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32397700"/>
  <p:notesSz cx="6715125" cy="9239250"/>
  <p:defaultTextStyle>
    <a:defPPr>
      <a:defRPr lang="en-US"/>
    </a:defPPr>
    <a:lvl1pPr algn="ctr" rtl="0" fontAlgn="base">
      <a:spcBef>
        <a:spcPct val="0"/>
      </a:spcBef>
      <a:spcAft>
        <a:spcPct val="0"/>
      </a:spcAft>
      <a:defRPr sz="6000" kern="1200">
        <a:solidFill>
          <a:schemeClr val="tx1"/>
        </a:solidFill>
        <a:latin typeface="Arial" charset="0"/>
        <a:ea typeface="+mn-ea"/>
        <a:cs typeface="+mn-cs"/>
      </a:defRPr>
    </a:lvl1pPr>
    <a:lvl2pPr marL="457200" algn="ctr" rtl="0" fontAlgn="base">
      <a:spcBef>
        <a:spcPct val="0"/>
      </a:spcBef>
      <a:spcAft>
        <a:spcPct val="0"/>
      </a:spcAft>
      <a:defRPr sz="6000" kern="1200">
        <a:solidFill>
          <a:schemeClr val="tx1"/>
        </a:solidFill>
        <a:latin typeface="Arial" charset="0"/>
        <a:ea typeface="+mn-ea"/>
        <a:cs typeface="+mn-cs"/>
      </a:defRPr>
    </a:lvl2pPr>
    <a:lvl3pPr marL="914400" algn="ctr" rtl="0" fontAlgn="base">
      <a:spcBef>
        <a:spcPct val="0"/>
      </a:spcBef>
      <a:spcAft>
        <a:spcPct val="0"/>
      </a:spcAft>
      <a:defRPr sz="6000" kern="1200">
        <a:solidFill>
          <a:schemeClr val="tx1"/>
        </a:solidFill>
        <a:latin typeface="Arial" charset="0"/>
        <a:ea typeface="+mn-ea"/>
        <a:cs typeface="+mn-cs"/>
      </a:defRPr>
    </a:lvl3pPr>
    <a:lvl4pPr marL="1371600" algn="ctr" rtl="0" fontAlgn="base">
      <a:spcBef>
        <a:spcPct val="0"/>
      </a:spcBef>
      <a:spcAft>
        <a:spcPct val="0"/>
      </a:spcAft>
      <a:defRPr sz="6000" kern="1200">
        <a:solidFill>
          <a:schemeClr val="tx1"/>
        </a:solidFill>
        <a:latin typeface="Arial" charset="0"/>
        <a:ea typeface="+mn-ea"/>
        <a:cs typeface="+mn-cs"/>
      </a:defRPr>
    </a:lvl4pPr>
    <a:lvl5pPr marL="1828800" algn="ctr" rtl="0" fontAlgn="base">
      <a:spcBef>
        <a:spcPct val="0"/>
      </a:spcBef>
      <a:spcAft>
        <a:spcPct val="0"/>
      </a:spcAft>
      <a:defRPr sz="6000" kern="1200">
        <a:solidFill>
          <a:schemeClr val="tx1"/>
        </a:solidFill>
        <a:latin typeface="Arial" charset="0"/>
        <a:ea typeface="+mn-ea"/>
        <a:cs typeface="+mn-cs"/>
      </a:defRPr>
    </a:lvl5pPr>
    <a:lvl6pPr marL="2286000" algn="l" defTabSz="914400" rtl="0" eaLnBrk="1" latinLnBrk="0" hangingPunct="1">
      <a:defRPr sz="6000" kern="1200">
        <a:solidFill>
          <a:schemeClr val="tx1"/>
        </a:solidFill>
        <a:latin typeface="Arial" charset="0"/>
        <a:ea typeface="+mn-ea"/>
        <a:cs typeface="+mn-cs"/>
      </a:defRPr>
    </a:lvl6pPr>
    <a:lvl7pPr marL="2743200" algn="l" defTabSz="914400" rtl="0" eaLnBrk="1" latinLnBrk="0" hangingPunct="1">
      <a:defRPr sz="6000" kern="1200">
        <a:solidFill>
          <a:schemeClr val="tx1"/>
        </a:solidFill>
        <a:latin typeface="Arial" charset="0"/>
        <a:ea typeface="+mn-ea"/>
        <a:cs typeface="+mn-cs"/>
      </a:defRPr>
    </a:lvl7pPr>
    <a:lvl8pPr marL="3200400" algn="l" defTabSz="914400" rtl="0" eaLnBrk="1" latinLnBrk="0" hangingPunct="1">
      <a:defRPr sz="6000" kern="1200">
        <a:solidFill>
          <a:schemeClr val="tx1"/>
        </a:solidFill>
        <a:latin typeface="Arial" charset="0"/>
        <a:ea typeface="+mn-ea"/>
        <a:cs typeface="+mn-cs"/>
      </a:defRPr>
    </a:lvl8pPr>
    <a:lvl9pPr marL="3657600" algn="l" defTabSz="914400" rtl="0" eaLnBrk="1" latinLnBrk="0" hangingPunct="1">
      <a:defRPr sz="6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760">
          <p15:clr>
            <a:srgbClr val="A4A3A4"/>
          </p15:clr>
        </p15:guide>
        <p15:guide id="2" orient="horz" pos="19877">
          <p15:clr>
            <a:srgbClr val="A4A3A4"/>
          </p15:clr>
        </p15:guide>
        <p15:guide id="3" orient="horz" pos="2114">
          <p15:clr>
            <a:srgbClr val="A4A3A4"/>
          </p15:clr>
        </p15:guide>
        <p15:guide id="4" pos="31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0046D2"/>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499" autoAdjust="0"/>
    <p:restoredTop sz="94660"/>
  </p:normalViewPr>
  <p:slideViewPr>
    <p:cSldViewPr snapToGrid="0" showGuides="1">
      <p:cViewPr>
        <p:scale>
          <a:sx n="45" d="100"/>
          <a:sy n="45" d="100"/>
        </p:scale>
        <p:origin x="1320" y="-4152"/>
      </p:cViewPr>
      <p:guideLst>
        <p:guide orient="horz" pos="4760"/>
        <p:guide orient="horz" pos="19877"/>
        <p:guide orient="horz" pos="2114"/>
        <p:guide pos="310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817688" y="692150"/>
            <a:ext cx="308133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3A36FBD-8583-4C67-B0C6-7674C01CF6A3}" type="slidenum">
              <a:rPr lang="en-US" altLang="en-US"/>
              <a:pPr>
                <a:defRPr/>
              </a:pPr>
              <a:t>‹#›</a:t>
            </a:fld>
            <a:endParaRPr lang="en-US" altLang="en-US"/>
          </a:p>
        </p:txBody>
      </p:sp>
    </p:spTree>
    <p:extLst>
      <p:ext uri="{BB962C8B-B14F-4D97-AF65-F5344CB8AC3E}">
        <p14:creationId xmlns:p14="http://schemas.microsoft.com/office/powerpoint/2010/main" val="108319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000">
                <a:solidFill>
                  <a:schemeClr val="tx1"/>
                </a:solidFill>
                <a:latin typeface="Arial" charset="0"/>
              </a:defRPr>
            </a:lvl1pPr>
            <a:lvl2pPr marL="742950" indent="-285750" eaLnBrk="0" hangingPunct="0">
              <a:defRPr sz="6000">
                <a:solidFill>
                  <a:schemeClr val="tx1"/>
                </a:solidFill>
                <a:latin typeface="Arial" charset="0"/>
              </a:defRPr>
            </a:lvl2pPr>
            <a:lvl3pPr marL="1143000" indent="-228600" eaLnBrk="0" hangingPunct="0">
              <a:defRPr sz="6000">
                <a:solidFill>
                  <a:schemeClr val="tx1"/>
                </a:solidFill>
                <a:latin typeface="Arial" charset="0"/>
              </a:defRPr>
            </a:lvl3pPr>
            <a:lvl4pPr marL="1600200" indent="-228600" eaLnBrk="0" hangingPunct="0">
              <a:defRPr sz="6000">
                <a:solidFill>
                  <a:schemeClr val="tx1"/>
                </a:solidFill>
                <a:latin typeface="Arial" charset="0"/>
              </a:defRPr>
            </a:lvl4pPr>
            <a:lvl5pPr marL="2057400" indent="-228600" eaLnBrk="0" hangingPunct="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eaLnBrk="1" hangingPunct="1"/>
            <a:fld id="{BEDC1BAA-13D2-46D2-9F3B-566F0ACB1EC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588" y="10064750"/>
            <a:ext cx="24482425" cy="69437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321175" y="18359438"/>
            <a:ext cx="20161250" cy="827881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213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39863" y="1296988"/>
            <a:ext cx="25923875" cy="54006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439863" y="7559675"/>
            <a:ext cx="25923875" cy="213804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6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3563" y="1296988"/>
            <a:ext cx="6480175" cy="276431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439863" y="1296988"/>
            <a:ext cx="19291300" cy="276431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863" y="1296988"/>
            <a:ext cx="25923875" cy="54006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39863" y="7559675"/>
            <a:ext cx="25923875" cy="21380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45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4888" y="20818475"/>
            <a:ext cx="24484012" cy="6434138"/>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274888" y="13731875"/>
            <a:ext cx="24484012" cy="7086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9871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863" y="1296988"/>
            <a:ext cx="25923875" cy="5400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439863" y="7559675"/>
            <a:ext cx="12885737" cy="21380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478000" y="7559675"/>
            <a:ext cx="12885738" cy="21380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9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9863" y="1296988"/>
            <a:ext cx="25923875" cy="540067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39863" y="7251700"/>
            <a:ext cx="12726987" cy="30226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39863" y="10274300"/>
            <a:ext cx="12726987" cy="186658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631988" y="7251700"/>
            <a:ext cx="12731750" cy="30226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4631988" y="10274300"/>
            <a:ext cx="12731750" cy="186658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62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9863" y="1296988"/>
            <a:ext cx="25923875" cy="54006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094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21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863" y="1290638"/>
            <a:ext cx="9475787" cy="54895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261725" y="1290638"/>
            <a:ext cx="16102013" cy="276494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39863" y="6780213"/>
            <a:ext cx="9475787" cy="221599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972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150" y="22679025"/>
            <a:ext cx="17283113" cy="26765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645150" y="2894013"/>
            <a:ext cx="17283113" cy="194389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645150" y="25355550"/>
            <a:ext cx="17283113" cy="3802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073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megapr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13"/>
            <a:extLst>
              <a:ext uri="{FF2B5EF4-FFF2-40B4-BE49-F238E27FC236}">
                <a16:creationId xmlns:a16="http://schemas.microsoft.com/office/drawing/2014/main" id="{6BFFBEBF-6F96-4D73-87E7-3525B82575B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38727"/>
          <a:stretch>
            <a:fillRect/>
          </a:stretch>
        </p:blipFill>
        <p:spPr bwMode="auto">
          <a:xfrm>
            <a:off x="23013540" y="31766623"/>
            <a:ext cx="3255359" cy="167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a:extLst>
              <a:ext uri="{FF2B5EF4-FFF2-40B4-BE49-F238E27FC236}">
                <a16:creationId xmlns:a16="http://schemas.microsoft.com/office/drawing/2014/main" id="{9C365D95-4213-4FDE-84BF-DFB5A2F65993}"/>
              </a:ext>
            </a:extLst>
          </p:cNvPr>
          <p:cNvSpPr txBox="1"/>
          <p:nvPr userDrawn="1"/>
        </p:nvSpPr>
        <p:spPr>
          <a:xfrm>
            <a:off x="26246040" y="31648223"/>
            <a:ext cx="1975669" cy="292388"/>
          </a:xfrm>
          <a:prstGeom prst="rect">
            <a:avLst/>
          </a:prstGeom>
          <a:noFill/>
        </p:spPr>
        <p:txBody>
          <a:bodyPr wrap="none" rtlCol="0">
            <a:spAutoFit/>
          </a:bodyPr>
          <a:lstStyle>
            <a:defPPr>
              <a:defRPr lang="en-US"/>
            </a:defPPr>
            <a:lvl1pPr algn="ctr" rtl="0" fontAlgn="base">
              <a:spcBef>
                <a:spcPct val="0"/>
              </a:spcBef>
              <a:spcAft>
                <a:spcPct val="0"/>
              </a:spcAft>
              <a:defRPr sz="9700" kern="1200">
                <a:solidFill>
                  <a:schemeClr val="tx1"/>
                </a:solidFill>
                <a:latin typeface="Arial" charset="0"/>
                <a:ea typeface="+mn-ea"/>
                <a:cs typeface="+mn-cs"/>
              </a:defRPr>
            </a:lvl1pPr>
            <a:lvl2pPr marL="457200" algn="ctr" rtl="0" fontAlgn="base">
              <a:spcBef>
                <a:spcPct val="0"/>
              </a:spcBef>
              <a:spcAft>
                <a:spcPct val="0"/>
              </a:spcAft>
              <a:defRPr sz="9700" kern="1200">
                <a:solidFill>
                  <a:schemeClr val="tx1"/>
                </a:solidFill>
                <a:latin typeface="Arial" charset="0"/>
                <a:ea typeface="+mn-ea"/>
                <a:cs typeface="+mn-cs"/>
              </a:defRPr>
            </a:lvl2pPr>
            <a:lvl3pPr marL="914400" algn="ctr" rtl="0" fontAlgn="base">
              <a:spcBef>
                <a:spcPct val="0"/>
              </a:spcBef>
              <a:spcAft>
                <a:spcPct val="0"/>
              </a:spcAft>
              <a:defRPr sz="9700" kern="1200">
                <a:solidFill>
                  <a:schemeClr val="tx1"/>
                </a:solidFill>
                <a:latin typeface="Arial" charset="0"/>
                <a:ea typeface="+mn-ea"/>
                <a:cs typeface="+mn-cs"/>
              </a:defRPr>
            </a:lvl3pPr>
            <a:lvl4pPr marL="1371600" algn="ctr" rtl="0" fontAlgn="base">
              <a:spcBef>
                <a:spcPct val="0"/>
              </a:spcBef>
              <a:spcAft>
                <a:spcPct val="0"/>
              </a:spcAft>
              <a:defRPr sz="9700" kern="1200">
                <a:solidFill>
                  <a:schemeClr val="tx1"/>
                </a:solidFill>
                <a:latin typeface="Arial" charset="0"/>
                <a:ea typeface="+mn-ea"/>
                <a:cs typeface="+mn-cs"/>
              </a:defRPr>
            </a:lvl4pPr>
            <a:lvl5pPr marL="1828800" algn="ctr" rtl="0" fontAlgn="base">
              <a:spcBef>
                <a:spcPct val="0"/>
              </a:spcBef>
              <a:spcAft>
                <a:spcPct val="0"/>
              </a:spcAft>
              <a:defRPr sz="9700" kern="1200">
                <a:solidFill>
                  <a:schemeClr val="tx1"/>
                </a:solidFill>
                <a:latin typeface="Arial" charset="0"/>
                <a:ea typeface="+mn-ea"/>
                <a:cs typeface="+mn-cs"/>
              </a:defRPr>
            </a:lvl5pPr>
            <a:lvl6pPr marL="2286000" algn="l" defTabSz="914400" rtl="0" eaLnBrk="1" latinLnBrk="0" hangingPunct="1">
              <a:defRPr sz="9700" kern="1200">
                <a:solidFill>
                  <a:schemeClr val="tx1"/>
                </a:solidFill>
                <a:latin typeface="Arial" charset="0"/>
                <a:ea typeface="+mn-ea"/>
                <a:cs typeface="+mn-cs"/>
              </a:defRPr>
            </a:lvl6pPr>
            <a:lvl7pPr marL="2743200" algn="l" defTabSz="914400" rtl="0" eaLnBrk="1" latinLnBrk="0" hangingPunct="1">
              <a:defRPr sz="9700" kern="1200">
                <a:solidFill>
                  <a:schemeClr val="tx1"/>
                </a:solidFill>
                <a:latin typeface="Arial" charset="0"/>
                <a:ea typeface="+mn-ea"/>
                <a:cs typeface="+mn-cs"/>
              </a:defRPr>
            </a:lvl7pPr>
            <a:lvl8pPr marL="3200400" algn="l" defTabSz="914400" rtl="0" eaLnBrk="1" latinLnBrk="0" hangingPunct="1">
              <a:defRPr sz="9700" kern="1200">
                <a:solidFill>
                  <a:schemeClr val="tx1"/>
                </a:solidFill>
                <a:latin typeface="Arial" charset="0"/>
                <a:ea typeface="+mn-ea"/>
                <a:cs typeface="+mn-cs"/>
              </a:defRPr>
            </a:lvl8pPr>
            <a:lvl9pPr marL="3657600" algn="l" defTabSz="914400" rtl="0" eaLnBrk="1" latinLnBrk="0" hangingPunct="1">
              <a:defRPr sz="9700" kern="1200">
                <a:solidFill>
                  <a:schemeClr val="tx1"/>
                </a:solidFill>
                <a:latin typeface="Arial" charset="0"/>
                <a:ea typeface="+mn-ea"/>
                <a:cs typeface="+mn-cs"/>
              </a:defRPr>
            </a:lvl9pPr>
          </a:lstStyle>
          <a:p>
            <a:r>
              <a:rPr lang="en-US" sz="1300" dirty="0">
                <a:solidFill>
                  <a:schemeClr val="bg1"/>
                </a:solidFill>
              </a:rPr>
              <a:t>www.postersession.com</a:t>
            </a:r>
          </a:p>
        </p:txBody>
      </p:sp>
      <p:sp>
        <p:nvSpPr>
          <p:cNvPr id="6" name="TextBox 1">
            <a:extLst>
              <a:ext uri="{FF2B5EF4-FFF2-40B4-BE49-F238E27FC236}">
                <a16:creationId xmlns:a16="http://schemas.microsoft.com/office/drawing/2014/main" id="{C7E6A034-93E0-421C-ACA5-B28573E1673A}"/>
              </a:ext>
            </a:extLst>
          </p:cNvPr>
          <p:cNvSpPr txBox="1"/>
          <p:nvPr userDrawn="1"/>
        </p:nvSpPr>
        <p:spPr>
          <a:xfrm>
            <a:off x="0" y="32274589"/>
            <a:ext cx="461986" cy="123111"/>
          </a:xfrm>
          <a:prstGeom prst="rect">
            <a:avLst/>
          </a:prstGeom>
          <a:noFill/>
        </p:spPr>
        <p:txBody>
          <a:bodyPr wrap="none" rtlCol="0">
            <a:spAutoFit/>
          </a:bodyPr>
          <a:lstStyle>
            <a:defPPr>
              <a:defRPr lang="en-US"/>
            </a:defPPr>
            <a:lvl1pPr algn="ctr" rtl="0" fontAlgn="base">
              <a:spcBef>
                <a:spcPct val="0"/>
              </a:spcBef>
              <a:spcAft>
                <a:spcPct val="0"/>
              </a:spcAft>
              <a:defRPr sz="9700" kern="1200">
                <a:solidFill>
                  <a:schemeClr val="tx1"/>
                </a:solidFill>
                <a:latin typeface="Arial" charset="0"/>
                <a:ea typeface="+mn-ea"/>
                <a:cs typeface="+mn-cs"/>
              </a:defRPr>
            </a:lvl1pPr>
            <a:lvl2pPr marL="457200" algn="ctr" rtl="0" fontAlgn="base">
              <a:spcBef>
                <a:spcPct val="0"/>
              </a:spcBef>
              <a:spcAft>
                <a:spcPct val="0"/>
              </a:spcAft>
              <a:defRPr sz="9700" kern="1200">
                <a:solidFill>
                  <a:schemeClr val="tx1"/>
                </a:solidFill>
                <a:latin typeface="Arial" charset="0"/>
                <a:ea typeface="+mn-ea"/>
                <a:cs typeface="+mn-cs"/>
              </a:defRPr>
            </a:lvl2pPr>
            <a:lvl3pPr marL="914400" algn="ctr" rtl="0" fontAlgn="base">
              <a:spcBef>
                <a:spcPct val="0"/>
              </a:spcBef>
              <a:spcAft>
                <a:spcPct val="0"/>
              </a:spcAft>
              <a:defRPr sz="9700" kern="1200">
                <a:solidFill>
                  <a:schemeClr val="tx1"/>
                </a:solidFill>
                <a:latin typeface="Arial" charset="0"/>
                <a:ea typeface="+mn-ea"/>
                <a:cs typeface="+mn-cs"/>
              </a:defRPr>
            </a:lvl3pPr>
            <a:lvl4pPr marL="1371600" algn="ctr" rtl="0" fontAlgn="base">
              <a:spcBef>
                <a:spcPct val="0"/>
              </a:spcBef>
              <a:spcAft>
                <a:spcPct val="0"/>
              </a:spcAft>
              <a:defRPr sz="9700" kern="1200">
                <a:solidFill>
                  <a:schemeClr val="tx1"/>
                </a:solidFill>
                <a:latin typeface="Arial" charset="0"/>
                <a:ea typeface="+mn-ea"/>
                <a:cs typeface="+mn-cs"/>
              </a:defRPr>
            </a:lvl4pPr>
            <a:lvl5pPr marL="1828800" algn="ctr" rtl="0" fontAlgn="base">
              <a:spcBef>
                <a:spcPct val="0"/>
              </a:spcBef>
              <a:spcAft>
                <a:spcPct val="0"/>
              </a:spcAft>
              <a:defRPr sz="9700" kern="1200">
                <a:solidFill>
                  <a:schemeClr val="tx1"/>
                </a:solidFill>
                <a:latin typeface="Arial" charset="0"/>
                <a:ea typeface="+mn-ea"/>
                <a:cs typeface="+mn-cs"/>
              </a:defRPr>
            </a:lvl5pPr>
            <a:lvl6pPr marL="2286000" algn="l" defTabSz="914400" rtl="0" eaLnBrk="1" latinLnBrk="0" hangingPunct="1">
              <a:defRPr sz="9700" kern="1200">
                <a:solidFill>
                  <a:schemeClr val="tx1"/>
                </a:solidFill>
                <a:latin typeface="Arial" charset="0"/>
                <a:ea typeface="+mn-ea"/>
                <a:cs typeface="+mn-cs"/>
              </a:defRPr>
            </a:lvl6pPr>
            <a:lvl7pPr marL="2743200" algn="l" defTabSz="914400" rtl="0" eaLnBrk="1" latinLnBrk="0" hangingPunct="1">
              <a:defRPr sz="9700" kern="1200">
                <a:solidFill>
                  <a:schemeClr val="tx1"/>
                </a:solidFill>
                <a:latin typeface="Arial" charset="0"/>
                <a:ea typeface="+mn-ea"/>
                <a:cs typeface="+mn-cs"/>
              </a:defRPr>
            </a:lvl7pPr>
            <a:lvl8pPr marL="3200400" algn="l" defTabSz="914400" rtl="0" eaLnBrk="1" latinLnBrk="0" hangingPunct="1">
              <a:defRPr sz="9700" kern="1200">
                <a:solidFill>
                  <a:schemeClr val="tx1"/>
                </a:solidFill>
                <a:latin typeface="Arial" charset="0"/>
                <a:ea typeface="+mn-ea"/>
                <a:cs typeface="+mn-cs"/>
              </a:defRPr>
            </a:lvl8pPr>
            <a:lvl9pPr marL="3657600" algn="l" defTabSz="914400" rtl="0" eaLnBrk="1" latinLnBrk="0" hangingPunct="1">
              <a:defRPr sz="9700" kern="1200">
                <a:solidFill>
                  <a:schemeClr val="tx1"/>
                </a:solidFill>
                <a:latin typeface="Arial" charset="0"/>
                <a:ea typeface="+mn-ea"/>
                <a:cs typeface="+mn-cs"/>
              </a:defRPr>
            </a:lvl9pPr>
          </a:lstStyle>
          <a:p>
            <a:r>
              <a:rPr lang="en-US" sz="200"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59113" rtl="0" eaLnBrk="0" fontAlgn="base" hangingPunct="0">
        <a:spcBef>
          <a:spcPct val="0"/>
        </a:spcBef>
        <a:spcAft>
          <a:spcPct val="0"/>
        </a:spcAft>
        <a:defRPr sz="14700">
          <a:solidFill>
            <a:schemeClr val="tx2"/>
          </a:solidFill>
          <a:latin typeface="+mj-lt"/>
          <a:ea typeface="+mj-ea"/>
          <a:cs typeface="+mj-cs"/>
        </a:defRPr>
      </a:lvl1pPr>
      <a:lvl2pPr algn="ctr" defTabSz="3059113" rtl="0" eaLnBrk="0" fontAlgn="base" hangingPunct="0">
        <a:spcBef>
          <a:spcPct val="0"/>
        </a:spcBef>
        <a:spcAft>
          <a:spcPct val="0"/>
        </a:spcAft>
        <a:defRPr sz="14700">
          <a:solidFill>
            <a:schemeClr val="tx2"/>
          </a:solidFill>
          <a:latin typeface="Arial" charset="0"/>
        </a:defRPr>
      </a:lvl2pPr>
      <a:lvl3pPr algn="ctr" defTabSz="3059113" rtl="0" eaLnBrk="0" fontAlgn="base" hangingPunct="0">
        <a:spcBef>
          <a:spcPct val="0"/>
        </a:spcBef>
        <a:spcAft>
          <a:spcPct val="0"/>
        </a:spcAft>
        <a:defRPr sz="14700">
          <a:solidFill>
            <a:schemeClr val="tx2"/>
          </a:solidFill>
          <a:latin typeface="Arial" charset="0"/>
        </a:defRPr>
      </a:lvl3pPr>
      <a:lvl4pPr algn="ctr" defTabSz="3059113" rtl="0" eaLnBrk="0" fontAlgn="base" hangingPunct="0">
        <a:spcBef>
          <a:spcPct val="0"/>
        </a:spcBef>
        <a:spcAft>
          <a:spcPct val="0"/>
        </a:spcAft>
        <a:defRPr sz="14700">
          <a:solidFill>
            <a:schemeClr val="tx2"/>
          </a:solidFill>
          <a:latin typeface="Arial" charset="0"/>
        </a:defRPr>
      </a:lvl4pPr>
      <a:lvl5pPr algn="ctr" defTabSz="3059113" rtl="0" eaLnBrk="0" fontAlgn="base" hangingPunct="0">
        <a:spcBef>
          <a:spcPct val="0"/>
        </a:spcBef>
        <a:spcAft>
          <a:spcPct val="0"/>
        </a:spcAft>
        <a:defRPr sz="14700">
          <a:solidFill>
            <a:schemeClr val="tx2"/>
          </a:solidFill>
          <a:latin typeface="Arial" charset="0"/>
        </a:defRPr>
      </a:lvl5pPr>
      <a:lvl6pPr marL="457200" algn="ctr" defTabSz="3059113" rtl="0" fontAlgn="base">
        <a:spcBef>
          <a:spcPct val="0"/>
        </a:spcBef>
        <a:spcAft>
          <a:spcPct val="0"/>
        </a:spcAft>
        <a:defRPr sz="14700">
          <a:solidFill>
            <a:schemeClr val="tx2"/>
          </a:solidFill>
          <a:latin typeface="Arial" charset="0"/>
        </a:defRPr>
      </a:lvl6pPr>
      <a:lvl7pPr marL="914400" algn="ctr" defTabSz="3059113" rtl="0" fontAlgn="base">
        <a:spcBef>
          <a:spcPct val="0"/>
        </a:spcBef>
        <a:spcAft>
          <a:spcPct val="0"/>
        </a:spcAft>
        <a:defRPr sz="14700">
          <a:solidFill>
            <a:schemeClr val="tx2"/>
          </a:solidFill>
          <a:latin typeface="Arial" charset="0"/>
        </a:defRPr>
      </a:lvl7pPr>
      <a:lvl8pPr marL="1371600" algn="ctr" defTabSz="3059113" rtl="0" fontAlgn="base">
        <a:spcBef>
          <a:spcPct val="0"/>
        </a:spcBef>
        <a:spcAft>
          <a:spcPct val="0"/>
        </a:spcAft>
        <a:defRPr sz="14700">
          <a:solidFill>
            <a:schemeClr val="tx2"/>
          </a:solidFill>
          <a:latin typeface="Arial" charset="0"/>
        </a:defRPr>
      </a:lvl8pPr>
      <a:lvl9pPr marL="1828800" algn="ctr" defTabSz="3059113" rtl="0" fontAlgn="base">
        <a:spcBef>
          <a:spcPct val="0"/>
        </a:spcBef>
        <a:spcAft>
          <a:spcPct val="0"/>
        </a:spcAft>
        <a:defRPr sz="14700">
          <a:solidFill>
            <a:schemeClr val="tx2"/>
          </a:solidFill>
          <a:latin typeface="Arial" charset="0"/>
        </a:defRPr>
      </a:lvl9pPr>
    </p:titleStyle>
    <p:bodyStyle>
      <a:lvl1pPr marL="1147763" indent="-1147763" algn="l" defTabSz="3059113" rtl="0" eaLnBrk="0" fontAlgn="base" hangingPunct="0">
        <a:spcBef>
          <a:spcPct val="20000"/>
        </a:spcBef>
        <a:spcAft>
          <a:spcPct val="0"/>
        </a:spcAft>
        <a:buChar char="•"/>
        <a:defRPr sz="10700">
          <a:solidFill>
            <a:schemeClr val="tx1"/>
          </a:solidFill>
          <a:latin typeface="+mn-lt"/>
          <a:ea typeface="+mn-ea"/>
          <a:cs typeface="+mn-cs"/>
        </a:defRPr>
      </a:lvl1pPr>
      <a:lvl2pPr marL="2486025" indent="-957263" algn="l" defTabSz="3059113" rtl="0" eaLnBrk="0" fontAlgn="base" hangingPunct="0">
        <a:spcBef>
          <a:spcPct val="20000"/>
        </a:spcBef>
        <a:spcAft>
          <a:spcPct val="0"/>
        </a:spcAft>
        <a:buChar char="–"/>
        <a:defRPr sz="9300">
          <a:solidFill>
            <a:schemeClr val="tx1"/>
          </a:solidFill>
          <a:latin typeface="+mn-lt"/>
        </a:defRPr>
      </a:lvl2pPr>
      <a:lvl3pPr marL="3824288" indent="-765175" algn="l" defTabSz="3059113" rtl="0" eaLnBrk="0" fontAlgn="base" hangingPunct="0">
        <a:spcBef>
          <a:spcPct val="20000"/>
        </a:spcBef>
        <a:spcAft>
          <a:spcPct val="0"/>
        </a:spcAft>
        <a:buChar char="•"/>
        <a:defRPr sz="8000">
          <a:solidFill>
            <a:schemeClr val="tx1"/>
          </a:solidFill>
          <a:latin typeface="+mn-lt"/>
        </a:defRPr>
      </a:lvl3pPr>
      <a:lvl4pPr marL="5354638" indent="-765175" algn="l" defTabSz="3059113" rtl="0" eaLnBrk="0" fontAlgn="base" hangingPunct="0">
        <a:spcBef>
          <a:spcPct val="20000"/>
        </a:spcBef>
        <a:spcAft>
          <a:spcPct val="0"/>
        </a:spcAft>
        <a:buChar char="–"/>
        <a:defRPr sz="6700">
          <a:solidFill>
            <a:schemeClr val="tx1"/>
          </a:solidFill>
          <a:latin typeface="+mn-lt"/>
        </a:defRPr>
      </a:lvl4pPr>
      <a:lvl5pPr marL="6884988" indent="-765175" algn="l" defTabSz="3059113" rtl="0" eaLnBrk="0" fontAlgn="base" hangingPunct="0">
        <a:spcBef>
          <a:spcPct val="20000"/>
        </a:spcBef>
        <a:spcAft>
          <a:spcPct val="0"/>
        </a:spcAft>
        <a:buChar char="»"/>
        <a:defRPr sz="6700">
          <a:solidFill>
            <a:schemeClr val="tx1"/>
          </a:solidFill>
          <a:latin typeface="+mn-lt"/>
        </a:defRPr>
      </a:lvl5pPr>
      <a:lvl6pPr marL="7342188" indent="-765175" algn="l" defTabSz="3059113" rtl="0" fontAlgn="base">
        <a:spcBef>
          <a:spcPct val="20000"/>
        </a:spcBef>
        <a:spcAft>
          <a:spcPct val="0"/>
        </a:spcAft>
        <a:buChar char="»"/>
        <a:defRPr sz="6700">
          <a:solidFill>
            <a:schemeClr val="tx1"/>
          </a:solidFill>
          <a:latin typeface="+mn-lt"/>
        </a:defRPr>
      </a:lvl6pPr>
      <a:lvl7pPr marL="7799388" indent="-765175" algn="l" defTabSz="3059113" rtl="0" fontAlgn="base">
        <a:spcBef>
          <a:spcPct val="20000"/>
        </a:spcBef>
        <a:spcAft>
          <a:spcPct val="0"/>
        </a:spcAft>
        <a:buChar char="»"/>
        <a:defRPr sz="6700">
          <a:solidFill>
            <a:schemeClr val="tx1"/>
          </a:solidFill>
          <a:latin typeface="+mn-lt"/>
        </a:defRPr>
      </a:lvl7pPr>
      <a:lvl8pPr marL="8256588" indent="-765175" algn="l" defTabSz="3059113" rtl="0" fontAlgn="base">
        <a:spcBef>
          <a:spcPct val="20000"/>
        </a:spcBef>
        <a:spcAft>
          <a:spcPct val="0"/>
        </a:spcAft>
        <a:buChar char="»"/>
        <a:defRPr sz="6700">
          <a:solidFill>
            <a:schemeClr val="tx1"/>
          </a:solidFill>
          <a:latin typeface="+mn-lt"/>
        </a:defRPr>
      </a:lvl8pPr>
      <a:lvl9pPr marL="8713788" indent="-765175" algn="l" defTabSz="3059113" rtl="0" fontAlgn="base">
        <a:spcBef>
          <a:spcPct val="20000"/>
        </a:spcBef>
        <a:spcAft>
          <a:spcPct val="0"/>
        </a:spcAft>
        <a:buChar char="»"/>
        <a:defRPr sz="6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asr.science.energy.gov/meetings/stm/posters/abstract/2741"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29/2017RG000593" TargetMode="External"/><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tif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chemeClr val="bg1"/>
            </a:gs>
            <a:gs pos="100000">
              <a:srgbClr val="003064"/>
            </a:gs>
          </a:gsLst>
          <a:lin ang="5400000" scaled="1"/>
        </a:gradFill>
        <a:effectLst/>
      </p:bgPr>
    </p:bg>
    <p:spTree>
      <p:nvGrpSpPr>
        <p:cNvPr id="1" name=""/>
        <p:cNvGrpSpPr/>
        <p:nvPr/>
      </p:nvGrpSpPr>
      <p:grpSpPr>
        <a:xfrm>
          <a:off x="0" y="0"/>
          <a:ext cx="0" cy="0"/>
          <a:chOff x="0" y="0"/>
          <a:chExt cx="0" cy="0"/>
        </a:xfrm>
      </p:grpSpPr>
      <p:sp>
        <p:nvSpPr>
          <p:cNvPr id="2051" name="AutoShape 29"/>
          <p:cNvSpPr>
            <a:spLocks noChangeArrowheads="1"/>
          </p:cNvSpPr>
          <p:nvPr/>
        </p:nvSpPr>
        <p:spPr bwMode="auto">
          <a:xfrm>
            <a:off x="9842499" y="8975558"/>
            <a:ext cx="18100675" cy="2259664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000">
                <a:solidFill>
                  <a:schemeClr val="tx1"/>
                </a:solidFill>
                <a:latin typeface="Arial" charset="0"/>
              </a:defRPr>
            </a:lvl1pPr>
            <a:lvl2pPr marL="742950" indent="-285750" eaLnBrk="0" hangingPunct="0">
              <a:defRPr sz="6000">
                <a:solidFill>
                  <a:schemeClr val="tx1"/>
                </a:solidFill>
                <a:latin typeface="Arial" charset="0"/>
              </a:defRPr>
            </a:lvl2pPr>
            <a:lvl3pPr marL="1143000" indent="-228600" eaLnBrk="0" hangingPunct="0">
              <a:defRPr sz="6000">
                <a:solidFill>
                  <a:schemeClr val="tx1"/>
                </a:solidFill>
                <a:latin typeface="Arial" charset="0"/>
              </a:defRPr>
            </a:lvl3pPr>
            <a:lvl4pPr marL="1600200" indent="-228600" eaLnBrk="0" hangingPunct="0">
              <a:defRPr sz="6000">
                <a:solidFill>
                  <a:schemeClr val="tx1"/>
                </a:solidFill>
                <a:latin typeface="Arial" charset="0"/>
              </a:defRPr>
            </a:lvl4pPr>
            <a:lvl5pPr marL="2057400" indent="-228600" eaLnBrk="0" hangingPunct="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eaLnBrk="1" hangingPunct="1"/>
            <a:endParaRPr lang="en-US" altLang="en-US" dirty="0"/>
          </a:p>
        </p:txBody>
      </p:sp>
      <p:sp>
        <p:nvSpPr>
          <p:cNvPr id="2052" name="AutoShape 4"/>
          <p:cNvSpPr>
            <a:spLocks noChangeArrowheads="1"/>
          </p:cNvSpPr>
          <p:nvPr/>
        </p:nvSpPr>
        <p:spPr bwMode="auto">
          <a:xfrm>
            <a:off x="400050" y="8975558"/>
            <a:ext cx="9036050" cy="2259664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000">
                <a:solidFill>
                  <a:schemeClr val="tx1"/>
                </a:solidFill>
                <a:latin typeface="Arial" charset="0"/>
              </a:defRPr>
            </a:lvl1pPr>
            <a:lvl2pPr marL="742950" indent="-285750" eaLnBrk="0" hangingPunct="0">
              <a:defRPr sz="6000">
                <a:solidFill>
                  <a:schemeClr val="tx1"/>
                </a:solidFill>
                <a:latin typeface="Arial" charset="0"/>
              </a:defRPr>
            </a:lvl2pPr>
            <a:lvl3pPr marL="1143000" indent="-228600" eaLnBrk="0" hangingPunct="0">
              <a:defRPr sz="6000">
                <a:solidFill>
                  <a:schemeClr val="tx1"/>
                </a:solidFill>
                <a:latin typeface="Arial" charset="0"/>
              </a:defRPr>
            </a:lvl3pPr>
            <a:lvl4pPr marL="1600200" indent="-228600" eaLnBrk="0" hangingPunct="0">
              <a:defRPr sz="6000">
                <a:solidFill>
                  <a:schemeClr val="tx1"/>
                </a:solidFill>
                <a:latin typeface="Arial" charset="0"/>
              </a:defRPr>
            </a:lvl4pPr>
            <a:lvl5pPr marL="2057400" indent="-228600" eaLnBrk="0" hangingPunct="0">
              <a:defRPr sz="6000">
                <a:solidFill>
                  <a:schemeClr val="tx1"/>
                </a:solidFill>
                <a:latin typeface="Arial" charset="0"/>
              </a:defRPr>
            </a:lvl5pPr>
            <a:lvl6pPr marL="2514600" indent="-228600" algn="ctr" eaLnBrk="0" fontAlgn="base" hangingPunct="0">
              <a:spcBef>
                <a:spcPct val="0"/>
              </a:spcBef>
              <a:spcAft>
                <a:spcPct val="0"/>
              </a:spcAft>
              <a:defRPr sz="6000">
                <a:solidFill>
                  <a:schemeClr val="tx1"/>
                </a:solidFill>
                <a:latin typeface="Arial" charset="0"/>
              </a:defRPr>
            </a:lvl6pPr>
            <a:lvl7pPr marL="2971800" indent="-228600" algn="ctr" eaLnBrk="0" fontAlgn="base" hangingPunct="0">
              <a:spcBef>
                <a:spcPct val="0"/>
              </a:spcBef>
              <a:spcAft>
                <a:spcPct val="0"/>
              </a:spcAft>
              <a:defRPr sz="6000">
                <a:solidFill>
                  <a:schemeClr val="tx1"/>
                </a:solidFill>
                <a:latin typeface="Arial" charset="0"/>
              </a:defRPr>
            </a:lvl7pPr>
            <a:lvl8pPr marL="3429000" indent="-228600" algn="ctr" eaLnBrk="0" fontAlgn="base" hangingPunct="0">
              <a:spcBef>
                <a:spcPct val="0"/>
              </a:spcBef>
              <a:spcAft>
                <a:spcPct val="0"/>
              </a:spcAft>
              <a:defRPr sz="6000">
                <a:solidFill>
                  <a:schemeClr val="tx1"/>
                </a:solidFill>
                <a:latin typeface="Arial" charset="0"/>
              </a:defRPr>
            </a:lvl8pPr>
            <a:lvl9pPr marL="3886200" indent="-228600" algn="ctr" eaLnBrk="0" fontAlgn="base" hangingPunct="0">
              <a:spcBef>
                <a:spcPct val="0"/>
              </a:spcBef>
              <a:spcAft>
                <a:spcPct val="0"/>
              </a:spcAft>
              <a:defRPr sz="6000">
                <a:solidFill>
                  <a:schemeClr val="tx1"/>
                </a:solidFill>
                <a:latin typeface="Arial" charset="0"/>
              </a:defRPr>
            </a:lvl9pPr>
          </a:lstStyle>
          <a:p>
            <a:pPr eaLnBrk="1" hangingPunct="1"/>
            <a:endParaRPr lang="en-US" altLang="en-US" dirty="0"/>
          </a:p>
        </p:txBody>
      </p:sp>
      <p:sp>
        <p:nvSpPr>
          <p:cNvPr id="2056" name="AutoShape 13"/>
          <p:cNvSpPr>
            <a:spLocks noChangeArrowheads="1"/>
          </p:cNvSpPr>
          <p:nvPr/>
        </p:nvSpPr>
        <p:spPr bwMode="auto">
          <a:xfrm>
            <a:off x="450850" y="374650"/>
            <a:ext cx="27903488" cy="490755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3" tIns="31871" rIns="63743" bIns="31871" anchor="ctr"/>
          <a:lstStyle>
            <a:lvl1pPr defTabSz="3059113" eaLnBrk="0" hangingPunct="0">
              <a:defRPr sz="6000">
                <a:solidFill>
                  <a:schemeClr val="tx1"/>
                </a:solidFill>
                <a:latin typeface="Arial" charset="0"/>
              </a:defRPr>
            </a:lvl1pPr>
            <a:lvl2pPr marL="742950" indent="-285750" defTabSz="3059113" eaLnBrk="0" hangingPunct="0">
              <a:defRPr sz="6000">
                <a:solidFill>
                  <a:schemeClr val="tx1"/>
                </a:solidFill>
                <a:latin typeface="Arial" charset="0"/>
              </a:defRPr>
            </a:lvl2pPr>
            <a:lvl3pPr marL="1143000" indent="-228600" defTabSz="3059113" eaLnBrk="0" hangingPunct="0">
              <a:defRPr sz="6000">
                <a:solidFill>
                  <a:schemeClr val="tx1"/>
                </a:solidFill>
                <a:latin typeface="Arial" charset="0"/>
              </a:defRPr>
            </a:lvl3pPr>
            <a:lvl4pPr marL="1600200" indent="-228600" defTabSz="3059113" eaLnBrk="0" hangingPunct="0">
              <a:defRPr sz="6000">
                <a:solidFill>
                  <a:schemeClr val="tx1"/>
                </a:solidFill>
                <a:latin typeface="Arial" charset="0"/>
              </a:defRPr>
            </a:lvl4pPr>
            <a:lvl5pPr marL="2057400" indent="-228600" defTabSz="3059113" eaLnBrk="0" hangingPunct="0">
              <a:defRPr sz="6000">
                <a:solidFill>
                  <a:schemeClr val="tx1"/>
                </a:solidFill>
                <a:latin typeface="Arial" charset="0"/>
              </a:defRPr>
            </a:lvl5pPr>
            <a:lvl6pPr marL="2514600" indent="-228600" algn="ctr" defTabSz="3059113" eaLnBrk="0" fontAlgn="base" hangingPunct="0">
              <a:spcBef>
                <a:spcPct val="0"/>
              </a:spcBef>
              <a:spcAft>
                <a:spcPct val="0"/>
              </a:spcAft>
              <a:defRPr sz="6000">
                <a:solidFill>
                  <a:schemeClr val="tx1"/>
                </a:solidFill>
                <a:latin typeface="Arial" charset="0"/>
              </a:defRPr>
            </a:lvl6pPr>
            <a:lvl7pPr marL="2971800" indent="-228600" algn="ctr" defTabSz="3059113" eaLnBrk="0" fontAlgn="base" hangingPunct="0">
              <a:spcBef>
                <a:spcPct val="0"/>
              </a:spcBef>
              <a:spcAft>
                <a:spcPct val="0"/>
              </a:spcAft>
              <a:defRPr sz="6000">
                <a:solidFill>
                  <a:schemeClr val="tx1"/>
                </a:solidFill>
                <a:latin typeface="Arial" charset="0"/>
              </a:defRPr>
            </a:lvl7pPr>
            <a:lvl8pPr marL="3429000" indent="-228600" algn="ctr" defTabSz="3059113" eaLnBrk="0" fontAlgn="base" hangingPunct="0">
              <a:spcBef>
                <a:spcPct val="0"/>
              </a:spcBef>
              <a:spcAft>
                <a:spcPct val="0"/>
              </a:spcAft>
              <a:defRPr sz="6000">
                <a:solidFill>
                  <a:schemeClr val="tx1"/>
                </a:solidFill>
                <a:latin typeface="Arial" charset="0"/>
              </a:defRPr>
            </a:lvl8pPr>
            <a:lvl9pPr marL="3886200" indent="-228600" algn="ctr" defTabSz="3059113" eaLnBrk="0" fontAlgn="base" hangingPunct="0">
              <a:spcBef>
                <a:spcPct val="0"/>
              </a:spcBef>
              <a:spcAft>
                <a:spcPct val="0"/>
              </a:spcAft>
              <a:defRPr sz="6000">
                <a:solidFill>
                  <a:schemeClr val="tx1"/>
                </a:solidFill>
                <a:latin typeface="Arial" charset="0"/>
              </a:defRPr>
            </a:lvl9pPr>
          </a:lstStyle>
          <a:p>
            <a:pPr eaLnBrk="1" hangingPunct="1"/>
            <a:endParaRPr lang="en-US" altLang="en-US" dirty="0">
              <a:solidFill>
                <a:schemeClr val="bg1"/>
              </a:solidFill>
            </a:endParaRPr>
          </a:p>
        </p:txBody>
      </p:sp>
      <p:sp>
        <p:nvSpPr>
          <p:cNvPr id="2057" name="Text Box 14"/>
          <p:cNvSpPr txBox="1">
            <a:spLocks noChangeArrowheads="1"/>
          </p:cNvSpPr>
          <p:nvPr/>
        </p:nvSpPr>
        <p:spPr bwMode="auto">
          <a:xfrm>
            <a:off x="800100" y="734095"/>
            <a:ext cx="25404679" cy="338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743" tIns="31871" rIns="63743" bIns="31871">
            <a:spAutoFit/>
          </a:bodyPr>
          <a:lstStyle>
            <a:lvl1pPr defTabSz="3059113" eaLnBrk="0" hangingPunct="0">
              <a:defRPr sz="6000">
                <a:solidFill>
                  <a:schemeClr val="tx1"/>
                </a:solidFill>
                <a:latin typeface="Arial" charset="0"/>
              </a:defRPr>
            </a:lvl1pPr>
            <a:lvl2pPr marL="742950" indent="-285750" defTabSz="3059113" eaLnBrk="0" hangingPunct="0">
              <a:defRPr sz="6000">
                <a:solidFill>
                  <a:schemeClr val="tx1"/>
                </a:solidFill>
                <a:latin typeface="Arial" charset="0"/>
              </a:defRPr>
            </a:lvl2pPr>
            <a:lvl3pPr marL="1143000" indent="-228600" defTabSz="3059113" eaLnBrk="0" hangingPunct="0">
              <a:defRPr sz="6000">
                <a:solidFill>
                  <a:schemeClr val="tx1"/>
                </a:solidFill>
                <a:latin typeface="Arial" charset="0"/>
              </a:defRPr>
            </a:lvl3pPr>
            <a:lvl4pPr marL="1600200" indent="-228600" defTabSz="3059113" eaLnBrk="0" hangingPunct="0">
              <a:defRPr sz="6000">
                <a:solidFill>
                  <a:schemeClr val="tx1"/>
                </a:solidFill>
                <a:latin typeface="Arial" charset="0"/>
              </a:defRPr>
            </a:lvl4pPr>
            <a:lvl5pPr marL="2057400" indent="-228600" defTabSz="3059113" eaLnBrk="0" hangingPunct="0">
              <a:defRPr sz="6000">
                <a:solidFill>
                  <a:schemeClr val="tx1"/>
                </a:solidFill>
                <a:latin typeface="Arial" charset="0"/>
              </a:defRPr>
            </a:lvl5pPr>
            <a:lvl6pPr marL="2514600" indent="-228600" algn="ctr" defTabSz="3059113" eaLnBrk="0" fontAlgn="base" hangingPunct="0">
              <a:spcBef>
                <a:spcPct val="0"/>
              </a:spcBef>
              <a:spcAft>
                <a:spcPct val="0"/>
              </a:spcAft>
              <a:defRPr sz="6000">
                <a:solidFill>
                  <a:schemeClr val="tx1"/>
                </a:solidFill>
                <a:latin typeface="Arial" charset="0"/>
              </a:defRPr>
            </a:lvl6pPr>
            <a:lvl7pPr marL="2971800" indent="-228600" algn="ctr" defTabSz="3059113" eaLnBrk="0" fontAlgn="base" hangingPunct="0">
              <a:spcBef>
                <a:spcPct val="0"/>
              </a:spcBef>
              <a:spcAft>
                <a:spcPct val="0"/>
              </a:spcAft>
              <a:defRPr sz="6000">
                <a:solidFill>
                  <a:schemeClr val="tx1"/>
                </a:solidFill>
                <a:latin typeface="Arial" charset="0"/>
              </a:defRPr>
            </a:lvl7pPr>
            <a:lvl8pPr marL="3429000" indent="-228600" algn="ctr" defTabSz="3059113" eaLnBrk="0" fontAlgn="base" hangingPunct="0">
              <a:spcBef>
                <a:spcPct val="0"/>
              </a:spcBef>
              <a:spcAft>
                <a:spcPct val="0"/>
              </a:spcAft>
              <a:defRPr sz="6000">
                <a:solidFill>
                  <a:schemeClr val="tx1"/>
                </a:solidFill>
                <a:latin typeface="Arial" charset="0"/>
              </a:defRPr>
            </a:lvl8pPr>
            <a:lvl9pPr marL="3886200" indent="-228600" algn="ctr" defTabSz="3059113" eaLnBrk="0" fontAlgn="base" hangingPunct="0">
              <a:spcBef>
                <a:spcPct val="0"/>
              </a:spcBef>
              <a:spcAft>
                <a:spcPct val="0"/>
              </a:spcAft>
              <a:defRPr sz="6000">
                <a:solidFill>
                  <a:schemeClr val="tx1"/>
                </a:solidFill>
                <a:latin typeface="Arial" charset="0"/>
              </a:defRPr>
            </a:lvl9pPr>
          </a:lstStyle>
          <a:p>
            <a:pPr eaLnBrk="1" hangingPunct="1">
              <a:spcBef>
                <a:spcPct val="50000"/>
              </a:spcBef>
            </a:pPr>
            <a:r>
              <a:rPr lang="en-US" b="1" u="sng" dirty="0">
                <a:hlinkClick r:id="rId3"/>
              </a:rPr>
              <a:t>Differences in Precipitation from Cloudstat Downstream from Active Marine Volcanos </a:t>
            </a:r>
            <a:endParaRPr lang="en-US" b="1" u="sng" dirty="0"/>
          </a:p>
          <a:p>
            <a:pPr eaLnBrk="1" hangingPunct="1">
              <a:spcBef>
                <a:spcPct val="50000"/>
              </a:spcBef>
            </a:pPr>
            <a:r>
              <a:rPr lang="en-US" altLang="en-US" sz="3200" b="1" dirty="0"/>
              <a:t>Jay Mace, Sally Benson, and Makenzie White</a:t>
            </a:r>
          </a:p>
          <a:p>
            <a:pPr eaLnBrk="1" hangingPunct="1">
              <a:spcBef>
                <a:spcPct val="50000"/>
              </a:spcBef>
            </a:pPr>
            <a:endParaRPr lang="en-US" altLang="en-US" sz="3200" b="1" dirty="0"/>
          </a:p>
        </p:txBody>
      </p:sp>
      <p:sp>
        <p:nvSpPr>
          <p:cNvPr id="2061" name="Text Box 27"/>
          <p:cNvSpPr txBox="1">
            <a:spLocks noChangeArrowheads="1"/>
          </p:cNvSpPr>
          <p:nvPr/>
        </p:nvSpPr>
        <p:spPr bwMode="auto">
          <a:xfrm>
            <a:off x="10571513" y="28550033"/>
            <a:ext cx="6621462" cy="24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3" tIns="31871" rIns="63743" bIns="31871">
            <a:spAutoFit/>
          </a:bodyPr>
          <a:lstStyle>
            <a:lvl1pPr defTabSz="3059113" eaLnBrk="0" hangingPunct="0">
              <a:defRPr sz="6000">
                <a:solidFill>
                  <a:schemeClr val="tx1"/>
                </a:solidFill>
                <a:latin typeface="Arial" charset="0"/>
              </a:defRPr>
            </a:lvl1pPr>
            <a:lvl2pPr marL="742950" indent="-285750" defTabSz="3059113" eaLnBrk="0" hangingPunct="0">
              <a:defRPr sz="6000">
                <a:solidFill>
                  <a:schemeClr val="tx1"/>
                </a:solidFill>
                <a:latin typeface="Arial" charset="0"/>
              </a:defRPr>
            </a:lvl2pPr>
            <a:lvl3pPr marL="1143000" indent="-228600" defTabSz="3059113" eaLnBrk="0" hangingPunct="0">
              <a:defRPr sz="6000">
                <a:solidFill>
                  <a:schemeClr val="tx1"/>
                </a:solidFill>
                <a:latin typeface="Arial" charset="0"/>
              </a:defRPr>
            </a:lvl3pPr>
            <a:lvl4pPr marL="1600200" indent="-228600" defTabSz="3059113" eaLnBrk="0" hangingPunct="0">
              <a:defRPr sz="6000">
                <a:solidFill>
                  <a:schemeClr val="tx1"/>
                </a:solidFill>
                <a:latin typeface="Arial" charset="0"/>
              </a:defRPr>
            </a:lvl4pPr>
            <a:lvl5pPr marL="2057400" indent="-228600" defTabSz="3059113" eaLnBrk="0" hangingPunct="0">
              <a:defRPr sz="6000">
                <a:solidFill>
                  <a:schemeClr val="tx1"/>
                </a:solidFill>
                <a:latin typeface="Arial" charset="0"/>
              </a:defRPr>
            </a:lvl5pPr>
            <a:lvl6pPr marL="2514600" indent="-228600" algn="ctr" defTabSz="3059113" eaLnBrk="0" fontAlgn="base" hangingPunct="0">
              <a:spcBef>
                <a:spcPct val="0"/>
              </a:spcBef>
              <a:spcAft>
                <a:spcPct val="0"/>
              </a:spcAft>
              <a:defRPr sz="6000">
                <a:solidFill>
                  <a:schemeClr val="tx1"/>
                </a:solidFill>
                <a:latin typeface="Arial" charset="0"/>
              </a:defRPr>
            </a:lvl6pPr>
            <a:lvl7pPr marL="2971800" indent="-228600" algn="ctr" defTabSz="3059113" eaLnBrk="0" fontAlgn="base" hangingPunct="0">
              <a:spcBef>
                <a:spcPct val="0"/>
              </a:spcBef>
              <a:spcAft>
                <a:spcPct val="0"/>
              </a:spcAft>
              <a:defRPr sz="6000">
                <a:solidFill>
                  <a:schemeClr val="tx1"/>
                </a:solidFill>
                <a:latin typeface="Arial" charset="0"/>
              </a:defRPr>
            </a:lvl7pPr>
            <a:lvl8pPr marL="3429000" indent="-228600" algn="ctr" defTabSz="3059113" eaLnBrk="0" fontAlgn="base" hangingPunct="0">
              <a:spcBef>
                <a:spcPct val="0"/>
              </a:spcBef>
              <a:spcAft>
                <a:spcPct val="0"/>
              </a:spcAft>
              <a:defRPr sz="6000">
                <a:solidFill>
                  <a:schemeClr val="tx1"/>
                </a:solidFill>
                <a:latin typeface="Arial" charset="0"/>
              </a:defRPr>
            </a:lvl8pPr>
            <a:lvl9pPr marL="3886200" indent="-228600" algn="ctr" defTabSz="3059113" eaLnBrk="0" fontAlgn="base" hangingPunct="0">
              <a:spcBef>
                <a:spcPct val="0"/>
              </a:spcBef>
              <a:spcAft>
                <a:spcPct val="0"/>
              </a:spcAft>
              <a:defRPr sz="6000">
                <a:solidFill>
                  <a:schemeClr val="tx1"/>
                </a:solidFill>
                <a:latin typeface="Arial" charset="0"/>
              </a:defRPr>
            </a:lvl9pPr>
          </a:lstStyle>
          <a:p>
            <a:pPr eaLnBrk="1" hangingPunct="1">
              <a:spcBef>
                <a:spcPct val="50000"/>
              </a:spcBef>
            </a:pPr>
            <a:r>
              <a:rPr lang="en-US" altLang="en-US" sz="1200" dirty="0"/>
              <a:t>Bibliography</a:t>
            </a:r>
          </a:p>
        </p:txBody>
      </p:sp>
      <p:sp>
        <p:nvSpPr>
          <p:cNvPr id="2063" name="Text Box 38"/>
          <p:cNvSpPr txBox="1">
            <a:spLocks noChangeArrowheads="1"/>
          </p:cNvSpPr>
          <p:nvPr/>
        </p:nvSpPr>
        <p:spPr bwMode="auto">
          <a:xfrm>
            <a:off x="10069258" y="28836868"/>
            <a:ext cx="8204870" cy="24437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2642" tIns="21320" rIns="42642" bIns="21320">
            <a:spAutoFit/>
          </a:bodyPr>
          <a:lstStyle>
            <a:lvl1pPr marL="239713" indent="-239713" defTabSz="427038" eaLnBrk="0" hangingPunct="0">
              <a:defRPr sz="6000">
                <a:solidFill>
                  <a:schemeClr val="tx1"/>
                </a:solidFill>
                <a:latin typeface="Arial" charset="0"/>
              </a:defRPr>
            </a:lvl1pPr>
            <a:lvl2pPr marL="452438" indent="-238125" defTabSz="427038" eaLnBrk="0" hangingPunct="0">
              <a:defRPr sz="6000">
                <a:solidFill>
                  <a:schemeClr val="tx1"/>
                </a:solidFill>
                <a:latin typeface="Arial" charset="0"/>
              </a:defRPr>
            </a:lvl2pPr>
            <a:lvl3pPr marL="666750" indent="-239713" defTabSz="427038" eaLnBrk="0" hangingPunct="0">
              <a:defRPr sz="6000">
                <a:solidFill>
                  <a:schemeClr val="tx1"/>
                </a:solidFill>
                <a:latin typeface="Arial" charset="0"/>
              </a:defRPr>
            </a:lvl3pPr>
            <a:lvl4pPr marL="877888" indent="-239713" defTabSz="427038" eaLnBrk="0" hangingPunct="0">
              <a:defRPr sz="6000">
                <a:solidFill>
                  <a:schemeClr val="tx1"/>
                </a:solidFill>
                <a:latin typeface="Arial" charset="0"/>
              </a:defRPr>
            </a:lvl4pPr>
            <a:lvl5pPr marL="1090613" indent="-238125" defTabSz="427038" eaLnBrk="0" hangingPunct="0">
              <a:defRPr sz="6000">
                <a:solidFill>
                  <a:schemeClr val="tx1"/>
                </a:solidFill>
                <a:latin typeface="Arial" charset="0"/>
              </a:defRPr>
            </a:lvl5pPr>
            <a:lvl6pPr marL="1547813" indent="-238125" algn="ctr" defTabSz="427038" eaLnBrk="0" fontAlgn="base" hangingPunct="0">
              <a:spcBef>
                <a:spcPct val="0"/>
              </a:spcBef>
              <a:spcAft>
                <a:spcPct val="0"/>
              </a:spcAft>
              <a:defRPr sz="6000">
                <a:solidFill>
                  <a:schemeClr val="tx1"/>
                </a:solidFill>
                <a:latin typeface="Arial" charset="0"/>
              </a:defRPr>
            </a:lvl6pPr>
            <a:lvl7pPr marL="2005013" indent="-238125" algn="ctr" defTabSz="427038" eaLnBrk="0" fontAlgn="base" hangingPunct="0">
              <a:spcBef>
                <a:spcPct val="0"/>
              </a:spcBef>
              <a:spcAft>
                <a:spcPct val="0"/>
              </a:spcAft>
              <a:defRPr sz="6000">
                <a:solidFill>
                  <a:schemeClr val="tx1"/>
                </a:solidFill>
                <a:latin typeface="Arial" charset="0"/>
              </a:defRPr>
            </a:lvl7pPr>
            <a:lvl8pPr marL="2462213" indent="-238125" algn="ctr" defTabSz="427038" eaLnBrk="0" fontAlgn="base" hangingPunct="0">
              <a:spcBef>
                <a:spcPct val="0"/>
              </a:spcBef>
              <a:spcAft>
                <a:spcPct val="0"/>
              </a:spcAft>
              <a:defRPr sz="6000">
                <a:solidFill>
                  <a:schemeClr val="tx1"/>
                </a:solidFill>
                <a:latin typeface="Arial" charset="0"/>
              </a:defRPr>
            </a:lvl8pPr>
            <a:lvl9pPr marL="2919413" indent="-238125" algn="ctr" defTabSz="427038" eaLnBrk="0" fontAlgn="base" hangingPunct="0">
              <a:spcBef>
                <a:spcPct val="0"/>
              </a:spcBef>
              <a:spcAft>
                <a:spcPct val="0"/>
              </a:spcAft>
              <a:defRPr sz="6000">
                <a:solidFill>
                  <a:schemeClr val="tx1"/>
                </a:solidFill>
                <a:latin typeface="Arial" charset="0"/>
              </a:defRPr>
            </a:lvl9pPr>
          </a:lstStyle>
          <a:p>
            <a:pPr algn="l">
              <a:buFont typeface="+mj-lt"/>
              <a:buAutoNum type="arabicPeriod"/>
            </a:pPr>
            <a:r>
              <a:rPr lang="en-US" sz="1200" dirty="0"/>
              <a:t>McCoy, I. L., D. T. McCoy, er al., 2020: The hemispheric contrast in cloud microphysical properties constrains aerosol forcing. Proceedings of the National Academy of Sciences, 18998-19006, </a:t>
            </a:r>
            <a:r>
              <a:rPr lang="en-US" sz="1200" dirty="0" err="1"/>
              <a:t>doi</a:t>
            </a:r>
            <a:r>
              <a:rPr lang="en-US" sz="1200" dirty="0"/>
              <a:t>: 10.1073/pnas.1922502117.</a:t>
            </a:r>
          </a:p>
          <a:p>
            <a:pPr algn="l">
              <a:buFont typeface="+mj-lt"/>
              <a:buAutoNum type="arabicPeriod"/>
            </a:pPr>
            <a:r>
              <a:rPr lang="en-US" sz="1200" dirty="0" err="1"/>
              <a:t>Krüger</a:t>
            </a:r>
            <a:r>
              <a:rPr lang="en-US" sz="1200" dirty="0"/>
              <a:t>, O., and H. </a:t>
            </a:r>
            <a:r>
              <a:rPr lang="en-US" sz="1200" dirty="0" err="1"/>
              <a:t>Graßl</a:t>
            </a:r>
            <a:r>
              <a:rPr lang="en-US" sz="1200" dirty="0"/>
              <a:t>, 2011: Southern Ocean phytoplankton increases cloud albedo and reduces precipitation, Geophysical Research Letters, 38, L08809, DOI: 10.1029/2011GL047116 </a:t>
            </a:r>
          </a:p>
          <a:p>
            <a:pPr algn="l">
              <a:buFont typeface="+mj-lt"/>
              <a:buAutoNum type="arabicPeriod"/>
            </a:pPr>
            <a:r>
              <a:rPr lang="en-US" sz="1200" dirty="0"/>
              <a:t>Mace, G. G., and S. </a:t>
            </a:r>
            <a:r>
              <a:rPr lang="en-US" sz="1200" dirty="0" err="1"/>
              <a:t>Avey</a:t>
            </a:r>
            <a:r>
              <a:rPr lang="en-US" sz="1200" dirty="0"/>
              <a:t>, 2017: Seasonal variability of warm boundary layer clouds and precipitation properties in the Southern Ocean as diagnosed from A-Train data. Journal of Geophysical Res. Atmos., 122, 1015-1032, doi:10.1002/2016JD025348 </a:t>
            </a:r>
          </a:p>
          <a:p>
            <a:pPr algn="l">
              <a:buFont typeface="+mj-lt"/>
              <a:buAutoNum type="arabicPeriod"/>
            </a:pPr>
            <a:r>
              <a:rPr lang="en-US" sz="1200" dirty="0"/>
              <a:t>Humphries, R. S., A. R. </a:t>
            </a:r>
            <a:r>
              <a:rPr lang="en-US" sz="1200" dirty="0" err="1"/>
              <a:t>Klekociuk</a:t>
            </a:r>
            <a:r>
              <a:rPr lang="en-US" sz="1200" dirty="0"/>
              <a:t>, R. Schofield, M. </a:t>
            </a:r>
            <a:r>
              <a:rPr lang="en-US" sz="1200" dirty="0" err="1"/>
              <a:t>Keywood</a:t>
            </a:r>
            <a:r>
              <a:rPr lang="en-US" sz="1200" dirty="0"/>
              <a:t>, J. Ward, and S. R. Wilson, 2016: Unexpectedly high ultrafine aerosol concentration above East Antarctic sea ice. Atmos. Chem. Phys. 16, 2185-2206, doi:10.5192/acp-16-2185-2016.</a:t>
            </a:r>
          </a:p>
          <a:p>
            <a:pPr algn="l">
              <a:buFont typeface="+mj-lt"/>
              <a:buAutoNum type="arabicPeriod"/>
            </a:pPr>
            <a:r>
              <a:rPr lang="en-US" sz="1200" dirty="0"/>
              <a:t>Mace, G. G., A. </a:t>
            </a:r>
            <a:r>
              <a:rPr lang="en-US" sz="1200" dirty="0" err="1"/>
              <a:t>Protat</a:t>
            </a:r>
            <a:r>
              <a:rPr lang="en-US" sz="1200" dirty="0"/>
              <a:t>, R. S. Humphries, S. P. Alexander, I. M. </a:t>
            </a:r>
            <a:r>
              <a:rPr lang="en-US" sz="1200" dirty="0" err="1"/>
              <a:t>McRobert</a:t>
            </a:r>
            <a:r>
              <a:rPr lang="en-US" sz="1200" dirty="0"/>
              <a:t>, J. Ward, P. Selleck, M. </a:t>
            </a:r>
            <a:r>
              <a:rPr lang="en-US" sz="1200" dirty="0" err="1"/>
              <a:t>Keywood</a:t>
            </a:r>
            <a:r>
              <a:rPr lang="en-US" sz="1200" dirty="0"/>
              <a:t>, 2020: Southern Ocean cloud properties derived from CAPRICORN and MARCUS data.  Accepted, Journal of Geophysical Research, DOI: 10.1029/2020JD033368.</a:t>
            </a:r>
          </a:p>
        </p:txBody>
      </p:sp>
      <p:sp>
        <p:nvSpPr>
          <p:cNvPr id="2065" name="Text Box 42"/>
          <p:cNvSpPr txBox="1">
            <a:spLocks noChangeArrowheads="1"/>
          </p:cNvSpPr>
          <p:nvPr/>
        </p:nvSpPr>
        <p:spPr bwMode="auto">
          <a:xfrm>
            <a:off x="751222" y="9937806"/>
            <a:ext cx="8570912"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3" tIns="31871" rIns="63743" bIns="31871">
            <a:spAutoFit/>
          </a:bodyPr>
          <a:lstStyle>
            <a:lvl1pPr defTabSz="3059113" eaLnBrk="0" hangingPunct="0">
              <a:defRPr sz="6000">
                <a:solidFill>
                  <a:schemeClr val="tx1"/>
                </a:solidFill>
                <a:latin typeface="Arial" charset="0"/>
              </a:defRPr>
            </a:lvl1pPr>
            <a:lvl2pPr marL="742950" indent="-285750" defTabSz="3059113" eaLnBrk="0" hangingPunct="0">
              <a:defRPr sz="6000">
                <a:solidFill>
                  <a:schemeClr val="tx1"/>
                </a:solidFill>
                <a:latin typeface="Arial" charset="0"/>
              </a:defRPr>
            </a:lvl2pPr>
            <a:lvl3pPr marL="1143000" indent="-228600" defTabSz="3059113" eaLnBrk="0" hangingPunct="0">
              <a:defRPr sz="6000">
                <a:solidFill>
                  <a:schemeClr val="tx1"/>
                </a:solidFill>
                <a:latin typeface="Arial" charset="0"/>
              </a:defRPr>
            </a:lvl3pPr>
            <a:lvl4pPr marL="1600200" indent="-228600" defTabSz="3059113" eaLnBrk="0" hangingPunct="0">
              <a:defRPr sz="6000">
                <a:solidFill>
                  <a:schemeClr val="tx1"/>
                </a:solidFill>
                <a:latin typeface="Arial" charset="0"/>
              </a:defRPr>
            </a:lvl4pPr>
            <a:lvl5pPr marL="2057400" indent="-228600" defTabSz="3059113" eaLnBrk="0" hangingPunct="0">
              <a:defRPr sz="6000">
                <a:solidFill>
                  <a:schemeClr val="tx1"/>
                </a:solidFill>
                <a:latin typeface="Arial" charset="0"/>
              </a:defRPr>
            </a:lvl5pPr>
            <a:lvl6pPr marL="2514600" indent="-228600" algn="ctr" defTabSz="3059113" eaLnBrk="0" fontAlgn="base" hangingPunct="0">
              <a:spcBef>
                <a:spcPct val="0"/>
              </a:spcBef>
              <a:spcAft>
                <a:spcPct val="0"/>
              </a:spcAft>
              <a:defRPr sz="6000">
                <a:solidFill>
                  <a:schemeClr val="tx1"/>
                </a:solidFill>
                <a:latin typeface="Arial" charset="0"/>
              </a:defRPr>
            </a:lvl6pPr>
            <a:lvl7pPr marL="2971800" indent="-228600" algn="ctr" defTabSz="3059113" eaLnBrk="0" fontAlgn="base" hangingPunct="0">
              <a:spcBef>
                <a:spcPct val="0"/>
              </a:spcBef>
              <a:spcAft>
                <a:spcPct val="0"/>
              </a:spcAft>
              <a:defRPr sz="6000">
                <a:solidFill>
                  <a:schemeClr val="tx1"/>
                </a:solidFill>
                <a:latin typeface="Arial" charset="0"/>
              </a:defRPr>
            </a:lvl7pPr>
            <a:lvl8pPr marL="3429000" indent="-228600" algn="ctr" defTabSz="3059113" eaLnBrk="0" fontAlgn="base" hangingPunct="0">
              <a:spcBef>
                <a:spcPct val="0"/>
              </a:spcBef>
              <a:spcAft>
                <a:spcPct val="0"/>
              </a:spcAft>
              <a:defRPr sz="6000">
                <a:solidFill>
                  <a:schemeClr val="tx1"/>
                </a:solidFill>
                <a:latin typeface="Arial" charset="0"/>
              </a:defRPr>
            </a:lvl8pPr>
            <a:lvl9pPr marL="3886200" indent="-228600" algn="ctr" defTabSz="3059113" eaLnBrk="0" fontAlgn="base" hangingPunct="0">
              <a:spcBef>
                <a:spcPct val="0"/>
              </a:spcBef>
              <a:spcAft>
                <a:spcPct val="0"/>
              </a:spcAft>
              <a:defRPr sz="6000">
                <a:solidFill>
                  <a:schemeClr val="tx1"/>
                </a:solidFill>
                <a:latin typeface="Arial" charset="0"/>
              </a:defRPr>
            </a:lvl9pPr>
          </a:lstStyle>
          <a:p>
            <a:pPr eaLnBrk="1" hangingPunct="1">
              <a:spcBef>
                <a:spcPct val="50000"/>
              </a:spcBef>
            </a:pPr>
            <a:r>
              <a:rPr lang="en-US" altLang="en-US" b="1" dirty="0"/>
              <a:t>Introduction</a:t>
            </a:r>
          </a:p>
        </p:txBody>
      </p:sp>
      <p:pic>
        <p:nvPicPr>
          <p:cNvPr id="2" name="Picture 1">
            <a:extLst>
              <a:ext uri="{FF2B5EF4-FFF2-40B4-BE49-F238E27FC236}">
                <a16:creationId xmlns:a16="http://schemas.microsoft.com/office/drawing/2014/main" id="{24D891E9-981C-5E4B-9CCF-78867949E0B0}"/>
              </a:ext>
            </a:extLst>
          </p:cNvPr>
          <p:cNvPicPr>
            <a:picLocks noChangeAspect="1"/>
          </p:cNvPicPr>
          <p:nvPr/>
        </p:nvPicPr>
        <p:blipFill>
          <a:blip r:embed="rId4"/>
          <a:stretch>
            <a:fillRect/>
          </a:stretch>
        </p:blipFill>
        <p:spPr>
          <a:xfrm>
            <a:off x="636588" y="1778000"/>
            <a:ext cx="1600200" cy="1143000"/>
          </a:xfrm>
          <a:prstGeom prst="rect">
            <a:avLst/>
          </a:prstGeom>
        </p:spPr>
      </p:pic>
      <p:pic>
        <p:nvPicPr>
          <p:cNvPr id="1030" name="Picture 6" descr="Symbols of NASA | NASA">
            <a:extLst>
              <a:ext uri="{FF2B5EF4-FFF2-40B4-BE49-F238E27FC236}">
                <a16:creationId xmlns:a16="http://schemas.microsoft.com/office/drawing/2014/main" id="{54F7DC70-CEBA-6D4D-8768-BE77E01F7D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314" t="-1" r="21082" b="-5935"/>
          <a:stretch/>
        </p:blipFill>
        <p:spPr bwMode="auto">
          <a:xfrm>
            <a:off x="26293255" y="1597274"/>
            <a:ext cx="1873757" cy="17533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3B41BA-BAB0-6441-BF54-413059205E4F}"/>
              </a:ext>
            </a:extLst>
          </p:cNvPr>
          <p:cNvSpPr txBox="1"/>
          <p:nvPr/>
        </p:nvSpPr>
        <p:spPr>
          <a:xfrm>
            <a:off x="636588" y="11366556"/>
            <a:ext cx="8570912" cy="6494085"/>
          </a:xfrm>
          <a:prstGeom prst="rect">
            <a:avLst/>
          </a:prstGeom>
          <a:noFill/>
        </p:spPr>
        <p:txBody>
          <a:bodyPr wrap="square" rtlCol="0">
            <a:spAutoFit/>
          </a:bodyPr>
          <a:lstStyle/>
          <a:p>
            <a:pPr algn="l"/>
            <a:endParaRPr lang="en-US" sz="3200" dirty="0"/>
          </a:p>
          <a:p>
            <a:pPr marL="457200" indent="-457200" algn="l">
              <a:buFont typeface="Arial" panose="020B0604020202020204" pitchFamily="34" charset="0"/>
              <a:buChar char="•"/>
            </a:pPr>
            <a:r>
              <a:rPr lang="en-US" sz="3200" dirty="0"/>
              <a:t>Volcanos release Sulfates into the atmosphere, and it can affect the microphysics of clouds downstream of these volcanos</a:t>
            </a:r>
          </a:p>
          <a:p>
            <a:pPr marL="457200" indent="-457200" algn="l">
              <a:buFont typeface="Arial" panose="020B0604020202020204" pitchFamily="34" charset="0"/>
              <a:buChar char="•"/>
            </a:pPr>
            <a:r>
              <a:rPr lang="en-US" sz="3200" dirty="0"/>
              <a:t>The different microphysics create a difference in the AOD (aerosol optical depth)</a:t>
            </a:r>
          </a:p>
          <a:p>
            <a:pPr marL="457200" indent="-457200" algn="l">
              <a:buFont typeface="Arial" panose="020B0604020202020204" pitchFamily="34" charset="0"/>
              <a:buChar char="•"/>
            </a:pPr>
            <a:r>
              <a:rPr lang="en-US" sz="3200" dirty="0"/>
              <a:t>This information is gathered using the A-Train overpass data and Worldview</a:t>
            </a:r>
          </a:p>
          <a:p>
            <a:pPr marL="457200" indent="-457200" algn="l">
              <a:buFont typeface="Arial" panose="020B0604020202020204" pitchFamily="34" charset="0"/>
              <a:buChar char="•"/>
            </a:pPr>
            <a:r>
              <a:rPr lang="en-US" sz="3200" dirty="0"/>
              <a:t>When aerosol levels are high due to the volcano plume, it is visible on Worldview as a light blue film, as shown in this photo</a:t>
            </a:r>
          </a:p>
        </p:txBody>
      </p:sp>
      <p:sp>
        <p:nvSpPr>
          <p:cNvPr id="29" name="Text Box 42">
            <a:extLst>
              <a:ext uri="{FF2B5EF4-FFF2-40B4-BE49-F238E27FC236}">
                <a16:creationId xmlns:a16="http://schemas.microsoft.com/office/drawing/2014/main" id="{7AAF9015-3744-6246-88E8-B134AB3221A9}"/>
              </a:ext>
            </a:extLst>
          </p:cNvPr>
          <p:cNvSpPr txBox="1">
            <a:spLocks noChangeArrowheads="1"/>
          </p:cNvSpPr>
          <p:nvPr/>
        </p:nvSpPr>
        <p:spPr bwMode="auto">
          <a:xfrm>
            <a:off x="590779" y="22017977"/>
            <a:ext cx="8570912" cy="98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3" tIns="31871" rIns="63743" bIns="31871">
            <a:spAutoFit/>
          </a:bodyPr>
          <a:lstStyle>
            <a:lvl1pPr defTabSz="3059113" eaLnBrk="0" hangingPunct="0">
              <a:defRPr sz="6000">
                <a:solidFill>
                  <a:schemeClr val="tx1"/>
                </a:solidFill>
                <a:latin typeface="Arial" charset="0"/>
              </a:defRPr>
            </a:lvl1pPr>
            <a:lvl2pPr marL="742950" indent="-285750" defTabSz="3059113" eaLnBrk="0" hangingPunct="0">
              <a:defRPr sz="6000">
                <a:solidFill>
                  <a:schemeClr val="tx1"/>
                </a:solidFill>
                <a:latin typeface="Arial" charset="0"/>
              </a:defRPr>
            </a:lvl2pPr>
            <a:lvl3pPr marL="1143000" indent="-228600" defTabSz="3059113" eaLnBrk="0" hangingPunct="0">
              <a:defRPr sz="6000">
                <a:solidFill>
                  <a:schemeClr val="tx1"/>
                </a:solidFill>
                <a:latin typeface="Arial" charset="0"/>
              </a:defRPr>
            </a:lvl3pPr>
            <a:lvl4pPr marL="1600200" indent="-228600" defTabSz="3059113" eaLnBrk="0" hangingPunct="0">
              <a:defRPr sz="6000">
                <a:solidFill>
                  <a:schemeClr val="tx1"/>
                </a:solidFill>
                <a:latin typeface="Arial" charset="0"/>
              </a:defRPr>
            </a:lvl4pPr>
            <a:lvl5pPr marL="2057400" indent="-228600" defTabSz="3059113" eaLnBrk="0" hangingPunct="0">
              <a:defRPr sz="6000">
                <a:solidFill>
                  <a:schemeClr val="tx1"/>
                </a:solidFill>
                <a:latin typeface="Arial" charset="0"/>
              </a:defRPr>
            </a:lvl5pPr>
            <a:lvl6pPr marL="2514600" indent="-228600" algn="ctr" defTabSz="3059113" eaLnBrk="0" fontAlgn="base" hangingPunct="0">
              <a:spcBef>
                <a:spcPct val="0"/>
              </a:spcBef>
              <a:spcAft>
                <a:spcPct val="0"/>
              </a:spcAft>
              <a:defRPr sz="6000">
                <a:solidFill>
                  <a:schemeClr val="tx1"/>
                </a:solidFill>
                <a:latin typeface="Arial" charset="0"/>
              </a:defRPr>
            </a:lvl6pPr>
            <a:lvl7pPr marL="2971800" indent="-228600" algn="ctr" defTabSz="3059113" eaLnBrk="0" fontAlgn="base" hangingPunct="0">
              <a:spcBef>
                <a:spcPct val="0"/>
              </a:spcBef>
              <a:spcAft>
                <a:spcPct val="0"/>
              </a:spcAft>
              <a:defRPr sz="6000">
                <a:solidFill>
                  <a:schemeClr val="tx1"/>
                </a:solidFill>
                <a:latin typeface="Arial" charset="0"/>
              </a:defRPr>
            </a:lvl7pPr>
            <a:lvl8pPr marL="3429000" indent="-228600" algn="ctr" defTabSz="3059113" eaLnBrk="0" fontAlgn="base" hangingPunct="0">
              <a:spcBef>
                <a:spcPct val="0"/>
              </a:spcBef>
              <a:spcAft>
                <a:spcPct val="0"/>
              </a:spcAft>
              <a:defRPr sz="6000">
                <a:solidFill>
                  <a:schemeClr val="tx1"/>
                </a:solidFill>
                <a:latin typeface="Arial" charset="0"/>
              </a:defRPr>
            </a:lvl8pPr>
            <a:lvl9pPr marL="3886200" indent="-228600" algn="ctr" defTabSz="3059113" eaLnBrk="0" fontAlgn="base" hangingPunct="0">
              <a:spcBef>
                <a:spcPct val="0"/>
              </a:spcBef>
              <a:spcAft>
                <a:spcPct val="0"/>
              </a:spcAft>
              <a:defRPr sz="6000">
                <a:solidFill>
                  <a:schemeClr val="tx1"/>
                </a:solidFill>
                <a:latin typeface="Arial" charset="0"/>
              </a:defRPr>
            </a:lvl9pPr>
          </a:lstStyle>
          <a:p>
            <a:pPr eaLnBrk="1" hangingPunct="1">
              <a:spcBef>
                <a:spcPct val="50000"/>
              </a:spcBef>
            </a:pPr>
            <a:r>
              <a:rPr lang="en-US" altLang="en-US" b="1" dirty="0"/>
              <a:t>Method</a:t>
            </a:r>
          </a:p>
        </p:txBody>
      </p:sp>
      <p:sp>
        <p:nvSpPr>
          <p:cNvPr id="30" name="Text Box 42">
            <a:extLst>
              <a:ext uri="{FF2B5EF4-FFF2-40B4-BE49-F238E27FC236}">
                <a16:creationId xmlns:a16="http://schemas.microsoft.com/office/drawing/2014/main" id="{57C1645A-C197-494C-9F8B-34B2FC6EF820}"/>
              </a:ext>
            </a:extLst>
          </p:cNvPr>
          <p:cNvSpPr txBox="1">
            <a:spLocks noChangeArrowheads="1"/>
          </p:cNvSpPr>
          <p:nvPr/>
        </p:nvSpPr>
        <p:spPr bwMode="auto">
          <a:xfrm>
            <a:off x="14607380" y="9209115"/>
            <a:ext cx="8570912" cy="98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3" tIns="31871" rIns="63743" bIns="31871">
            <a:spAutoFit/>
          </a:bodyPr>
          <a:lstStyle>
            <a:lvl1pPr defTabSz="3059113" eaLnBrk="0" hangingPunct="0">
              <a:defRPr sz="6000">
                <a:solidFill>
                  <a:schemeClr val="tx1"/>
                </a:solidFill>
                <a:latin typeface="Arial" charset="0"/>
              </a:defRPr>
            </a:lvl1pPr>
            <a:lvl2pPr marL="742950" indent="-285750" defTabSz="3059113" eaLnBrk="0" hangingPunct="0">
              <a:defRPr sz="6000">
                <a:solidFill>
                  <a:schemeClr val="tx1"/>
                </a:solidFill>
                <a:latin typeface="Arial" charset="0"/>
              </a:defRPr>
            </a:lvl2pPr>
            <a:lvl3pPr marL="1143000" indent="-228600" defTabSz="3059113" eaLnBrk="0" hangingPunct="0">
              <a:defRPr sz="6000">
                <a:solidFill>
                  <a:schemeClr val="tx1"/>
                </a:solidFill>
                <a:latin typeface="Arial" charset="0"/>
              </a:defRPr>
            </a:lvl3pPr>
            <a:lvl4pPr marL="1600200" indent="-228600" defTabSz="3059113" eaLnBrk="0" hangingPunct="0">
              <a:defRPr sz="6000">
                <a:solidFill>
                  <a:schemeClr val="tx1"/>
                </a:solidFill>
                <a:latin typeface="Arial" charset="0"/>
              </a:defRPr>
            </a:lvl4pPr>
            <a:lvl5pPr marL="2057400" indent="-228600" defTabSz="3059113" eaLnBrk="0" hangingPunct="0">
              <a:defRPr sz="6000">
                <a:solidFill>
                  <a:schemeClr val="tx1"/>
                </a:solidFill>
                <a:latin typeface="Arial" charset="0"/>
              </a:defRPr>
            </a:lvl5pPr>
            <a:lvl6pPr marL="2514600" indent="-228600" algn="ctr" defTabSz="3059113" eaLnBrk="0" fontAlgn="base" hangingPunct="0">
              <a:spcBef>
                <a:spcPct val="0"/>
              </a:spcBef>
              <a:spcAft>
                <a:spcPct val="0"/>
              </a:spcAft>
              <a:defRPr sz="6000">
                <a:solidFill>
                  <a:schemeClr val="tx1"/>
                </a:solidFill>
                <a:latin typeface="Arial" charset="0"/>
              </a:defRPr>
            </a:lvl6pPr>
            <a:lvl7pPr marL="2971800" indent="-228600" algn="ctr" defTabSz="3059113" eaLnBrk="0" fontAlgn="base" hangingPunct="0">
              <a:spcBef>
                <a:spcPct val="0"/>
              </a:spcBef>
              <a:spcAft>
                <a:spcPct val="0"/>
              </a:spcAft>
              <a:defRPr sz="6000">
                <a:solidFill>
                  <a:schemeClr val="tx1"/>
                </a:solidFill>
                <a:latin typeface="Arial" charset="0"/>
              </a:defRPr>
            </a:lvl7pPr>
            <a:lvl8pPr marL="3429000" indent="-228600" algn="ctr" defTabSz="3059113" eaLnBrk="0" fontAlgn="base" hangingPunct="0">
              <a:spcBef>
                <a:spcPct val="0"/>
              </a:spcBef>
              <a:spcAft>
                <a:spcPct val="0"/>
              </a:spcAft>
              <a:defRPr sz="6000">
                <a:solidFill>
                  <a:schemeClr val="tx1"/>
                </a:solidFill>
                <a:latin typeface="Arial" charset="0"/>
              </a:defRPr>
            </a:lvl8pPr>
            <a:lvl9pPr marL="3886200" indent="-228600" algn="ctr" defTabSz="3059113" eaLnBrk="0" fontAlgn="base" hangingPunct="0">
              <a:spcBef>
                <a:spcPct val="0"/>
              </a:spcBef>
              <a:spcAft>
                <a:spcPct val="0"/>
              </a:spcAft>
              <a:defRPr sz="6000">
                <a:solidFill>
                  <a:schemeClr val="tx1"/>
                </a:solidFill>
                <a:latin typeface="Arial" charset="0"/>
              </a:defRPr>
            </a:lvl9pPr>
          </a:lstStyle>
          <a:p>
            <a:pPr eaLnBrk="1" hangingPunct="1">
              <a:spcBef>
                <a:spcPct val="50000"/>
              </a:spcBef>
            </a:pPr>
            <a:r>
              <a:rPr lang="en-US" altLang="en-US" b="1" dirty="0"/>
              <a:t>Results</a:t>
            </a:r>
          </a:p>
        </p:txBody>
      </p:sp>
      <p:sp>
        <p:nvSpPr>
          <p:cNvPr id="31" name="TextBox 30">
            <a:extLst>
              <a:ext uri="{FF2B5EF4-FFF2-40B4-BE49-F238E27FC236}">
                <a16:creationId xmlns:a16="http://schemas.microsoft.com/office/drawing/2014/main" id="{DFF07518-05AF-084D-9671-36BA36B3EAEC}"/>
              </a:ext>
            </a:extLst>
          </p:cNvPr>
          <p:cNvSpPr txBox="1"/>
          <p:nvPr/>
        </p:nvSpPr>
        <p:spPr>
          <a:xfrm>
            <a:off x="751222" y="23005671"/>
            <a:ext cx="8570912" cy="7704673"/>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t>We only analyze data during daytime</a:t>
            </a:r>
          </a:p>
          <a:p>
            <a:pPr marL="457200" indent="-457200" algn="l">
              <a:buFont typeface="Arial" panose="020B0604020202020204" pitchFamily="34" charset="0"/>
              <a:buChar char="•"/>
            </a:pPr>
            <a:r>
              <a:rPr lang="en-US" sz="2800" dirty="0"/>
              <a:t>From MERRA-2, use the 1 hour time averaged single level diagnostics (M2T1NXSLV), to find the 850 mb winds closest in time to the </a:t>
            </a:r>
            <a:r>
              <a:rPr lang="en-US" sz="2800" dirty="0" err="1"/>
              <a:t>cloudsat</a:t>
            </a:r>
            <a:r>
              <a:rPr lang="en-US" sz="2800" dirty="0"/>
              <a:t> overpass.  Use the location 2 degrees South and 2 degrees East from the volcano to get the wind vector that will orient the sample area downstream from the volcano.  The sample area is a rectangle with a short side (500 km) and the long side (1500 km) oriented along the wind vector.  The </a:t>
            </a:r>
            <a:r>
              <a:rPr lang="en-US" sz="2800" dirty="0" err="1"/>
              <a:t>cloudsat</a:t>
            </a:r>
            <a:r>
              <a:rPr lang="en-US" sz="2800" dirty="0"/>
              <a:t> track that crosses the sample area is used to analyze the aerosol optical depth.  </a:t>
            </a:r>
          </a:p>
          <a:p>
            <a:pPr marL="457200" indent="-457200" algn="l">
              <a:buFont typeface="Arial" panose="020B0604020202020204" pitchFamily="34" charset="0"/>
              <a:buChar char="•"/>
            </a:pPr>
            <a:r>
              <a:rPr lang="en-US" sz="2800" dirty="0"/>
              <a:t>The aerosol optical depth comes from the MODIS Joint Atmosphere Product (MYDATML2).</a:t>
            </a:r>
          </a:p>
          <a:p>
            <a:pPr marL="457200" indent="-457200" algn="l">
              <a:buFont typeface="Arial" panose="020B0604020202020204" pitchFamily="34" charset="0"/>
              <a:buChar char="•"/>
            </a:pPr>
            <a:r>
              <a:rPr lang="en-US" sz="2800" dirty="0"/>
              <a:t>The </a:t>
            </a:r>
            <a:r>
              <a:rPr lang="en-US" sz="2800" dirty="0" err="1"/>
              <a:t>cloudsat</a:t>
            </a:r>
            <a:r>
              <a:rPr lang="en-US" sz="2800" dirty="0"/>
              <a:t> radar reflectivity comes from 2B-GEOPROF.P1_R05 </a:t>
            </a:r>
          </a:p>
          <a:p>
            <a:pPr marL="457200" indent="-457200" algn="l">
              <a:buFont typeface="Arial" panose="020B0604020202020204" pitchFamily="34" charset="0"/>
              <a:buChar char="•"/>
            </a:pPr>
            <a:endParaRPr lang="en-US" sz="2800" baseline="-25000" dirty="0"/>
          </a:p>
        </p:txBody>
      </p:sp>
      <p:sp>
        <p:nvSpPr>
          <p:cNvPr id="4" name="TextBox 3">
            <a:extLst>
              <a:ext uri="{FF2B5EF4-FFF2-40B4-BE49-F238E27FC236}">
                <a16:creationId xmlns:a16="http://schemas.microsoft.com/office/drawing/2014/main" id="{E643E1F7-DF4D-A444-AA34-79D19ED3249F}"/>
              </a:ext>
            </a:extLst>
          </p:cNvPr>
          <p:cNvSpPr txBox="1"/>
          <p:nvPr/>
        </p:nvSpPr>
        <p:spPr>
          <a:xfrm>
            <a:off x="2422401" y="5484937"/>
            <a:ext cx="24369957" cy="2862322"/>
          </a:xfrm>
          <a:prstGeom prst="rect">
            <a:avLst/>
          </a:prstGeom>
          <a:noFill/>
        </p:spPr>
        <p:txBody>
          <a:bodyPr wrap="square" rtlCol="0">
            <a:spAutoFit/>
          </a:bodyPr>
          <a:lstStyle/>
          <a:p>
            <a:r>
              <a:rPr lang="en-US" dirty="0">
                <a:solidFill>
                  <a:srgbClr val="FFFF00"/>
                </a:solidFill>
              </a:rPr>
              <a:t>Question:  Is there a difference in precipitation clouds using </a:t>
            </a:r>
            <a:r>
              <a:rPr lang="en-US" dirty="0" err="1">
                <a:solidFill>
                  <a:srgbClr val="FFFF00"/>
                </a:solidFill>
              </a:rPr>
              <a:t>Cloudstat</a:t>
            </a:r>
            <a:r>
              <a:rPr lang="en-US" dirty="0">
                <a:solidFill>
                  <a:srgbClr val="FFFF00"/>
                </a:solidFill>
              </a:rPr>
              <a:t> when high and low aerosol concentrations are present downstream of marine volcanos?</a:t>
            </a:r>
          </a:p>
        </p:txBody>
      </p:sp>
      <p:sp>
        <p:nvSpPr>
          <p:cNvPr id="6" name="TextBox 5">
            <a:extLst>
              <a:ext uri="{FF2B5EF4-FFF2-40B4-BE49-F238E27FC236}">
                <a16:creationId xmlns:a16="http://schemas.microsoft.com/office/drawing/2014/main" id="{55EE1E61-C081-6448-B3A2-13AB769145B2}"/>
              </a:ext>
            </a:extLst>
          </p:cNvPr>
          <p:cNvSpPr txBox="1"/>
          <p:nvPr/>
        </p:nvSpPr>
        <p:spPr>
          <a:xfrm>
            <a:off x="19538420" y="10712255"/>
            <a:ext cx="6939531" cy="4031873"/>
          </a:xfrm>
          <a:prstGeom prst="rect">
            <a:avLst/>
          </a:prstGeom>
          <a:noFill/>
        </p:spPr>
        <p:txBody>
          <a:bodyPr wrap="square" rtlCol="0">
            <a:spAutoFit/>
          </a:bodyPr>
          <a:lstStyle/>
          <a:p>
            <a:pPr algn="just"/>
            <a:r>
              <a:rPr lang="en-US" sz="3200" dirty="0"/>
              <a:t>In Figure 2 and Image 3, there is volcanic activity with Kilauea and this is evident in the Worldview image and in the AOD results. The AOD changes from low to high around the 18.5 N latitude line. This shows that the clouds in this area have a larger AOD due to the plume from Kilauea.</a:t>
            </a:r>
          </a:p>
        </p:txBody>
      </p:sp>
      <p:sp>
        <p:nvSpPr>
          <p:cNvPr id="47" name="Text Box 38">
            <a:extLst>
              <a:ext uri="{FF2B5EF4-FFF2-40B4-BE49-F238E27FC236}">
                <a16:creationId xmlns:a16="http://schemas.microsoft.com/office/drawing/2014/main" id="{835289E2-C82D-0D48-8E3E-0EDD3EB1D666}"/>
              </a:ext>
            </a:extLst>
          </p:cNvPr>
          <p:cNvSpPr txBox="1">
            <a:spLocks noChangeArrowheads="1"/>
          </p:cNvSpPr>
          <p:nvPr/>
        </p:nvSpPr>
        <p:spPr bwMode="auto">
          <a:xfrm>
            <a:off x="18465638" y="28357041"/>
            <a:ext cx="9156861" cy="35517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2642" tIns="21320" rIns="42642" bIns="21320">
            <a:spAutoFit/>
          </a:bodyPr>
          <a:lstStyle>
            <a:lvl1pPr marL="239713" indent="-239713" defTabSz="427038" eaLnBrk="0" hangingPunct="0">
              <a:defRPr sz="6000">
                <a:solidFill>
                  <a:schemeClr val="tx1"/>
                </a:solidFill>
                <a:latin typeface="Arial" charset="0"/>
              </a:defRPr>
            </a:lvl1pPr>
            <a:lvl2pPr marL="452438" indent="-238125" defTabSz="427038" eaLnBrk="0" hangingPunct="0">
              <a:defRPr sz="6000">
                <a:solidFill>
                  <a:schemeClr val="tx1"/>
                </a:solidFill>
                <a:latin typeface="Arial" charset="0"/>
              </a:defRPr>
            </a:lvl2pPr>
            <a:lvl3pPr marL="666750" indent="-239713" defTabSz="427038" eaLnBrk="0" hangingPunct="0">
              <a:defRPr sz="6000">
                <a:solidFill>
                  <a:schemeClr val="tx1"/>
                </a:solidFill>
                <a:latin typeface="Arial" charset="0"/>
              </a:defRPr>
            </a:lvl3pPr>
            <a:lvl4pPr marL="877888" indent="-239713" defTabSz="427038" eaLnBrk="0" hangingPunct="0">
              <a:defRPr sz="6000">
                <a:solidFill>
                  <a:schemeClr val="tx1"/>
                </a:solidFill>
                <a:latin typeface="Arial" charset="0"/>
              </a:defRPr>
            </a:lvl4pPr>
            <a:lvl5pPr marL="1090613" indent="-238125" defTabSz="427038" eaLnBrk="0" hangingPunct="0">
              <a:defRPr sz="6000">
                <a:solidFill>
                  <a:schemeClr val="tx1"/>
                </a:solidFill>
                <a:latin typeface="Arial" charset="0"/>
              </a:defRPr>
            </a:lvl5pPr>
            <a:lvl6pPr marL="1547813" indent="-238125" algn="ctr" defTabSz="427038" eaLnBrk="0" fontAlgn="base" hangingPunct="0">
              <a:spcBef>
                <a:spcPct val="0"/>
              </a:spcBef>
              <a:spcAft>
                <a:spcPct val="0"/>
              </a:spcAft>
              <a:defRPr sz="6000">
                <a:solidFill>
                  <a:schemeClr val="tx1"/>
                </a:solidFill>
                <a:latin typeface="Arial" charset="0"/>
              </a:defRPr>
            </a:lvl6pPr>
            <a:lvl7pPr marL="2005013" indent="-238125" algn="ctr" defTabSz="427038" eaLnBrk="0" fontAlgn="base" hangingPunct="0">
              <a:spcBef>
                <a:spcPct val="0"/>
              </a:spcBef>
              <a:spcAft>
                <a:spcPct val="0"/>
              </a:spcAft>
              <a:defRPr sz="6000">
                <a:solidFill>
                  <a:schemeClr val="tx1"/>
                </a:solidFill>
                <a:latin typeface="Arial" charset="0"/>
              </a:defRPr>
            </a:lvl7pPr>
            <a:lvl8pPr marL="2462213" indent="-238125" algn="ctr" defTabSz="427038" eaLnBrk="0" fontAlgn="base" hangingPunct="0">
              <a:spcBef>
                <a:spcPct val="0"/>
              </a:spcBef>
              <a:spcAft>
                <a:spcPct val="0"/>
              </a:spcAft>
              <a:defRPr sz="6000">
                <a:solidFill>
                  <a:schemeClr val="tx1"/>
                </a:solidFill>
                <a:latin typeface="Arial" charset="0"/>
              </a:defRPr>
            </a:lvl8pPr>
            <a:lvl9pPr marL="2919413" indent="-238125" algn="ctr" defTabSz="427038" eaLnBrk="0" fontAlgn="base" hangingPunct="0">
              <a:spcBef>
                <a:spcPct val="0"/>
              </a:spcBef>
              <a:spcAft>
                <a:spcPct val="0"/>
              </a:spcAft>
              <a:defRPr sz="6000">
                <a:solidFill>
                  <a:schemeClr val="tx1"/>
                </a:solidFill>
                <a:latin typeface="Arial" charset="0"/>
              </a:defRPr>
            </a:lvl9pPr>
          </a:lstStyle>
          <a:p>
            <a:pPr marL="228600" indent="-228600" algn="l">
              <a:buFont typeface="+mj-lt"/>
              <a:buAutoNum type="arabicPeriod" startAt="5"/>
            </a:pPr>
            <a:endParaRPr lang="en-US" sz="1200" dirty="0"/>
          </a:p>
          <a:p>
            <a:pPr marL="228600" indent="-228600" algn="l">
              <a:buFont typeface="+mj-lt"/>
              <a:buAutoNum type="arabicPeriod" startAt="6"/>
            </a:pPr>
            <a:r>
              <a:rPr lang="en-US" sz="1200" dirty="0"/>
              <a:t>Grosvenor, D. P., </a:t>
            </a:r>
            <a:r>
              <a:rPr lang="en-US" sz="1200" dirty="0" err="1"/>
              <a:t>Sourdeval</a:t>
            </a:r>
            <a:r>
              <a:rPr lang="en-US" sz="1200" dirty="0"/>
              <a:t>, O.,</a:t>
            </a:r>
            <a:r>
              <a:rPr lang="en-US" sz="1200" dirty="0" err="1"/>
              <a:t>Zuidema</a:t>
            </a:r>
            <a:r>
              <a:rPr lang="en-US" sz="1200" dirty="0"/>
              <a:t>, P., Ackerman, A., </a:t>
            </a:r>
            <a:r>
              <a:rPr lang="en-US" sz="1200" dirty="0" err="1"/>
              <a:t>Alexandrov</a:t>
            </a:r>
            <a:r>
              <a:rPr lang="en-US" sz="1200" dirty="0"/>
              <a:t>, M. D., </a:t>
            </a:r>
            <a:r>
              <a:rPr lang="en-US" sz="1200" dirty="0" err="1"/>
              <a:t>Bennartz</a:t>
            </a:r>
            <a:r>
              <a:rPr lang="en-US" sz="1200" dirty="0"/>
              <a:t>, R., et al. (2018). Remote sensing of droplet number concentration in warm clouds: A review of the current state of knowledge and perspectives. Reviews of Geophysics, 56, 409–453. </a:t>
            </a:r>
            <a:r>
              <a:rPr lang="en-US" sz="1200" dirty="0">
                <a:hlinkClick r:id="rId6"/>
              </a:rPr>
              <a:t>https://doi.org/10.1029/2017RG000593</a:t>
            </a:r>
            <a:endParaRPr lang="en-US" sz="1200" dirty="0"/>
          </a:p>
          <a:p>
            <a:pPr marL="228600" indent="-228600" algn="l">
              <a:buFont typeface="+mj-lt"/>
              <a:buAutoNum type="arabicPeriod" startAt="6"/>
            </a:pPr>
            <a:r>
              <a:rPr lang="en-US" sz="1200" dirty="0"/>
              <a:t>Latham J, </a:t>
            </a:r>
            <a:r>
              <a:rPr lang="en-US" sz="1200" dirty="0" err="1"/>
              <a:t>Gadian</a:t>
            </a:r>
            <a:r>
              <a:rPr lang="en-US" sz="1200" dirty="0"/>
              <a:t> A, Fournier J, Parkes B, </a:t>
            </a:r>
            <a:r>
              <a:rPr lang="en-US" sz="1200" dirty="0" err="1"/>
              <a:t>Wadhams</a:t>
            </a:r>
            <a:r>
              <a:rPr lang="en-US" sz="1200" dirty="0"/>
              <a:t> P, Chen J. 2014 Marine cloud brightening: regional applications. </a:t>
            </a:r>
            <a:r>
              <a:rPr lang="en-US" sz="1200" i="1" dirty="0"/>
              <a:t>Phil. Trans. R. Soc. A </a:t>
            </a:r>
            <a:r>
              <a:rPr lang="en-US" sz="1200" b="1" dirty="0"/>
              <a:t>372</a:t>
            </a:r>
            <a:r>
              <a:rPr lang="en-US" sz="1200" dirty="0"/>
              <a:t>: 20140053. http://</a:t>
            </a:r>
            <a:r>
              <a:rPr lang="en-US" sz="1200" dirty="0" err="1"/>
              <a:t>dx.doi.org</a:t>
            </a:r>
            <a:r>
              <a:rPr lang="en-US" sz="1200" dirty="0"/>
              <a:t>/10.1098/rsta.2014.0053 </a:t>
            </a:r>
          </a:p>
          <a:p>
            <a:pPr marL="228600" indent="-228600" algn="l">
              <a:buFont typeface="+mj-lt"/>
              <a:buAutoNum type="arabicPeriod" startAt="6"/>
            </a:pPr>
            <a:br>
              <a:rPr lang="en-US" sz="1200" dirty="0"/>
            </a:br>
            <a:r>
              <a:rPr lang="en-US" sz="1200" dirty="0"/>
              <a:t>Remer, L. A., Kaufman, Y. J., </a:t>
            </a:r>
            <a:r>
              <a:rPr lang="en-US" sz="1200" dirty="0" err="1"/>
              <a:t>Tanré</a:t>
            </a:r>
            <a:r>
              <a:rPr lang="en-US" sz="1200" dirty="0"/>
              <a:t>, D., </a:t>
            </a:r>
            <a:r>
              <a:rPr lang="en-US" sz="1200" dirty="0" err="1"/>
              <a:t>Mattoo</a:t>
            </a:r>
            <a:r>
              <a:rPr lang="en-US" sz="1200" dirty="0"/>
              <a:t>, S., Chu, D. A., Martins, J. V., Li, R.-R., </a:t>
            </a:r>
            <a:r>
              <a:rPr lang="en-US" sz="1200" dirty="0" err="1"/>
              <a:t>Ichoku</a:t>
            </a:r>
            <a:r>
              <a:rPr lang="en-US" sz="1200" dirty="0"/>
              <a:t>, C., Levy, R. C., </a:t>
            </a:r>
            <a:r>
              <a:rPr lang="en-US" sz="1200" dirty="0" err="1"/>
              <a:t>Kleidman</a:t>
            </a:r>
            <a:r>
              <a:rPr lang="en-US" sz="1200" dirty="0"/>
              <a:t>, R. G., Eck, T. F., </a:t>
            </a:r>
            <a:r>
              <a:rPr lang="en-US" sz="1200" dirty="0" err="1"/>
              <a:t>Vermote</a:t>
            </a:r>
            <a:r>
              <a:rPr lang="en-US" sz="1200" dirty="0"/>
              <a:t>, E., &amp; </a:t>
            </a:r>
            <a:r>
              <a:rPr lang="en-US" sz="1200" dirty="0" err="1"/>
              <a:t>Holben</a:t>
            </a:r>
            <a:r>
              <a:rPr lang="en-US" sz="1200" dirty="0"/>
              <a:t>, B. N. (2005). The MODIS Aerosol Algorithm, Products, and Validation, Journal of the Atmospheric Sciences, 62(4), 947-973.</a:t>
            </a:r>
          </a:p>
          <a:p>
            <a:pPr marL="228600" indent="-228600" algn="l">
              <a:buFont typeface="+mj-lt"/>
              <a:buAutoNum type="arabicPeriod" startAt="6"/>
            </a:pPr>
            <a:r>
              <a:rPr lang="en-US" sz="1200" dirty="0" err="1"/>
              <a:t>Gelaro</a:t>
            </a:r>
            <a:r>
              <a:rPr lang="en-US" sz="1200" dirty="0"/>
              <a:t>, R., McCarty, W., Suárez, M. J., </a:t>
            </a:r>
            <a:r>
              <a:rPr lang="en-US" sz="1200" dirty="0" err="1"/>
              <a:t>Todling</a:t>
            </a:r>
            <a:r>
              <a:rPr lang="en-US" sz="1200" dirty="0"/>
              <a:t>, R., </a:t>
            </a:r>
            <a:r>
              <a:rPr lang="en-US" sz="1200" dirty="0" err="1"/>
              <a:t>Molod</a:t>
            </a:r>
            <a:r>
              <a:rPr lang="en-US" sz="1200" dirty="0"/>
              <a:t>, A., Takacs, L., </a:t>
            </a:r>
            <a:r>
              <a:rPr lang="en-US" sz="1200" dirty="0" err="1"/>
              <a:t>Randles</a:t>
            </a:r>
            <a:r>
              <a:rPr lang="en-US" sz="1200" dirty="0"/>
              <a:t>, C. A., </a:t>
            </a:r>
            <a:r>
              <a:rPr lang="en-US" sz="1200" dirty="0" err="1"/>
              <a:t>Darmenov</a:t>
            </a:r>
            <a:r>
              <a:rPr lang="en-US" sz="1200" dirty="0"/>
              <a:t>, A., </a:t>
            </a:r>
            <a:r>
              <a:rPr lang="en-US" sz="1200" dirty="0" err="1"/>
              <a:t>Bosilovich</a:t>
            </a:r>
            <a:r>
              <a:rPr lang="en-US" sz="1200" dirty="0"/>
              <a:t>, M. G., </a:t>
            </a:r>
            <a:r>
              <a:rPr lang="en-US" sz="1200" dirty="0" err="1"/>
              <a:t>Reichle</a:t>
            </a:r>
            <a:r>
              <a:rPr lang="en-US" sz="1200" dirty="0"/>
              <a:t>, R., </a:t>
            </a:r>
            <a:r>
              <a:rPr lang="en-US" sz="1200" dirty="0" err="1"/>
              <a:t>Wargan</a:t>
            </a:r>
            <a:r>
              <a:rPr lang="en-US" sz="1200" dirty="0"/>
              <a:t>, K., Coy, L., </a:t>
            </a:r>
            <a:r>
              <a:rPr lang="en-US" sz="1200" dirty="0" err="1"/>
              <a:t>Cullather</a:t>
            </a:r>
            <a:r>
              <a:rPr lang="en-US" sz="1200" dirty="0"/>
              <a:t>, R., Draper, C., </a:t>
            </a:r>
            <a:r>
              <a:rPr lang="en-US" sz="1200" dirty="0" err="1"/>
              <a:t>Akella</a:t>
            </a:r>
            <a:r>
              <a:rPr lang="en-US" sz="1200" dirty="0"/>
              <a:t>, S., </a:t>
            </a:r>
            <a:r>
              <a:rPr lang="en-US" sz="1200" dirty="0" err="1"/>
              <a:t>Buchard</a:t>
            </a:r>
            <a:r>
              <a:rPr lang="en-US" sz="1200" dirty="0"/>
              <a:t>, V., </a:t>
            </a:r>
            <a:r>
              <a:rPr lang="en-US" sz="1200" dirty="0" err="1"/>
              <a:t>Conaty</a:t>
            </a:r>
            <a:r>
              <a:rPr lang="en-US" sz="1200" dirty="0"/>
              <a:t>, A., da Silva, A. M., Gu, W., Kim, G., </a:t>
            </a:r>
            <a:r>
              <a:rPr lang="en-US" sz="1200" dirty="0" err="1"/>
              <a:t>Koster</a:t>
            </a:r>
            <a:r>
              <a:rPr lang="en-US" sz="1200" dirty="0"/>
              <a:t>, R., </a:t>
            </a:r>
            <a:r>
              <a:rPr lang="en-US" sz="1200" dirty="0" err="1"/>
              <a:t>Lucchesi</a:t>
            </a:r>
            <a:r>
              <a:rPr lang="en-US" sz="1200" dirty="0"/>
              <a:t>, R., </a:t>
            </a:r>
            <a:r>
              <a:rPr lang="en-US" sz="1200" dirty="0" err="1"/>
              <a:t>Merkova</a:t>
            </a:r>
            <a:r>
              <a:rPr lang="en-US" sz="1200" dirty="0"/>
              <a:t>, D., Nielsen, J. E., </a:t>
            </a:r>
            <a:r>
              <a:rPr lang="en-US" sz="1200" dirty="0" err="1"/>
              <a:t>Partyka</a:t>
            </a:r>
            <a:r>
              <a:rPr lang="en-US" sz="1200" dirty="0"/>
              <a:t>, G., Pawson, S., Putman, W., </a:t>
            </a:r>
            <a:r>
              <a:rPr lang="en-US" sz="1200" dirty="0" err="1"/>
              <a:t>Rienecker</a:t>
            </a:r>
            <a:r>
              <a:rPr lang="en-US" sz="1200" dirty="0"/>
              <a:t>, M., Schubert, S. D., Sienkiewicz, M., &amp; Zhao, B. (2017). The Modern-Era Retrospective Analysis for Research and Applications, Version 2 (MERRA-2), Journal of Climate, 30(14), 5419-5454.</a:t>
            </a:r>
          </a:p>
          <a:p>
            <a:pPr marL="228600" indent="-228600" algn="l">
              <a:buFont typeface="+mj-lt"/>
              <a:buAutoNum type="arabicPeriod" startAt="6"/>
            </a:pPr>
            <a:r>
              <a:rPr lang="en-US" sz="1200" dirty="0"/>
              <a:t>Marchand, R., Mace, G. G., Ackerman, T., &amp; Stephens, G. (2008). Hydrometeor Detection Using </a:t>
            </a:r>
            <a:r>
              <a:rPr lang="en-US" sz="1200" dirty="0" err="1"/>
              <a:t>Cloudsat</a:t>
            </a:r>
            <a:r>
              <a:rPr lang="en-US" sz="1200" dirty="0"/>
              <a:t>—An Earth-Orbiting 94-GHz Cloud Radar, Journal of Atmospheric and Oceanic Technology, 25(4), 519-533.</a:t>
            </a:r>
          </a:p>
          <a:p>
            <a:pPr marL="228600" indent="-228600" algn="l">
              <a:buFont typeface="+mj-lt"/>
              <a:buAutoNum type="arabicPeriod" startAt="6"/>
            </a:pPr>
            <a:endParaRPr lang="en-US" sz="1200" dirty="0"/>
          </a:p>
          <a:p>
            <a:pPr marL="228600" indent="-228600" algn="l">
              <a:buFont typeface="+mj-lt"/>
              <a:buAutoNum type="arabicPeriod" startAt="6"/>
            </a:pPr>
            <a:endParaRPr lang="en-US" sz="1200" dirty="0"/>
          </a:p>
        </p:txBody>
      </p:sp>
      <p:pic>
        <p:nvPicPr>
          <p:cNvPr id="10" name="Picture 9" descr="A picture containing text, mountain, outdoor, aircraft&#10;&#10;Description automatically generated">
            <a:extLst>
              <a:ext uri="{FF2B5EF4-FFF2-40B4-BE49-F238E27FC236}">
                <a16:creationId xmlns:a16="http://schemas.microsoft.com/office/drawing/2014/main" id="{469E5F1B-4C17-F946-BAE7-168B64AF02DA}"/>
              </a:ext>
            </a:extLst>
          </p:cNvPr>
          <p:cNvPicPr>
            <a:picLocks noChangeAspect="1"/>
          </p:cNvPicPr>
          <p:nvPr/>
        </p:nvPicPr>
        <p:blipFill rotWithShape="1">
          <a:blip r:embed="rId7">
            <a:extLst>
              <a:ext uri="{28A0092B-C50C-407E-A947-70E740481C1C}">
                <a14:useLocalDpi xmlns:a14="http://schemas.microsoft.com/office/drawing/2010/main" val="0"/>
              </a:ext>
            </a:extLst>
          </a:blip>
          <a:srcRect b="41018"/>
          <a:stretch/>
        </p:blipFill>
        <p:spPr>
          <a:xfrm>
            <a:off x="10416339" y="3531107"/>
            <a:ext cx="6172200" cy="1553980"/>
          </a:xfrm>
          <a:prstGeom prst="rect">
            <a:avLst/>
          </a:prstGeom>
        </p:spPr>
      </p:pic>
      <p:pic>
        <p:nvPicPr>
          <p:cNvPr id="19" name="Picture 18" descr="A picture containing outdoor, black&#10;&#10;Description automatically generated">
            <a:extLst>
              <a:ext uri="{FF2B5EF4-FFF2-40B4-BE49-F238E27FC236}">
                <a16:creationId xmlns:a16="http://schemas.microsoft.com/office/drawing/2014/main" id="{1CCD9AC5-55F7-5B4E-B8EF-69C1AB1ED9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3475" y="18385200"/>
            <a:ext cx="4482025" cy="3294245"/>
          </a:xfrm>
          <a:prstGeom prst="rect">
            <a:avLst/>
          </a:prstGeom>
        </p:spPr>
      </p:pic>
      <p:sp>
        <p:nvSpPr>
          <p:cNvPr id="20" name="TextBox 19">
            <a:extLst>
              <a:ext uri="{FF2B5EF4-FFF2-40B4-BE49-F238E27FC236}">
                <a16:creationId xmlns:a16="http://schemas.microsoft.com/office/drawing/2014/main" id="{16B4C2D6-D41A-0946-A825-C8734A1FBB57}"/>
              </a:ext>
            </a:extLst>
          </p:cNvPr>
          <p:cNvSpPr txBox="1"/>
          <p:nvPr/>
        </p:nvSpPr>
        <p:spPr>
          <a:xfrm>
            <a:off x="2088028" y="21732974"/>
            <a:ext cx="5464317" cy="276999"/>
          </a:xfrm>
          <a:prstGeom prst="rect">
            <a:avLst/>
          </a:prstGeom>
          <a:noFill/>
        </p:spPr>
        <p:txBody>
          <a:bodyPr wrap="square" rtlCol="0">
            <a:spAutoFit/>
          </a:bodyPr>
          <a:lstStyle/>
          <a:p>
            <a:r>
              <a:rPr lang="en-US" sz="1200" dirty="0"/>
              <a:t>Image 1: Shows the aerosol plume downstream of Kilauea on June 29</a:t>
            </a:r>
            <a:r>
              <a:rPr lang="en-US" sz="1200" baseline="30000" dirty="0"/>
              <a:t>th</a:t>
            </a:r>
            <a:r>
              <a:rPr lang="en-US" sz="1200" dirty="0"/>
              <a:t>, 2014 </a:t>
            </a:r>
          </a:p>
        </p:txBody>
      </p:sp>
      <p:pic>
        <p:nvPicPr>
          <p:cNvPr id="9" name="Picture 8" descr="Chart, histogram&#10;&#10;Description automatically generated">
            <a:extLst>
              <a:ext uri="{FF2B5EF4-FFF2-40B4-BE49-F238E27FC236}">
                <a16:creationId xmlns:a16="http://schemas.microsoft.com/office/drawing/2014/main" id="{57C06E74-C02C-1943-BF5F-DC436E12237B}"/>
              </a:ext>
            </a:extLst>
          </p:cNvPr>
          <p:cNvPicPr>
            <a:picLocks noChangeAspect="1"/>
          </p:cNvPicPr>
          <p:nvPr/>
        </p:nvPicPr>
        <p:blipFill rotWithShape="1">
          <a:blip r:embed="rId9">
            <a:extLst>
              <a:ext uri="{28A0092B-C50C-407E-A947-70E740481C1C}">
                <a14:useLocalDpi xmlns:a14="http://schemas.microsoft.com/office/drawing/2010/main" val="0"/>
              </a:ext>
            </a:extLst>
          </a:blip>
          <a:srcRect l="7449"/>
          <a:stretch/>
        </p:blipFill>
        <p:spPr>
          <a:xfrm>
            <a:off x="19574852" y="20886135"/>
            <a:ext cx="6940242" cy="4567573"/>
          </a:xfrm>
          <a:prstGeom prst="rect">
            <a:avLst/>
          </a:prstGeom>
        </p:spPr>
      </p:pic>
      <p:pic>
        <p:nvPicPr>
          <p:cNvPr id="12" name="Picture 11" descr="A picture containing outdoor, wave&#10;&#10;Description automatically generated">
            <a:extLst>
              <a:ext uri="{FF2B5EF4-FFF2-40B4-BE49-F238E27FC236}">
                <a16:creationId xmlns:a16="http://schemas.microsoft.com/office/drawing/2014/main" id="{E0C9A577-B664-F642-9C82-18A6AD8A4A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38420" y="15744432"/>
            <a:ext cx="6943477" cy="4307296"/>
          </a:xfrm>
          <a:prstGeom prst="rect">
            <a:avLst/>
          </a:prstGeom>
        </p:spPr>
      </p:pic>
      <p:pic>
        <p:nvPicPr>
          <p:cNvPr id="14" name="Picture 13" descr="A satellite view of the earth&#10;&#10;Description automatically generated with low confidence">
            <a:extLst>
              <a:ext uri="{FF2B5EF4-FFF2-40B4-BE49-F238E27FC236}">
                <a16:creationId xmlns:a16="http://schemas.microsoft.com/office/drawing/2014/main" id="{4CD9AAA6-9A4F-F649-B72B-100593D057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7613" y="15744433"/>
            <a:ext cx="6939531" cy="4307295"/>
          </a:xfrm>
          <a:prstGeom prst="rect">
            <a:avLst/>
          </a:prstGeom>
        </p:spPr>
      </p:pic>
      <p:pic>
        <p:nvPicPr>
          <p:cNvPr id="16" name="Picture 15" descr="Chart, histogram&#10;&#10;Description automatically generated">
            <a:extLst>
              <a:ext uri="{FF2B5EF4-FFF2-40B4-BE49-F238E27FC236}">
                <a16:creationId xmlns:a16="http://schemas.microsoft.com/office/drawing/2014/main" id="{3FC87748-52FE-C840-9500-921DDF7B0F0E}"/>
              </a:ext>
            </a:extLst>
          </p:cNvPr>
          <p:cNvPicPr>
            <a:picLocks noChangeAspect="1"/>
          </p:cNvPicPr>
          <p:nvPr/>
        </p:nvPicPr>
        <p:blipFill rotWithShape="1">
          <a:blip r:embed="rId12">
            <a:extLst>
              <a:ext uri="{28A0092B-C50C-407E-A947-70E740481C1C}">
                <a14:useLocalDpi xmlns:a14="http://schemas.microsoft.com/office/drawing/2010/main" val="0"/>
              </a:ext>
            </a:extLst>
          </a:blip>
          <a:srcRect l="3100" t="2178"/>
          <a:stretch/>
        </p:blipFill>
        <p:spPr>
          <a:xfrm>
            <a:off x="11124078" y="20881001"/>
            <a:ext cx="6939530" cy="4773681"/>
          </a:xfrm>
          <a:prstGeom prst="rect">
            <a:avLst/>
          </a:prstGeom>
        </p:spPr>
      </p:pic>
      <p:sp>
        <p:nvSpPr>
          <p:cNvPr id="32" name="TextBox 31">
            <a:extLst>
              <a:ext uri="{FF2B5EF4-FFF2-40B4-BE49-F238E27FC236}">
                <a16:creationId xmlns:a16="http://schemas.microsoft.com/office/drawing/2014/main" id="{6511FF77-55A5-094A-B859-47E00007D107}"/>
              </a:ext>
            </a:extLst>
          </p:cNvPr>
          <p:cNvSpPr txBox="1"/>
          <p:nvPr/>
        </p:nvSpPr>
        <p:spPr>
          <a:xfrm>
            <a:off x="11669641" y="20189365"/>
            <a:ext cx="5464317" cy="461665"/>
          </a:xfrm>
          <a:prstGeom prst="rect">
            <a:avLst/>
          </a:prstGeom>
          <a:noFill/>
        </p:spPr>
        <p:txBody>
          <a:bodyPr wrap="square" rtlCol="0">
            <a:spAutoFit/>
          </a:bodyPr>
          <a:lstStyle/>
          <a:p>
            <a:r>
              <a:rPr lang="en-US" sz="1200" dirty="0"/>
              <a:t>Image 2: Shows the Worldview image of Kilauea on July 9</a:t>
            </a:r>
            <a:r>
              <a:rPr lang="en-US" sz="1200" baseline="30000" dirty="0"/>
              <a:t>th</a:t>
            </a:r>
            <a:r>
              <a:rPr lang="en-US" sz="1200" dirty="0"/>
              <a:t>, 2014, with no plume visible. </a:t>
            </a:r>
          </a:p>
        </p:txBody>
      </p:sp>
      <p:sp>
        <p:nvSpPr>
          <p:cNvPr id="33" name="TextBox 32">
            <a:extLst>
              <a:ext uri="{FF2B5EF4-FFF2-40B4-BE49-F238E27FC236}">
                <a16:creationId xmlns:a16="http://schemas.microsoft.com/office/drawing/2014/main" id="{577ECCD4-F6E6-7A40-BF1A-F8D34BF7B442}"/>
              </a:ext>
            </a:extLst>
          </p:cNvPr>
          <p:cNvSpPr txBox="1"/>
          <p:nvPr/>
        </p:nvSpPr>
        <p:spPr>
          <a:xfrm>
            <a:off x="11669640" y="25940947"/>
            <a:ext cx="5464317" cy="461665"/>
          </a:xfrm>
          <a:prstGeom prst="rect">
            <a:avLst/>
          </a:prstGeom>
          <a:noFill/>
        </p:spPr>
        <p:txBody>
          <a:bodyPr wrap="square" rtlCol="0">
            <a:spAutoFit/>
          </a:bodyPr>
          <a:lstStyle/>
          <a:p>
            <a:r>
              <a:rPr lang="en-US" sz="1200" dirty="0"/>
              <a:t>Figure 1: Shows DBZ Height and AOD of clouds downstream of Kilauea on July 9</a:t>
            </a:r>
            <a:r>
              <a:rPr lang="en-US" sz="1200" baseline="30000" dirty="0"/>
              <a:t>th </a:t>
            </a:r>
            <a:r>
              <a:rPr lang="en-US" sz="1200" dirty="0"/>
              <a:t>, 2014, with a low overall AOD</a:t>
            </a:r>
          </a:p>
        </p:txBody>
      </p:sp>
      <p:sp>
        <p:nvSpPr>
          <p:cNvPr id="34" name="TextBox 33">
            <a:extLst>
              <a:ext uri="{FF2B5EF4-FFF2-40B4-BE49-F238E27FC236}">
                <a16:creationId xmlns:a16="http://schemas.microsoft.com/office/drawing/2014/main" id="{A9586836-C908-9641-B11E-54F41617E861}"/>
              </a:ext>
            </a:extLst>
          </p:cNvPr>
          <p:cNvSpPr txBox="1"/>
          <p:nvPr/>
        </p:nvSpPr>
        <p:spPr>
          <a:xfrm>
            <a:off x="20277999" y="20135379"/>
            <a:ext cx="5464317" cy="461665"/>
          </a:xfrm>
          <a:prstGeom prst="rect">
            <a:avLst/>
          </a:prstGeom>
          <a:noFill/>
        </p:spPr>
        <p:txBody>
          <a:bodyPr wrap="square" rtlCol="0">
            <a:spAutoFit/>
          </a:bodyPr>
          <a:lstStyle/>
          <a:p>
            <a:r>
              <a:rPr lang="en-US" sz="1200" dirty="0"/>
              <a:t>Image 3: Shows the aerosol plume downstream of Kilauea via Worldview on June 6</a:t>
            </a:r>
            <a:r>
              <a:rPr lang="en-US" sz="1200" baseline="30000" dirty="0"/>
              <a:t>th</a:t>
            </a:r>
            <a:r>
              <a:rPr lang="en-US" sz="1200" dirty="0"/>
              <a:t>, 2014 </a:t>
            </a:r>
          </a:p>
        </p:txBody>
      </p:sp>
      <p:sp>
        <p:nvSpPr>
          <p:cNvPr id="35" name="TextBox 34">
            <a:extLst>
              <a:ext uri="{FF2B5EF4-FFF2-40B4-BE49-F238E27FC236}">
                <a16:creationId xmlns:a16="http://schemas.microsoft.com/office/drawing/2014/main" id="{F14668F4-5F59-CA4B-ADC9-DF7E546FE100}"/>
              </a:ext>
            </a:extLst>
          </p:cNvPr>
          <p:cNvSpPr txBox="1"/>
          <p:nvPr/>
        </p:nvSpPr>
        <p:spPr>
          <a:xfrm>
            <a:off x="20277998" y="25802447"/>
            <a:ext cx="5464317" cy="461665"/>
          </a:xfrm>
          <a:prstGeom prst="rect">
            <a:avLst/>
          </a:prstGeom>
          <a:noFill/>
        </p:spPr>
        <p:txBody>
          <a:bodyPr wrap="square" rtlCol="0">
            <a:spAutoFit/>
          </a:bodyPr>
          <a:lstStyle/>
          <a:p>
            <a:r>
              <a:rPr lang="en-US" sz="1200" dirty="0"/>
              <a:t>Figure 2: Shows the DBZ Height and AOD downstream of Kilauea on June 6</a:t>
            </a:r>
            <a:r>
              <a:rPr lang="en-US" sz="1200" baseline="30000" dirty="0"/>
              <a:t>th</a:t>
            </a:r>
            <a:r>
              <a:rPr lang="en-US" sz="1200" dirty="0"/>
              <a:t>, 2014, with a low to high overall AOD due to a plume.</a:t>
            </a:r>
          </a:p>
        </p:txBody>
      </p:sp>
      <p:sp>
        <p:nvSpPr>
          <p:cNvPr id="36" name="TextBox 35">
            <a:extLst>
              <a:ext uri="{FF2B5EF4-FFF2-40B4-BE49-F238E27FC236}">
                <a16:creationId xmlns:a16="http://schemas.microsoft.com/office/drawing/2014/main" id="{729D73F4-6441-BC4C-97AF-100BCB2D188B}"/>
              </a:ext>
            </a:extLst>
          </p:cNvPr>
          <p:cNvSpPr txBox="1"/>
          <p:nvPr/>
        </p:nvSpPr>
        <p:spPr>
          <a:xfrm>
            <a:off x="11276477" y="10614642"/>
            <a:ext cx="6939531" cy="5016758"/>
          </a:xfrm>
          <a:prstGeom prst="rect">
            <a:avLst/>
          </a:prstGeom>
          <a:noFill/>
        </p:spPr>
        <p:txBody>
          <a:bodyPr wrap="square" rtlCol="0">
            <a:spAutoFit/>
          </a:bodyPr>
          <a:lstStyle/>
          <a:p>
            <a:pPr algn="just"/>
            <a:r>
              <a:rPr lang="en-US" sz="3200" dirty="0"/>
              <a:t>In Figure 1 and Image 2, there is no volcanic activity downstream from Kilauea. In the image, there is no sulfate stream on Worldview. When compared with the </a:t>
            </a:r>
            <a:r>
              <a:rPr lang="en-US" sz="3200" dirty="0" err="1"/>
              <a:t>Cloudstat</a:t>
            </a:r>
            <a:r>
              <a:rPr lang="en-US" sz="3200" dirty="0"/>
              <a:t> information from the same day, there is a very low level of Aerosol Optical Depth (AOD). This means that the clouds are small in </a:t>
            </a:r>
            <a:r>
              <a:rPr lang="en-US" sz="3200"/>
              <a:t>depth comparison. </a:t>
            </a:r>
            <a:endParaRPr lang="en-US" sz="3200" dirty="0"/>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059113" rtl="0" eaLnBrk="1" fontAlgn="base" latinLnBrk="0" hangingPunct="1">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059113" rtl="0" eaLnBrk="1" fontAlgn="base" latinLnBrk="0" hangingPunct="1">
          <a:lnSpc>
            <a:spcPct val="100000"/>
          </a:lnSpc>
          <a:spcBef>
            <a:spcPct val="0"/>
          </a:spcBef>
          <a:spcAft>
            <a:spcPct val="0"/>
          </a:spcAft>
          <a:buClrTx/>
          <a:buSzTx/>
          <a:buFontTx/>
          <a:buNone/>
          <a:tabLst/>
          <a:defRPr kumimoji="0" lang="en-US" altLang="en-US" sz="6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7720</TotalTime>
  <Words>1157</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80x90cm vertical poster template</dc:title>
  <dc:creator>Ethan Shulda;www.postersession.com</dc:creator>
  <cp:keywords>www.postersession.com</cp:keywords>
  <dc:description>©MegaPrint Inc. 2009-2015</dc:description>
  <cp:lastModifiedBy>kenzie308983@gmail.com</cp:lastModifiedBy>
  <cp:revision>63</cp:revision>
  <dcterms:created xsi:type="dcterms:W3CDTF">2008-12-04T00:20:37Z</dcterms:created>
  <dcterms:modified xsi:type="dcterms:W3CDTF">2021-07-13T23:17:35Z</dcterms:modified>
</cp:coreProperties>
</file>