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1"/>
  </p:notesMasterIdLst>
  <p:sldIdLst>
    <p:sldId id="256" r:id="rId2"/>
    <p:sldId id="257" r:id="rId3"/>
    <p:sldId id="258" r:id="rId4"/>
    <p:sldId id="274" r:id="rId5"/>
    <p:sldId id="259" r:id="rId6"/>
    <p:sldId id="260" r:id="rId7"/>
    <p:sldId id="291" r:id="rId8"/>
    <p:sldId id="288" r:id="rId9"/>
    <p:sldId id="261" r:id="rId10"/>
    <p:sldId id="262" r:id="rId11"/>
    <p:sldId id="290" r:id="rId12"/>
    <p:sldId id="292" r:id="rId13"/>
    <p:sldId id="295" r:id="rId14"/>
    <p:sldId id="296" r:id="rId15"/>
    <p:sldId id="293" r:id="rId16"/>
    <p:sldId id="263" r:id="rId17"/>
    <p:sldId id="289" r:id="rId18"/>
    <p:sldId id="297" r:id="rId19"/>
    <p:sldId id="264"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43"/>
    <p:restoredTop sz="94647"/>
  </p:normalViewPr>
  <p:slideViewPr>
    <p:cSldViewPr snapToGrid="0" snapToObjects="1">
      <p:cViewPr varScale="1">
        <p:scale>
          <a:sx n="101" d="100"/>
          <a:sy n="101" d="100"/>
        </p:scale>
        <p:origin x="192" y="11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611044-55F9-BE4D-9D7E-3D98640591D6}" type="datetimeFigureOut">
              <a:rPr lang="en-US" smtClean="0"/>
              <a:t>10/16/18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7F895A-0194-254B-A06C-2CFD96F3E7BB}" type="slidenum">
              <a:rPr lang="en-US" smtClean="0"/>
              <a:t>‹#›</a:t>
            </a:fld>
            <a:endParaRPr lang="en-US"/>
          </a:p>
        </p:txBody>
      </p:sp>
    </p:spTree>
    <p:extLst>
      <p:ext uri="{BB962C8B-B14F-4D97-AF65-F5344CB8AC3E}">
        <p14:creationId xmlns:p14="http://schemas.microsoft.com/office/powerpoint/2010/main" val="394651136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7F895A-0194-254B-A06C-2CFD96F3E7BB}" type="slidenum">
              <a:rPr lang="en-US" smtClean="0"/>
              <a:t>6</a:t>
            </a:fld>
            <a:endParaRPr lang="en-US"/>
          </a:p>
        </p:txBody>
      </p:sp>
    </p:spTree>
    <p:extLst>
      <p:ext uri="{BB962C8B-B14F-4D97-AF65-F5344CB8AC3E}">
        <p14:creationId xmlns:p14="http://schemas.microsoft.com/office/powerpoint/2010/main" val="345805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7F895A-0194-254B-A06C-2CFD96F3E7BB}" type="slidenum">
              <a:rPr lang="en-US" smtClean="0"/>
              <a:t>8</a:t>
            </a:fld>
            <a:endParaRPr lang="en-US"/>
          </a:p>
        </p:txBody>
      </p:sp>
    </p:spTree>
    <p:extLst>
      <p:ext uri="{BB962C8B-B14F-4D97-AF65-F5344CB8AC3E}">
        <p14:creationId xmlns:p14="http://schemas.microsoft.com/office/powerpoint/2010/main" val="2553254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2ACCF9A-5941-4949-9128-AB5202C5C253}" type="datetimeFigureOut">
              <a:rPr lang="en-US" smtClean="0"/>
              <a:t>10/16/18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93760F-F23A-2D4C-8033-EA252D5FCBBB}"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ACCF9A-5941-4949-9128-AB5202C5C253}" type="datetimeFigureOut">
              <a:rPr lang="en-US" smtClean="0"/>
              <a:t>10/16/18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93760F-F23A-2D4C-8033-EA252D5FCBB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CCF9A-5941-4949-9128-AB5202C5C253}" type="datetimeFigureOut">
              <a:rPr lang="en-US" smtClean="0"/>
              <a:t>10/16/18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93760F-F23A-2D4C-8033-EA252D5FCBB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ACCF9A-5941-4949-9128-AB5202C5C253}" type="datetimeFigureOut">
              <a:rPr lang="en-US" smtClean="0"/>
              <a:t>10/16/18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93760F-F23A-2D4C-8033-EA252D5FCBB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ACCF9A-5941-4949-9128-AB5202C5C253}" type="datetimeFigureOut">
              <a:rPr lang="en-US" smtClean="0"/>
              <a:t>10/16/18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93760F-F23A-2D4C-8033-EA252D5FCBBB}"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CCF9A-5941-4949-9128-AB5202C5C253}" type="datetimeFigureOut">
              <a:rPr lang="en-US" smtClean="0"/>
              <a:t>10/16/18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93760F-F23A-2D4C-8033-EA252D5FCBB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2ACCF9A-5941-4949-9128-AB5202C5C253}" type="datetimeFigureOut">
              <a:rPr lang="en-US" smtClean="0"/>
              <a:t>10/16/18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93760F-F23A-2D4C-8033-EA252D5FCBBB}"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2ACCF9A-5941-4949-9128-AB5202C5C253}" type="datetimeFigureOut">
              <a:rPr lang="en-US" smtClean="0"/>
              <a:t>10/16/18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93760F-F23A-2D4C-8033-EA252D5FCBB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ACCF9A-5941-4949-9128-AB5202C5C253}" type="datetimeFigureOut">
              <a:rPr lang="en-US" smtClean="0"/>
              <a:t>10/16/18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93760F-F23A-2D4C-8033-EA252D5FCBB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2ACCF9A-5941-4949-9128-AB5202C5C253}" type="datetimeFigureOut">
              <a:rPr lang="en-US" smtClean="0"/>
              <a:t>10/16/18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93760F-F23A-2D4C-8033-EA252D5FCBBB}"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2ACCF9A-5941-4949-9128-AB5202C5C253}" type="datetimeFigureOut">
              <a:rPr lang="en-US" smtClean="0"/>
              <a:t>10/16/18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93760F-F23A-2D4C-8033-EA252D5FCBB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42ACCF9A-5941-4949-9128-AB5202C5C253}" type="datetimeFigureOut">
              <a:rPr lang="en-US" smtClean="0"/>
              <a:t>10/16/18</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E493760F-F23A-2D4C-8033-EA252D5FCBB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6104" y="1460501"/>
            <a:ext cx="8548239" cy="1470025"/>
          </a:xfrm>
        </p:spPr>
        <p:txBody>
          <a:bodyPr/>
          <a:lstStyle/>
          <a:p>
            <a:r>
              <a:rPr lang="en-US" sz="4400" dirty="0"/>
              <a:t>V</a:t>
            </a:r>
            <a:r>
              <a:rPr lang="en-US" sz="4400" cap="none" dirty="0"/>
              <a:t>ariables</a:t>
            </a:r>
            <a:r>
              <a:rPr lang="en-US" sz="4400" dirty="0"/>
              <a:t> </a:t>
            </a:r>
            <a:r>
              <a:rPr lang="en-US" sz="4400" cap="none" dirty="0"/>
              <a:t>and</a:t>
            </a:r>
            <a:r>
              <a:rPr lang="en-US" sz="4400" dirty="0"/>
              <a:t> D</a:t>
            </a:r>
            <a:r>
              <a:rPr lang="en-US" sz="4400" cap="none" dirty="0"/>
              <a:t>ata</a:t>
            </a:r>
            <a:r>
              <a:rPr lang="en-US" sz="4400" dirty="0"/>
              <a:t> T</a:t>
            </a:r>
            <a:r>
              <a:rPr lang="en-US" sz="4400" cap="none" dirty="0"/>
              <a:t>ypes</a:t>
            </a:r>
            <a:endParaRPr lang="en-US" sz="4400" dirty="0"/>
          </a:p>
        </p:txBody>
      </p:sp>
      <p:sp>
        <p:nvSpPr>
          <p:cNvPr id="3" name="Subtitle 2"/>
          <p:cNvSpPr>
            <a:spLocks noGrp="1"/>
          </p:cNvSpPr>
          <p:nvPr>
            <p:ph type="subTitle" idx="1"/>
          </p:nvPr>
        </p:nvSpPr>
        <p:spPr>
          <a:xfrm>
            <a:off x="1371600" y="3788502"/>
            <a:ext cx="6400800" cy="1752600"/>
          </a:xfrm>
        </p:spPr>
        <p:txBody>
          <a:bodyPr/>
          <a:lstStyle/>
          <a:p>
            <a:r>
              <a:rPr lang="en-US" dirty="0"/>
              <a:t>Programming for Environmental Sciences</a:t>
            </a:r>
          </a:p>
        </p:txBody>
      </p:sp>
    </p:spTree>
    <p:extLst>
      <p:ext uri="{BB962C8B-B14F-4D97-AF65-F5344CB8AC3E}">
        <p14:creationId xmlns:p14="http://schemas.microsoft.com/office/powerpoint/2010/main" val="3153912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define in different languages</a:t>
            </a:r>
          </a:p>
        </p:txBody>
      </p:sp>
      <p:sp>
        <p:nvSpPr>
          <p:cNvPr id="3" name="Content Placeholder 2"/>
          <p:cNvSpPr>
            <a:spLocks noGrp="1"/>
          </p:cNvSpPr>
          <p:nvPr>
            <p:ph idx="1"/>
          </p:nvPr>
        </p:nvSpPr>
        <p:spPr/>
        <p:txBody>
          <a:bodyPr/>
          <a:lstStyle/>
          <a:p>
            <a:r>
              <a:rPr lang="en-US" dirty="0"/>
              <a:t>Explicit</a:t>
            </a:r>
          </a:p>
          <a:p>
            <a:pPr lvl="1"/>
            <a:r>
              <a:rPr lang="en-US" dirty="0"/>
              <a:t>Must declare every variable before you use it</a:t>
            </a:r>
          </a:p>
          <a:p>
            <a:pPr lvl="1"/>
            <a:r>
              <a:rPr lang="en-US" dirty="0"/>
              <a:t>Some languages let you choose, visual basic</a:t>
            </a:r>
          </a:p>
          <a:p>
            <a:pPr lvl="1"/>
            <a:r>
              <a:rPr lang="en-US" dirty="0"/>
              <a:t>REAL :: temperature, pressure     Fortran90</a:t>
            </a:r>
          </a:p>
          <a:p>
            <a:pPr marL="0" indent="0">
              <a:buNone/>
            </a:pPr>
            <a:endParaRPr lang="en-US" dirty="0"/>
          </a:p>
          <a:p>
            <a:r>
              <a:rPr lang="en-US" dirty="0"/>
              <a:t>Implicit</a:t>
            </a:r>
          </a:p>
          <a:p>
            <a:pPr lvl="1"/>
            <a:r>
              <a:rPr lang="en-US" dirty="0"/>
              <a:t>You can use variables without declaring them </a:t>
            </a:r>
          </a:p>
          <a:p>
            <a:pPr lvl="1"/>
            <a:r>
              <a:rPr lang="en-US" dirty="0"/>
              <a:t>You don't have to declare anything ahead of time, because in these languages variables don't have types, values have types, and variables are just nametags attached to values, therefore there's nothing to declare about the type of a variable in the absence of a value.</a:t>
            </a:r>
          </a:p>
          <a:p>
            <a:pPr lvl="1"/>
            <a:r>
              <a:rPr lang="en-US" dirty="0"/>
              <a:t>Python, IDL, </a:t>
            </a:r>
            <a:r>
              <a:rPr lang="en-US" dirty="0" err="1"/>
              <a:t>etc</a:t>
            </a:r>
            <a:endParaRPr lang="en-US" dirty="0"/>
          </a:p>
        </p:txBody>
      </p:sp>
    </p:spTree>
    <p:extLst>
      <p:ext uri="{BB962C8B-B14F-4D97-AF65-F5344CB8AC3E}">
        <p14:creationId xmlns:p14="http://schemas.microsoft.com/office/powerpoint/2010/main" val="978416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DB64D-00CF-0A41-84FF-431E119BE61F}"/>
              </a:ext>
            </a:extLst>
          </p:cNvPr>
          <p:cNvSpPr>
            <a:spLocks noGrp="1"/>
          </p:cNvSpPr>
          <p:nvPr>
            <p:ph type="title"/>
          </p:nvPr>
        </p:nvSpPr>
        <p:spPr/>
        <p:txBody>
          <a:bodyPr/>
          <a:lstStyle/>
          <a:p>
            <a:r>
              <a:rPr lang="en-US" dirty="0"/>
              <a:t>Truncation</a:t>
            </a:r>
          </a:p>
        </p:txBody>
      </p:sp>
      <p:sp>
        <p:nvSpPr>
          <p:cNvPr id="3" name="Content Placeholder 2">
            <a:extLst>
              <a:ext uri="{FF2B5EF4-FFF2-40B4-BE49-F238E27FC236}">
                <a16:creationId xmlns:a16="http://schemas.microsoft.com/office/drawing/2014/main" id="{2658B47B-D945-AD41-9A53-25A531C25165}"/>
              </a:ext>
            </a:extLst>
          </p:cNvPr>
          <p:cNvSpPr>
            <a:spLocks noGrp="1"/>
          </p:cNvSpPr>
          <p:nvPr>
            <p:ph idx="1"/>
          </p:nvPr>
        </p:nvSpPr>
        <p:spPr/>
        <p:txBody>
          <a:bodyPr/>
          <a:lstStyle/>
          <a:p>
            <a:r>
              <a:rPr lang="en-US" dirty="0"/>
              <a:t>When an arithmetic operation is performed using two real numbers, it’s intermediate result is a real value</a:t>
            </a:r>
          </a:p>
          <a:p>
            <a:r>
              <a:rPr lang="en-US" dirty="0" err="1"/>
              <a:t>Similarily</a:t>
            </a:r>
            <a:r>
              <a:rPr lang="en-US" dirty="0"/>
              <a:t>, arithmetic operations between two integers yield an integer</a:t>
            </a:r>
          </a:p>
          <a:p>
            <a:r>
              <a:rPr lang="en-US" dirty="0"/>
              <a:t>Length=side*3.5    side is real, length is integer</a:t>
            </a:r>
          </a:p>
          <a:p>
            <a:r>
              <a:rPr lang="en-US" dirty="0"/>
              <a:t>The real result is stored in an integer</a:t>
            </a:r>
          </a:p>
          <a:p>
            <a:r>
              <a:rPr lang="en-US" dirty="0"/>
              <a:t>When the computer stores a real number in an integer variable, it ignores the fractional portion and stores only the whole number portion of the real number.</a:t>
            </a:r>
          </a:p>
          <a:p>
            <a:r>
              <a:rPr lang="en-US" dirty="0"/>
              <a:t>This type of rounding is called </a:t>
            </a:r>
            <a:r>
              <a:rPr lang="en-US" i="1" dirty="0"/>
              <a:t>truncation</a:t>
            </a:r>
          </a:p>
        </p:txBody>
      </p:sp>
    </p:spTree>
    <p:extLst>
      <p:ext uri="{BB962C8B-B14F-4D97-AF65-F5344CB8AC3E}">
        <p14:creationId xmlns:p14="http://schemas.microsoft.com/office/powerpoint/2010/main" val="1003011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819B8-D17D-0D43-8805-D427D5A75C1F}"/>
              </a:ext>
            </a:extLst>
          </p:cNvPr>
          <p:cNvSpPr>
            <a:spLocks noGrp="1"/>
          </p:cNvSpPr>
          <p:nvPr>
            <p:ph type="title"/>
          </p:nvPr>
        </p:nvSpPr>
        <p:spPr/>
        <p:txBody>
          <a:bodyPr/>
          <a:lstStyle/>
          <a:p>
            <a:r>
              <a:rPr lang="en-US" dirty="0"/>
              <a:t>Computations with integers</a:t>
            </a:r>
          </a:p>
        </p:txBody>
      </p:sp>
      <p:sp>
        <p:nvSpPr>
          <p:cNvPr id="3" name="Content Placeholder 2">
            <a:extLst>
              <a:ext uri="{FF2B5EF4-FFF2-40B4-BE49-F238E27FC236}">
                <a16:creationId xmlns:a16="http://schemas.microsoft.com/office/drawing/2014/main" id="{FC74C779-6333-9840-BE84-CB8592398F24}"/>
              </a:ext>
            </a:extLst>
          </p:cNvPr>
          <p:cNvSpPr>
            <a:spLocks noGrp="1"/>
          </p:cNvSpPr>
          <p:nvPr>
            <p:ph idx="1"/>
          </p:nvPr>
        </p:nvSpPr>
        <p:spPr/>
        <p:txBody>
          <a:bodyPr/>
          <a:lstStyle/>
          <a:p>
            <a:r>
              <a:rPr lang="en-US" dirty="0"/>
              <a:t>Mean=(n1+n2)/2</a:t>
            </a:r>
          </a:p>
          <a:p>
            <a:r>
              <a:rPr lang="en-US" dirty="0"/>
              <a:t>All integers, result will be integer n1=2,n2=4,mean=3</a:t>
            </a:r>
          </a:p>
          <a:p>
            <a:r>
              <a:rPr lang="en-US" dirty="0"/>
              <a:t>N1=2, n2=3, mean=2 instead of 2.5, all integers</a:t>
            </a:r>
          </a:p>
          <a:p>
            <a:r>
              <a:rPr lang="en-US" dirty="0"/>
              <a:t>Ave=(n1+n2)/2  </a:t>
            </a:r>
            <a:r>
              <a:rPr lang="en-US" dirty="0" err="1"/>
              <a:t>ave</a:t>
            </a:r>
            <a:r>
              <a:rPr lang="en-US" dirty="0"/>
              <a:t> is real</a:t>
            </a:r>
          </a:p>
          <a:p>
            <a:r>
              <a:rPr lang="en-US" dirty="0"/>
              <a:t>The result of integer arithmetic is still integer, the result is stored in a real value.  </a:t>
            </a:r>
          </a:p>
          <a:p>
            <a:r>
              <a:rPr lang="en-US" dirty="0"/>
              <a:t>Ave=(n1+n2)/2.0  all reals</a:t>
            </a:r>
          </a:p>
          <a:p>
            <a:r>
              <a:rPr lang="en-US" dirty="0"/>
              <a:t>With rounding, the result is the integer closest in value to the real number</a:t>
            </a:r>
          </a:p>
          <a:p>
            <a:r>
              <a:rPr lang="en-US" dirty="0"/>
              <a:t>With truncation, any decimal portion is dropped</a:t>
            </a:r>
          </a:p>
          <a:p>
            <a:r>
              <a:rPr lang="en-US" dirty="0"/>
              <a:t>15/8=1.875   rounded?  Truncated?</a:t>
            </a:r>
          </a:p>
        </p:txBody>
      </p:sp>
    </p:spTree>
    <p:extLst>
      <p:ext uri="{BB962C8B-B14F-4D97-AF65-F5344CB8AC3E}">
        <p14:creationId xmlns:p14="http://schemas.microsoft.com/office/powerpoint/2010/main" val="787870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0EAF4-77D6-3948-973A-BB4D0D6B2AA8}"/>
              </a:ext>
            </a:extLst>
          </p:cNvPr>
          <p:cNvSpPr>
            <a:spLocks noGrp="1"/>
          </p:cNvSpPr>
          <p:nvPr>
            <p:ph type="title"/>
          </p:nvPr>
        </p:nvSpPr>
        <p:spPr/>
        <p:txBody>
          <a:bodyPr/>
          <a:lstStyle/>
          <a:p>
            <a:r>
              <a:rPr lang="en-US" dirty="0"/>
              <a:t>Rounding Error</a:t>
            </a:r>
          </a:p>
        </p:txBody>
      </p:sp>
      <p:sp>
        <p:nvSpPr>
          <p:cNvPr id="3" name="Content Placeholder 2">
            <a:extLst>
              <a:ext uri="{FF2B5EF4-FFF2-40B4-BE49-F238E27FC236}">
                <a16:creationId xmlns:a16="http://schemas.microsoft.com/office/drawing/2014/main" id="{BBBE19B8-7A2A-7B43-BDF7-D58CF481F830}"/>
              </a:ext>
            </a:extLst>
          </p:cNvPr>
          <p:cNvSpPr>
            <a:spLocks noGrp="1"/>
          </p:cNvSpPr>
          <p:nvPr>
            <p:ph idx="1"/>
          </p:nvPr>
        </p:nvSpPr>
        <p:spPr>
          <a:xfrm>
            <a:off x="304800" y="1694329"/>
            <a:ext cx="8382000" cy="4814047"/>
          </a:xfrm>
        </p:spPr>
        <p:txBody>
          <a:bodyPr>
            <a:normAutofit/>
          </a:bodyPr>
          <a:lstStyle/>
          <a:p>
            <a:r>
              <a:rPr lang="en-US" dirty="0"/>
              <a:t>Roundoff error is the difference between an approximation of a number used in computation and its exact (correct) value. </a:t>
            </a:r>
          </a:p>
          <a:p>
            <a:r>
              <a:rPr lang="en-US" dirty="0"/>
              <a:t>Digital computers have size and precision limits on their ability to represent numbers</a:t>
            </a:r>
          </a:p>
          <a:p>
            <a:r>
              <a:rPr lang="en-US" dirty="0"/>
              <a:t>Certain numerical manipulations are highly sensitive to roundoff errors. </a:t>
            </a:r>
          </a:p>
          <a:p>
            <a:r>
              <a:rPr lang="en-US" dirty="0"/>
              <a:t>Large computations</a:t>
            </a:r>
          </a:p>
          <a:p>
            <a:r>
              <a:rPr lang="en-US" dirty="0"/>
              <a:t>Adding a large and small number</a:t>
            </a:r>
          </a:p>
          <a:p>
            <a:endParaRPr lang="en-US" dirty="0"/>
          </a:p>
        </p:txBody>
      </p:sp>
    </p:spTree>
    <p:extLst>
      <p:ext uri="{BB962C8B-B14F-4D97-AF65-F5344CB8AC3E}">
        <p14:creationId xmlns:p14="http://schemas.microsoft.com/office/powerpoint/2010/main" val="2416015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D8016-2915-364C-8DF2-68296A71F339}"/>
              </a:ext>
            </a:extLst>
          </p:cNvPr>
          <p:cNvSpPr>
            <a:spLocks noGrp="1"/>
          </p:cNvSpPr>
          <p:nvPr>
            <p:ph type="title"/>
          </p:nvPr>
        </p:nvSpPr>
        <p:spPr/>
        <p:txBody>
          <a:bodyPr/>
          <a:lstStyle/>
          <a:p>
            <a:r>
              <a:rPr lang="en-US" dirty="0"/>
              <a:t>Rounding Error</a:t>
            </a:r>
          </a:p>
        </p:txBody>
      </p:sp>
      <p:sp>
        <p:nvSpPr>
          <p:cNvPr id="3" name="Content Placeholder 2">
            <a:extLst>
              <a:ext uri="{FF2B5EF4-FFF2-40B4-BE49-F238E27FC236}">
                <a16:creationId xmlns:a16="http://schemas.microsoft.com/office/drawing/2014/main" id="{D6983A58-3DC3-B14E-A5FC-A2A39891A57E}"/>
              </a:ext>
            </a:extLst>
          </p:cNvPr>
          <p:cNvSpPr>
            <a:spLocks noGrp="1"/>
          </p:cNvSpPr>
          <p:nvPr>
            <p:ph idx="1"/>
          </p:nvPr>
        </p:nvSpPr>
        <p:spPr/>
        <p:txBody>
          <a:bodyPr>
            <a:normAutofit fontScale="85000" lnSpcReduction="10000"/>
          </a:bodyPr>
          <a:lstStyle/>
          <a:p>
            <a:r>
              <a:rPr lang="en-US" dirty="0"/>
              <a:t>Unfortunately, most decimal fractions cannot be represented exactly as binary fractions. A consequence is that, in general, the decimal floating-point numbers you enter are only approximated by the binary floating-point numbers actually stored in the machine.</a:t>
            </a:r>
          </a:p>
          <a:p>
            <a:r>
              <a:rPr lang="en-US" dirty="0"/>
              <a:t>The problem is easier to understand at first in base 10. Consider the fraction 1/3. You can approximate that as a base 10 fraction:0.3, or better 0.33 or still better 0.333 and so on. No matter how many digits you’re willing to write down, the result will never be exactly 1/3, but will be an increasingly better approximation of 1/3. </a:t>
            </a:r>
          </a:p>
          <a:p>
            <a:r>
              <a:rPr lang="en-US" dirty="0"/>
              <a:t>In the same way, no matter how many base 2 digits you’re willing to use, the decimal value 0.1 cannot be represented exactly as a base 2 fraction. In base 2, 1/10 is the infinitely repeating fraction</a:t>
            </a:r>
          </a:p>
          <a:p>
            <a:r>
              <a:rPr lang="en-US" dirty="0"/>
              <a:t>0.0001100110011001100110011001100110011001100110011... </a:t>
            </a:r>
          </a:p>
          <a:p>
            <a:r>
              <a:rPr lang="en-US" dirty="0"/>
              <a:t>Stop at any finite number of bits, and you get an approximation. </a:t>
            </a:r>
          </a:p>
          <a:p>
            <a:endParaRPr lang="en-US" dirty="0"/>
          </a:p>
          <a:p>
            <a:endParaRPr lang="en-US" dirty="0"/>
          </a:p>
        </p:txBody>
      </p:sp>
    </p:spTree>
    <p:extLst>
      <p:ext uri="{BB962C8B-B14F-4D97-AF65-F5344CB8AC3E}">
        <p14:creationId xmlns:p14="http://schemas.microsoft.com/office/powerpoint/2010/main" val="190090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E4E06-A5E0-8441-8BCB-456D7E3D52B4}"/>
              </a:ext>
            </a:extLst>
          </p:cNvPr>
          <p:cNvSpPr>
            <a:spLocks noGrp="1"/>
          </p:cNvSpPr>
          <p:nvPr>
            <p:ph type="title"/>
          </p:nvPr>
        </p:nvSpPr>
        <p:spPr/>
        <p:txBody>
          <a:bodyPr/>
          <a:lstStyle/>
          <a:p>
            <a:r>
              <a:rPr lang="en-US" dirty="0"/>
              <a:t>Mixed Mode</a:t>
            </a:r>
          </a:p>
        </p:txBody>
      </p:sp>
      <p:sp>
        <p:nvSpPr>
          <p:cNvPr id="3" name="Content Placeholder 2">
            <a:extLst>
              <a:ext uri="{FF2B5EF4-FFF2-40B4-BE49-F238E27FC236}">
                <a16:creationId xmlns:a16="http://schemas.microsoft.com/office/drawing/2014/main" id="{A2909DFC-58F4-074D-B8A6-973CADCA05B8}"/>
              </a:ext>
            </a:extLst>
          </p:cNvPr>
          <p:cNvSpPr>
            <a:spLocks noGrp="1"/>
          </p:cNvSpPr>
          <p:nvPr>
            <p:ph idx="1"/>
          </p:nvPr>
        </p:nvSpPr>
        <p:spPr/>
        <p:txBody>
          <a:bodyPr/>
          <a:lstStyle/>
          <a:p>
            <a:r>
              <a:rPr lang="en-US" dirty="0"/>
              <a:t>Some programming languages take the simple way out and prohibit any expressions involving values of different data types and then provide special type conversion functions. This is called  </a:t>
            </a:r>
            <a:r>
              <a:rPr lang="en-US" b="1" dirty="0"/>
              <a:t>strong typing </a:t>
            </a:r>
            <a:r>
              <a:rPr lang="en-US" dirty="0"/>
              <a:t>and such languages are called strongly typed. </a:t>
            </a:r>
          </a:p>
          <a:p>
            <a:r>
              <a:rPr lang="en-US" dirty="0"/>
              <a:t>The C language is not strongly typed and instead infers the required type conversions from the context.</a:t>
            </a:r>
          </a:p>
          <a:p>
            <a:endParaRPr lang="en-US" dirty="0"/>
          </a:p>
          <a:p>
            <a:endParaRPr lang="en-US" dirty="0"/>
          </a:p>
        </p:txBody>
      </p:sp>
    </p:spTree>
    <p:extLst>
      <p:ext uri="{BB962C8B-B14F-4D97-AF65-F5344CB8AC3E}">
        <p14:creationId xmlns:p14="http://schemas.microsoft.com/office/powerpoint/2010/main" val="3307742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Time – number of seconds</a:t>
            </a:r>
          </a:p>
        </p:txBody>
      </p:sp>
      <p:sp>
        <p:nvSpPr>
          <p:cNvPr id="3" name="Content Placeholder 2"/>
          <p:cNvSpPr>
            <a:spLocks noGrp="1"/>
          </p:cNvSpPr>
          <p:nvPr>
            <p:ph idx="1"/>
          </p:nvPr>
        </p:nvSpPr>
        <p:spPr/>
        <p:txBody>
          <a:bodyPr>
            <a:normAutofit/>
          </a:bodyPr>
          <a:lstStyle/>
          <a:p>
            <a:r>
              <a:rPr lang="en-US" dirty="0"/>
              <a:t>To search within a time array, you need something monotonically increasing and unique</a:t>
            </a:r>
          </a:p>
          <a:p>
            <a:r>
              <a:rPr lang="en-US" dirty="0"/>
              <a:t>Seconds</a:t>
            </a:r>
          </a:p>
          <a:p>
            <a:pPr lvl="1"/>
            <a:r>
              <a:rPr lang="en-US" dirty="0"/>
              <a:t>Choose a base time </a:t>
            </a:r>
          </a:p>
          <a:p>
            <a:pPr lvl="2"/>
            <a:r>
              <a:rPr lang="en-US" dirty="0"/>
              <a:t>1/1/1970 0:0:0 ,midnight, 1/1/1993 0:0:0, file start</a:t>
            </a:r>
          </a:p>
          <a:p>
            <a:pPr lvl="1"/>
            <a:r>
              <a:rPr lang="en-US" dirty="0"/>
              <a:t>A time offset is an amount of time subtracted from or added to the base time to get the time value of the data point</a:t>
            </a:r>
          </a:p>
          <a:p>
            <a:pPr lvl="1"/>
            <a:r>
              <a:rPr lang="en-US" dirty="0"/>
              <a:t>sbsmetM1.b1.20110425.000000.cdf</a:t>
            </a:r>
          </a:p>
          <a:p>
            <a:pPr lvl="2"/>
            <a:r>
              <a:rPr lang="en-US" dirty="0" err="1"/>
              <a:t>base_time</a:t>
            </a:r>
            <a:r>
              <a:rPr lang="en-US" dirty="0"/>
              <a:t> = 1303689600</a:t>
            </a:r>
          </a:p>
          <a:p>
            <a:pPr lvl="2"/>
            <a:r>
              <a:rPr lang="en-US" dirty="0" err="1"/>
              <a:t>time_offset</a:t>
            </a:r>
            <a:r>
              <a:rPr lang="en-US" dirty="0"/>
              <a:t> = 0, 60, 120, 180, 240, 300, 360, 420, 480, 540, 600, 660, 720, 780, 840, 900, 960, 1020, 1080, 1140, 1200, 1260, 1320, 1380, 1440, 1500, </a:t>
            </a:r>
          </a:p>
          <a:p>
            <a:pPr lvl="2"/>
            <a:endParaRPr lang="en-US" dirty="0"/>
          </a:p>
          <a:p>
            <a:pPr lvl="2"/>
            <a:endParaRPr lang="en-US" dirty="0"/>
          </a:p>
          <a:p>
            <a:pPr lvl="1"/>
            <a:endParaRPr lang="en-US" dirty="0"/>
          </a:p>
          <a:p>
            <a:pPr lvl="1"/>
            <a:endParaRPr lang="en-US" dirty="0"/>
          </a:p>
        </p:txBody>
      </p:sp>
    </p:spTree>
    <p:extLst>
      <p:ext uri="{BB962C8B-B14F-4D97-AF65-F5344CB8AC3E}">
        <p14:creationId xmlns:p14="http://schemas.microsoft.com/office/powerpoint/2010/main" val="2577528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2D977-2A4E-FB44-BD8E-5825926A0A13}"/>
              </a:ext>
            </a:extLst>
          </p:cNvPr>
          <p:cNvSpPr>
            <a:spLocks noGrp="1"/>
          </p:cNvSpPr>
          <p:nvPr>
            <p:ph type="title"/>
          </p:nvPr>
        </p:nvSpPr>
        <p:spPr/>
        <p:txBody>
          <a:bodyPr/>
          <a:lstStyle/>
          <a:p>
            <a:r>
              <a:rPr lang="en-US" dirty="0"/>
              <a:t>Time – fractional day</a:t>
            </a:r>
          </a:p>
        </p:txBody>
      </p:sp>
      <p:sp>
        <p:nvSpPr>
          <p:cNvPr id="3" name="Content Placeholder 2">
            <a:extLst>
              <a:ext uri="{FF2B5EF4-FFF2-40B4-BE49-F238E27FC236}">
                <a16:creationId xmlns:a16="http://schemas.microsoft.com/office/drawing/2014/main" id="{3AB3A971-9B14-9342-B771-87FC6FD35BE9}"/>
              </a:ext>
            </a:extLst>
          </p:cNvPr>
          <p:cNvSpPr>
            <a:spLocks noGrp="1"/>
          </p:cNvSpPr>
          <p:nvPr>
            <p:ph idx="1"/>
          </p:nvPr>
        </p:nvSpPr>
        <p:spPr/>
        <p:txBody>
          <a:bodyPr>
            <a:normAutofit/>
          </a:bodyPr>
          <a:lstStyle/>
          <a:p>
            <a:r>
              <a:rPr lang="en-US" dirty="0"/>
              <a:t>Fractional Day (</a:t>
            </a:r>
            <a:r>
              <a:rPr lang="en-US" dirty="0" err="1"/>
              <a:t>julian</a:t>
            </a:r>
            <a:r>
              <a:rPr lang="en-US" dirty="0"/>
              <a:t> day)</a:t>
            </a:r>
          </a:p>
          <a:p>
            <a:pPr lvl="1"/>
            <a:r>
              <a:rPr lang="en-US" dirty="0"/>
              <a:t>The Julian calendar, established by Julius Caesar in the year 45 BCE, the calendar specifies that every 4 years is a leap year, except if the year ends in a "00" then it is not a leap year, unless it is also divisible by 400 (in which case it is a leap year).</a:t>
            </a:r>
          </a:p>
          <a:p>
            <a:r>
              <a:rPr lang="en-US" dirty="0"/>
              <a:t>Go to IDL program</a:t>
            </a:r>
          </a:p>
          <a:p>
            <a:pPr lvl="1"/>
            <a:endParaRPr lang="en-US" dirty="0"/>
          </a:p>
          <a:p>
            <a:pPr marL="0" indent="0">
              <a:buNone/>
            </a:pPr>
            <a:endParaRPr lang="en-US" dirty="0"/>
          </a:p>
        </p:txBody>
      </p:sp>
    </p:spTree>
    <p:extLst>
      <p:ext uri="{BB962C8B-B14F-4D97-AF65-F5344CB8AC3E}">
        <p14:creationId xmlns:p14="http://schemas.microsoft.com/office/powerpoint/2010/main" val="4179740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5507B-9336-E446-A116-423920FF56A6}"/>
              </a:ext>
            </a:extLst>
          </p:cNvPr>
          <p:cNvSpPr>
            <a:spLocks noGrp="1"/>
          </p:cNvSpPr>
          <p:nvPr>
            <p:ph type="title"/>
          </p:nvPr>
        </p:nvSpPr>
        <p:spPr/>
        <p:txBody>
          <a:bodyPr/>
          <a:lstStyle/>
          <a:p>
            <a:endParaRPr lang="en-US" dirty="0"/>
          </a:p>
        </p:txBody>
      </p:sp>
      <p:pic>
        <p:nvPicPr>
          <p:cNvPr id="5" name="Content Placeholder 4">
            <a:extLst>
              <a:ext uri="{FF2B5EF4-FFF2-40B4-BE49-F238E27FC236}">
                <a16:creationId xmlns:a16="http://schemas.microsoft.com/office/drawing/2014/main" id="{1A776956-D4A0-5D40-B1D5-312DCC121F76}"/>
              </a:ext>
            </a:extLst>
          </p:cNvPr>
          <p:cNvPicPr>
            <a:picLocks noGrp="1" noChangeAspect="1"/>
          </p:cNvPicPr>
          <p:nvPr>
            <p:ph idx="1"/>
          </p:nvPr>
        </p:nvPicPr>
        <p:blipFill>
          <a:blip r:embed="rId2"/>
          <a:stretch>
            <a:fillRect/>
          </a:stretch>
        </p:blipFill>
        <p:spPr>
          <a:xfrm>
            <a:off x="1227823" y="1600200"/>
            <a:ext cx="6688354" cy="4876800"/>
          </a:xfrm>
        </p:spPr>
      </p:pic>
    </p:spTree>
    <p:extLst>
      <p:ext uri="{BB962C8B-B14F-4D97-AF65-F5344CB8AC3E}">
        <p14:creationId xmlns:p14="http://schemas.microsoft.com/office/powerpoint/2010/main" val="16378199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Overflow and Underflow</a:t>
            </a:r>
          </a:p>
        </p:txBody>
      </p:sp>
      <p:sp>
        <p:nvSpPr>
          <p:cNvPr id="3" name="Content Placeholder 2"/>
          <p:cNvSpPr>
            <a:spLocks noGrp="1"/>
          </p:cNvSpPr>
          <p:nvPr>
            <p:ph idx="1"/>
          </p:nvPr>
        </p:nvSpPr>
        <p:spPr/>
        <p:txBody>
          <a:bodyPr/>
          <a:lstStyle/>
          <a:p>
            <a:r>
              <a:rPr lang="en-US" dirty="0"/>
              <a:t>Overflow</a:t>
            </a:r>
          </a:p>
          <a:p>
            <a:pPr lvl="1"/>
            <a:r>
              <a:rPr lang="en-US" dirty="0"/>
              <a:t>Result too large to store in the computer</a:t>
            </a:r>
          </a:p>
          <a:p>
            <a:r>
              <a:rPr lang="en-US" dirty="0"/>
              <a:t>Underflow</a:t>
            </a:r>
          </a:p>
          <a:p>
            <a:pPr lvl="1"/>
            <a:r>
              <a:rPr lang="en-US" dirty="0"/>
              <a:t>The exponent of the result is too small to store in the computer</a:t>
            </a:r>
          </a:p>
          <a:p>
            <a:r>
              <a:rPr lang="en-US" dirty="0"/>
              <a:t>If you get exponent underflow or overflow errors when you run your programs, you need to examine the magnitude of the values you are using.  </a:t>
            </a:r>
          </a:p>
          <a:p>
            <a:r>
              <a:rPr lang="en-US" dirty="0"/>
              <a:t>Go to IDL program</a:t>
            </a:r>
          </a:p>
          <a:p>
            <a:endParaRPr lang="en-US" dirty="0"/>
          </a:p>
        </p:txBody>
      </p:sp>
    </p:spTree>
    <p:extLst>
      <p:ext uri="{BB962C8B-B14F-4D97-AF65-F5344CB8AC3E}">
        <p14:creationId xmlns:p14="http://schemas.microsoft.com/office/powerpoint/2010/main" val="2073071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Variables</a:t>
            </a:r>
          </a:p>
        </p:txBody>
      </p:sp>
      <p:sp>
        <p:nvSpPr>
          <p:cNvPr id="3" name="Content Placeholder 2"/>
          <p:cNvSpPr>
            <a:spLocks noGrp="1"/>
          </p:cNvSpPr>
          <p:nvPr>
            <p:ph idx="1"/>
          </p:nvPr>
        </p:nvSpPr>
        <p:spPr/>
        <p:txBody>
          <a:bodyPr>
            <a:normAutofit/>
          </a:bodyPr>
          <a:lstStyle/>
          <a:p>
            <a:r>
              <a:rPr lang="en-US" dirty="0"/>
              <a:t>A variable represents a memory location that is assigned a name.  </a:t>
            </a:r>
          </a:p>
          <a:p>
            <a:r>
              <a:rPr lang="en-US" dirty="0"/>
              <a:t>The memory location contains a value.</a:t>
            </a:r>
          </a:p>
          <a:p>
            <a:r>
              <a:rPr lang="en-US" dirty="0"/>
              <a:t>We reference that value with the name assigned to that memory location.  </a:t>
            </a:r>
          </a:p>
          <a:p>
            <a:r>
              <a:rPr lang="en-US" dirty="0"/>
              <a:t>We can visualize variables, their names, and their values as shown</a:t>
            </a:r>
          </a:p>
          <a:p>
            <a:endParaRPr lang="en-US" dirty="0"/>
          </a:p>
        </p:txBody>
      </p:sp>
      <p:graphicFrame>
        <p:nvGraphicFramePr>
          <p:cNvPr id="4" name="Table 3">
            <a:extLst>
              <a:ext uri="{FF2B5EF4-FFF2-40B4-BE49-F238E27FC236}">
                <a16:creationId xmlns:a16="http://schemas.microsoft.com/office/drawing/2014/main" id="{65121F29-D31A-F54C-AA95-05798A30E57A}"/>
              </a:ext>
            </a:extLst>
          </p:cNvPr>
          <p:cNvGraphicFramePr>
            <a:graphicFrameLocks noGrp="1"/>
          </p:cNvGraphicFramePr>
          <p:nvPr>
            <p:extLst>
              <p:ext uri="{D42A27DB-BD31-4B8C-83A1-F6EECF244321}">
                <p14:modId xmlns:p14="http://schemas.microsoft.com/office/powerpoint/2010/main" val="186486818"/>
              </p:ext>
            </p:extLst>
          </p:nvPr>
        </p:nvGraphicFramePr>
        <p:xfrm>
          <a:off x="1053738" y="4828177"/>
          <a:ext cx="4824549" cy="1112520"/>
        </p:xfrm>
        <a:graphic>
          <a:graphicData uri="http://schemas.openxmlformats.org/drawingml/2006/table">
            <a:tbl>
              <a:tblPr firstRow="1" bandRow="1">
                <a:tableStyleId>{D7AC3CCA-C797-4891-BE02-D94E43425B78}</a:tableStyleId>
              </a:tblPr>
              <a:tblGrid>
                <a:gridCol w="1206749">
                  <a:extLst>
                    <a:ext uri="{9D8B030D-6E8A-4147-A177-3AD203B41FA5}">
                      <a16:colId xmlns:a16="http://schemas.microsoft.com/office/drawing/2014/main" val="2530809284"/>
                    </a:ext>
                  </a:extLst>
                </a:gridCol>
                <a:gridCol w="963371">
                  <a:extLst>
                    <a:ext uri="{9D8B030D-6E8A-4147-A177-3AD203B41FA5}">
                      <a16:colId xmlns:a16="http://schemas.microsoft.com/office/drawing/2014/main" val="3248627994"/>
                    </a:ext>
                  </a:extLst>
                </a:gridCol>
                <a:gridCol w="1369003">
                  <a:extLst>
                    <a:ext uri="{9D8B030D-6E8A-4147-A177-3AD203B41FA5}">
                      <a16:colId xmlns:a16="http://schemas.microsoft.com/office/drawing/2014/main" val="2064147518"/>
                    </a:ext>
                  </a:extLst>
                </a:gridCol>
                <a:gridCol w="1285426">
                  <a:extLst>
                    <a:ext uri="{9D8B030D-6E8A-4147-A177-3AD203B41FA5}">
                      <a16:colId xmlns:a16="http://schemas.microsoft.com/office/drawing/2014/main" val="3290329046"/>
                    </a:ext>
                  </a:extLst>
                </a:gridCol>
              </a:tblGrid>
              <a:tr h="370840">
                <a:tc>
                  <a:txBody>
                    <a:bodyPr/>
                    <a:lstStyle/>
                    <a:p>
                      <a:r>
                        <a:rPr lang="en-US" b="0" dirty="0"/>
                        <a:t>amount</a:t>
                      </a:r>
                      <a:r>
                        <a:rPr lang="en-US" dirty="0"/>
                        <a:t> </a:t>
                      </a:r>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b="0" dirty="0"/>
                        <a:t>36.84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r>
                        <a:rPr lang="en-US" b="0" dirty="0"/>
                        <a:t>    volume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b="0" dirty="0"/>
                        <a:t>183.0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695118825"/>
                  </a:ext>
                </a:extLst>
              </a:tr>
              <a:tr h="370840">
                <a:tc>
                  <a:txBody>
                    <a:bodyPr/>
                    <a:lstStyle/>
                    <a:p>
                      <a:r>
                        <a:rPr lang="en-US" dirty="0"/>
                        <a:t>rate</a:t>
                      </a:r>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dirty="0"/>
                        <a:t>0.065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r>
                        <a:rPr lang="en-US" dirty="0"/>
                        <a:t>    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dirty="0"/>
                        <a:t>486.5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639403908"/>
                  </a:ext>
                </a:extLst>
              </a:tr>
              <a:tr h="370840">
                <a:tc>
                  <a:txBody>
                    <a:bodyPr/>
                    <a:lstStyle/>
                    <a:p>
                      <a:r>
                        <a:rPr lang="en-US" dirty="0"/>
                        <a:t>temp</a:t>
                      </a:r>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dirty="0"/>
                        <a:t>17.5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r>
                        <a:rPr lang="en-US" dirty="0"/>
                        <a:t>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r>
                        <a:rPr lang="en-US" dirty="0"/>
                        <a:t>72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845633073"/>
                  </a:ext>
                </a:extLst>
              </a:tr>
            </a:tbl>
          </a:graphicData>
        </a:graphic>
      </p:graphicFrame>
    </p:spTree>
    <p:extLst>
      <p:ext uri="{BB962C8B-B14F-4D97-AF65-F5344CB8AC3E}">
        <p14:creationId xmlns:p14="http://schemas.microsoft.com/office/powerpoint/2010/main" val="3488127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Variable Names</a:t>
            </a:r>
          </a:p>
        </p:txBody>
      </p:sp>
      <p:sp>
        <p:nvSpPr>
          <p:cNvPr id="3" name="Content Placeholder 2"/>
          <p:cNvSpPr>
            <a:spLocks noGrp="1"/>
          </p:cNvSpPr>
          <p:nvPr>
            <p:ph idx="1"/>
          </p:nvPr>
        </p:nvSpPr>
        <p:spPr>
          <a:xfrm>
            <a:off x="457200" y="1565310"/>
            <a:ext cx="8229600" cy="4876800"/>
          </a:xfrm>
        </p:spPr>
        <p:txBody>
          <a:bodyPr>
            <a:normAutofit/>
          </a:bodyPr>
          <a:lstStyle/>
          <a:p>
            <a:r>
              <a:rPr lang="en-US" dirty="0"/>
              <a:t>Each variable must have a different name.</a:t>
            </a:r>
          </a:p>
          <a:p>
            <a:r>
              <a:rPr lang="en-US" dirty="0"/>
              <a:t>Case sensitivity</a:t>
            </a:r>
          </a:p>
          <a:p>
            <a:pPr lvl="1"/>
            <a:r>
              <a:rPr lang="en-US" dirty="0"/>
              <a:t>case insensitive – uppercase and lowercase are equivalent</a:t>
            </a:r>
          </a:p>
          <a:p>
            <a:pPr lvl="2"/>
            <a:r>
              <a:rPr lang="en-US" dirty="0"/>
              <a:t>TEMP = temp</a:t>
            </a:r>
          </a:p>
          <a:p>
            <a:pPr lvl="2"/>
            <a:r>
              <a:rPr lang="en-US" dirty="0"/>
              <a:t>Fortran, IDL</a:t>
            </a:r>
          </a:p>
          <a:p>
            <a:pPr lvl="1"/>
            <a:r>
              <a:rPr lang="en-US" dirty="0"/>
              <a:t>case sensitive – uppercase and lowercase treated as distinct</a:t>
            </a:r>
          </a:p>
          <a:p>
            <a:pPr lvl="2"/>
            <a:r>
              <a:rPr lang="en-US" dirty="0"/>
              <a:t>TEMP not equal to temp</a:t>
            </a:r>
          </a:p>
          <a:p>
            <a:pPr lvl="2"/>
            <a:r>
              <a:rPr lang="en-US" dirty="0"/>
              <a:t>Python, R, </a:t>
            </a:r>
            <a:r>
              <a:rPr lang="en-US" dirty="0" err="1"/>
              <a:t>unix</a:t>
            </a:r>
            <a:r>
              <a:rPr lang="en-US" dirty="0"/>
              <a:t>, </a:t>
            </a:r>
            <a:r>
              <a:rPr lang="en-US" dirty="0" err="1"/>
              <a:t>Matlab</a:t>
            </a:r>
            <a:r>
              <a:rPr lang="en-US" dirty="0"/>
              <a:t>, passwords </a:t>
            </a:r>
          </a:p>
          <a:p>
            <a:r>
              <a:rPr lang="en-US" dirty="0"/>
              <a:t>Special characters</a:t>
            </a:r>
          </a:p>
        </p:txBody>
      </p:sp>
    </p:spTree>
    <p:extLst>
      <p:ext uri="{BB962C8B-B14F-4D97-AF65-F5344CB8AC3E}">
        <p14:creationId xmlns:p14="http://schemas.microsoft.com/office/powerpoint/2010/main" val="3114108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868B4-0CDB-0143-A8E6-674A551A21D1}"/>
              </a:ext>
            </a:extLst>
          </p:cNvPr>
          <p:cNvSpPr>
            <a:spLocks noGrp="1"/>
          </p:cNvSpPr>
          <p:nvPr>
            <p:ph type="title"/>
          </p:nvPr>
        </p:nvSpPr>
        <p:spPr/>
        <p:txBody>
          <a:bodyPr/>
          <a:lstStyle/>
          <a:p>
            <a:r>
              <a:rPr lang="en-US" dirty="0"/>
              <a:t>Variable Names</a:t>
            </a:r>
          </a:p>
        </p:txBody>
      </p:sp>
      <p:sp>
        <p:nvSpPr>
          <p:cNvPr id="3" name="Content Placeholder 2">
            <a:extLst>
              <a:ext uri="{FF2B5EF4-FFF2-40B4-BE49-F238E27FC236}">
                <a16:creationId xmlns:a16="http://schemas.microsoft.com/office/drawing/2014/main" id="{741C3A1B-57AE-0341-89B6-C6F0821CE3B1}"/>
              </a:ext>
            </a:extLst>
          </p:cNvPr>
          <p:cNvSpPr>
            <a:spLocks noGrp="1"/>
          </p:cNvSpPr>
          <p:nvPr>
            <p:ph idx="1"/>
          </p:nvPr>
        </p:nvSpPr>
        <p:spPr/>
        <p:txBody>
          <a:bodyPr/>
          <a:lstStyle/>
          <a:p>
            <a:r>
              <a:rPr lang="en-US" dirty="0"/>
              <a:t>Rules</a:t>
            </a:r>
          </a:p>
          <a:p>
            <a:pPr lvl="1"/>
            <a:r>
              <a:rPr lang="en-US" dirty="0"/>
              <a:t>Fortran</a:t>
            </a:r>
          </a:p>
          <a:p>
            <a:pPr lvl="2"/>
            <a:r>
              <a:rPr lang="en-US" dirty="0"/>
              <a:t>Must start with a letter</a:t>
            </a:r>
          </a:p>
          <a:p>
            <a:pPr lvl="2"/>
            <a:r>
              <a:rPr lang="en-US" dirty="0"/>
              <a:t>After that, the rest of the name can contain only letters (a-z), digits (0-9) or underscore character _ (no blanks!)</a:t>
            </a:r>
          </a:p>
          <a:p>
            <a:pPr lvl="2"/>
            <a:r>
              <a:rPr lang="en-US" dirty="0"/>
              <a:t>Fortran 90 A variable name can be no longer than 31 characters.</a:t>
            </a:r>
          </a:p>
          <a:p>
            <a:pPr lvl="2"/>
            <a:r>
              <a:rPr lang="en-US" dirty="0"/>
              <a:t>Fortran77 6 characters</a:t>
            </a:r>
          </a:p>
          <a:p>
            <a:pPr lvl="1"/>
            <a:r>
              <a:rPr lang="en-US" dirty="0"/>
              <a:t>Python</a:t>
            </a:r>
          </a:p>
          <a:p>
            <a:pPr lvl="2"/>
            <a:r>
              <a:rPr lang="en-US" dirty="0"/>
              <a:t>Must start with a letter or an underscore</a:t>
            </a:r>
          </a:p>
          <a:p>
            <a:pPr lvl="2"/>
            <a:r>
              <a:rPr lang="en-US" dirty="0"/>
              <a:t>The remainder of your variable name may consist of uppercase and lowercase letters, numbers and underscores</a:t>
            </a:r>
          </a:p>
          <a:p>
            <a:pPr lvl="2"/>
            <a:r>
              <a:rPr lang="en-US" dirty="0"/>
              <a:t>Names are case sensitive</a:t>
            </a:r>
          </a:p>
          <a:p>
            <a:pPr lvl="2"/>
            <a:r>
              <a:rPr lang="en-US" dirty="0"/>
              <a:t>No length restriction</a:t>
            </a:r>
          </a:p>
          <a:p>
            <a:pPr lvl="1"/>
            <a:endParaRPr lang="en-US" dirty="0"/>
          </a:p>
          <a:p>
            <a:endParaRPr lang="en-US" dirty="0"/>
          </a:p>
        </p:txBody>
      </p:sp>
    </p:spTree>
    <p:extLst>
      <p:ext uri="{BB962C8B-B14F-4D97-AF65-F5344CB8AC3E}">
        <p14:creationId xmlns:p14="http://schemas.microsoft.com/office/powerpoint/2010/main" val="3735834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Variable Names</a:t>
            </a:r>
          </a:p>
        </p:txBody>
      </p:sp>
      <p:sp>
        <p:nvSpPr>
          <p:cNvPr id="3" name="Content Placeholder 2"/>
          <p:cNvSpPr>
            <a:spLocks noGrp="1"/>
          </p:cNvSpPr>
          <p:nvPr>
            <p:ph idx="1"/>
          </p:nvPr>
        </p:nvSpPr>
        <p:spPr/>
        <p:txBody>
          <a:bodyPr>
            <a:normAutofit/>
          </a:bodyPr>
          <a:lstStyle/>
          <a:p>
            <a:r>
              <a:rPr lang="en-US" dirty="0"/>
              <a:t>Good Variable Names</a:t>
            </a:r>
          </a:p>
          <a:p>
            <a:pPr lvl="1"/>
            <a:r>
              <a:rPr lang="en-US" dirty="0"/>
              <a:t>Someone else may try to use your code</a:t>
            </a:r>
          </a:p>
          <a:p>
            <a:pPr lvl="1"/>
            <a:r>
              <a:rPr lang="en-US" dirty="0"/>
              <a:t>Well thought out names reduce the need for extensive comments</a:t>
            </a:r>
          </a:p>
          <a:p>
            <a:pPr lvl="1"/>
            <a:r>
              <a:rPr lang="en-US" dirty="0"/>
              <a:t>Make names descriptive  temp better than t</a:t>
            </a:r>
          </a:p>
          <a:p>
            <a:pPr lvl="1"/>
            <a:r>
              <a:rPr lang="en-US" dirty="0"/>
              <a:t>Use multiple words </a:t>
            </a:r>
            <a:r>
              <a:rPr lang="en-US" dirty="0" err="1"/>
              <a:t>temp_celcius</a:t>
            </a:r>
            <a:r>
              <a:rPr lang="en-US" dirty="0"/>
              <a:t>     </a:t>
            </a:r>
            <a:r>
              <a:rPr lang="en-US" dirty="0" err="1"/>
              <a:t>lwp_modis</a:t>
            </a:r>
            <a:endParaRPr lang="en-US" dirty="0"/>
          </a:p>
          <a:p>
            <a:pPr lvl="1"/>
            <a:r>
              <a:rPr lang="en-US" dirty="0"/>
              <a:t>Separate words with underscore</a:t>
            </a:r>
          </a:p>
          <a:p>
            <a:pPr lvl="1"/>
            <a:r>
              <a:rPr lang="en-US" dirty="0"/>
              <a:t>The longer the name the more likely you are to make a typo</a:t>
            </a:r>
          </a:p>
          <a:p>
            <a:pPr lvl="1"/>
            <a:r>
              <a:rPr lang="en-US" dirty="0"/>
              <a:t>All lower case</a:t>
            </a:r>
          </a:p>
          <a:p>
            <a:endParaRPr lang="en-US" dirty="0"/>
          </a:p>
        </p:txBody>
      </p:sp>
    </p:spTree>
    <p:extLst>
      <p:ext uri="{BB962C8B-B14F-4D97-AF65-F5344CB8AC3E}">
        <p14:creationId xmlns:p14="http://schemas.microsoft.com/office/powerpoint/2010/main" val="3748392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Scientific Notation</a:t>
            </a:r>
          </a:p>
        </p:txBody>
      </p:sp>
      <p:sp>
        <p:nvSpPr>
          <p:cNvPr id="3" name="Content Placeholder 2"/>
          <p:cNvSpPr>
            <a:spLocks noGrp="1"/>
          </p:cNvSpPr>
          <p:nvPr>
            <p:ph idx="1"/>
          </p:nvPr>
        </p:nvSpPr>
        <p:spPr/>
        <p:txBody>
          <a:bodyPr>
            <a:normAutofit/>
          </a:bodyPr>
          <a:lstStyle/>
          <a:p>
            <a:r>
              <a:rPr lang="en-US" dirty="0"/>
              <a:t>When a real number is very large or vary small, decimal notation does not work satisfactorily.</a:t>
            </a:r>
          </a:p>
          <a:p>
            <a:pPr marL="274320" lvl="1" indent="0">
              <a:buNone/>
            </a:pPr>
            <a:endParaRPr lang="en-US" dirty="0"/>
          </a:p>
        </p:txBody>
      </p:sp>
      <p:graphicFrame>
        <p:nvGraphicFramePr>
          <p:cNvPr id="4" name="Table 3">
            <a:extLst>
              <a:ext uri="{FF2B5EF4-FFF2-40B4-BE49-F238E27FC236}">
                <a16:creationId xmlns:a16="http://schemas.microsoft.com/office/drawing/2014/main" id="{7171EB5C-9A17-EE41-9208-65B1CFB67260}"/>
              </a:ext>
            </a:extLst>
          </p:cNvPr>
          <p:cNvGraphicFramePr>
            <a:graphicFrameLocks noGrp="1"/>
          </p:cNvGraphicFramePr>
          <p:nvPr>
            <p:extLst>
              <p:ext uri="{D42A27DB-BD31-4B8C-83A1-F6EECF244321}">
                <p14:modId xmlns:p14="http://schemas.microsoft.com/office/powerpoint/2010/main" val="3277061331"/>
              </p:ext>
            </p:extLst>
          </p:nvPr>
        </p:nvGraphicFramePr>
        <p:xfrm>
          <a:off x="1281953" y="2571376"/>
          <a:ext cx="6096000" cy="148336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506545497"/>
                    </a:ext>
                  </a:extLst>
                </a:gridCol>
                <a:gridCol w="2032000">
                  <a:extLst>
                    <a:ext uri="{9D8B030D-6E8A-4147-A177-3AD203B41FA5}">
                      <a16:colId xmlns:a16="http://schemas.microsoft.com/office/drawing/2014/main" val="860349141"/>
                    </a:ext>
                  </a:extLst>
                </a:gridCol>
                <a:gridCol w="2032000">
                  <a:extLst>
                    <a:ext uri="{9D8B030D-6E8A-4147-A177-3AD203B41FA5}">
                      <a16:colId xmlns:a16="http://schemas.microsoft.com/office/drawing/2014/main" val="292938275"/>
                    </a:ext>
                  </a:extLst>
                </a:gridCol>
              </a:tblGrid>
              <a:tr h="370840">
                <a:tc>
                  <a:txBody>
                    <a:bodyPr/>
                    <a:lstStyle/>
                    <a:p>
                      <a:r>
                        <a:rPr lang="en-US" dirty="0"/>
                        <a:t>Decimal</a:t>
                      </a:r>
                    </a:p>
                  </a:txBody>
                  <a:tcPr/>
                </a:tc>
                <a:tc>
                  <a:txBody>
                    <a:bodyPr/>
                    <a:lstStyle/>
                    <a:p>
                      <a:r>
                        <a:rPr lang="en-US" dirty="0"/>
                        <a:t>Scientific</a:t>
                      </a:r>
                    </a:p>
                  </a:txBody>
                  <a:tcPr/>
                </a:tc>
                <a:tc>
                  <a:txBody>
                    <a:bodyPr/>
                    <a:lstStyle/>
                    <a:p>
                      <a:r>
                        <a:rPr lang="en-US" dirty="0"/>
                        <a:t>Exponential</a:t>
                      </a:r>
                    </a:p>
                  </a:txBody>
                  <a:tcPr/>
                </a:tc>
                <a:extLst>
                  <a:ext uri="{0D108BD9-81ED-4DB2-BD59-A6C34878D82A}">
                    <a16:rowId xmlns:a16="http://schemas.microsoft.com/office/drawing/2014/main" val="241279412"/>
                  </a:ext>
                </a:extLst>
              </a:tr>
              <a:tr h="370840">
                <a:tc>
                  <a:txBody>
                    <a:bodyPr/>
                    <a:lstStyle/>
                    <a:p>
                      <a:r>
                        <a:rPr lang="en-US" dirty="0"/>
                        <a:t>3876000000</a:t>
                      </a:r>
                    </a:p>
                  </a:txBody>
                  <a:tcPr/>
                </a:tc>
                <a:tc>
                  <a:txBody>
                    <a:bodyPr/>
                    <a:lstStyle/>
                    <a:p>
                      <a:r>
                        <a:rPr lang="en-US" dirty="0"/>
                        <a:t>3.876X10</a:t>
                      </a:r>
                      <a:r>
                        <a:rPr lang="en-US" baseline="30000" dirty="0"/>
                        <a:t>9</a:t>
                      </a:r>
                    </a:p>
                  </a:txBody>
                  <a:tcPr/>
                </a:tc>
                <a:tc>
                  <a:txBody>
                    <a:bodyPr/>
                    <a:lstStyle/>
                    <a:p>
                      <a:r>
                        <a:rPr lang="en-US" dirty="0"/>
                        <a:t>0.3876e10</a:t>
                      </a:r>
                    </a:p>
                  </a:txBody>
                  <a:tcPr/>
                </a:tc>
                <a:extLst>
                  <a:ext uri="{0D108BD9-81ED-4DB2-BD59-A6C34878D82A}">
                    <a16:rowId xmlns:a16="http://schemas.microsoft.com/office/drawing/2014/main" val="2484720566"/>
                  </a:ext>
                </a:extLst>
              </a:tr>
              <a:tr h="370840">
                <a:tc>
                  <a:txBody>
                    <a:bodyPr/>
                    <a:lstStyle/>
                    <a:p>
                      <a:r>
                        <a:rPr lang="en-US" dirty="0"/>
                        <a:t>0.0000010053</a:t>
                      </a:r>
                    </a:p>
                  </a:txBody>
                  <a:tcPr/>
                </a:tc>
                <a:tc>
                  <a:txBody>
                    <a:bodyPr/>
                    <a:lstStyle/>
                    <a:p>
                      <a:r>
                        <a:rPr lang="en-US" dirty="0"/>
                        <a:t>1.0053X10</a:t>
                      </a:r>
                      <a:r>
                        <a:rPr lang="en-US" baseline="30000" dirty="0"/>
                        <a:t>-6</a:t>
                      </a:r>
                    </a:p>
                  </a:txBody>
                  <a:tcPr/>
                </a:tc>
                <a:tc>
                  <a:txBody>
                    <a:bodyPr/>
                    <a:lstStyle/>
                    <a:p>
                      <a:r>
                        <a:rPr lang="en-US" dirty="0"/>
                        <a:t>0.10053e-5</a:t>
                      </a:r>
                    </a:p>
                  </a:txBody>
                  <a:tcPr/>
                </a:tc>
                <a:extLst>
                  <a:ext uri="{0D108BD9-81ED-4DB2-BD59-A6C34878D82A}">
                    <a16:rowId xmlns:a16="http://schemas.microsoft.com/office/drawing/2014/main" val="2047966604"/>
                  </a:ext>
                </a:extLst>
              </a:tr>
              <a:tr h="370840">
                <a:tc>
                  <a:txBody>
                    <a:bodyPr/>
                    <a:lstStyle/>
                    <a:p>
                      <a:r>
                        <a:rPr lang="en-US" dirty="0"/>
                        <a:t>-8030000</a:t>
                      </a:r>
                    </a:p>
                  </a:txBody>
                  <a:tcPr/>
                </a:tc>
                <a:tc>
                  <a:txBody>
                    <a:bodyPr/>
                    <a:lstStyle/>
                    <a:p>
                      <a:r>
                        <a:rPr lang="en-US" dirty="0"/>
                        <a:t>-8.03X10</a:t>
                      </a:r>
                      <a:r>
                        <a:rPr lang="en-US" baseline="30000" dirty="0"/>
                        <a:t>6</a:t>
                      </a:r>
                    </a:p>
                  </a:txBody>
                  <a:tcPr/>
                </a:tc>
                <a:tc>
                  <a:txBody>
                    <a:bodyPr/>
                    <a:lstStyle/>
                    <a:p>
                      <a:r>
                        <a:rPr lang="en-US" dirty="0"/>
                        <a:t>-.803e7</a:t>
                      </a:r>
                    </a:p>
                  </a:txBody>
                  <a:tcPr/>
                </a:tc>
                <a:extLst>
                  <a:ext uri="{0D108BD9-81ED-4DB2-BD59-A6C34878D82A}">
                    <a16:rowId xmlns:a16="http://schemas.microsoft.com/office/drawing/2014/main" val="1658444636"/>
                  </a:ext>
                </a:extLst>
              </a:tr>
            </a:tbl>
          </a:graphicData>
        </a:graphic>
      </p:graphicFrame>
    </p:spTree>
    <p:extLst>
      <p:ext uri="{BB962C8B-B14F-4D97-AF65-F5344CB8AC3E}">
        <p14:creationId xmlns:p14="http://schemas.microsoft.com/office/powerpoint/2010/main" val="4275306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A72E3-7218-F54A-A568-DD57049A3391}"/>
              </a:ext>
            </a:extLst>
          </p:cNvPr>
          <p:cNvSpPr>
            <a:spLocks noGrp="1"/>
          </p:cNvSpPr>
          <p:nvPr>
            <p:ph type="title"/>
          </p:nvPr>
        </p:nvSpPr>
        <p:spPr/>
        <p:txBody>
          <a:bodyPr/>
          <a:lstStyle/>
          <a:p>
            <a:r>
              <a:rPr lang="en-US" dirty="0"/>
              <a:t>Data Types</a:t>
            </a:r>
          </a:p>
        </p:txBody>
      </p:sp>
      <p:sp>
        <p:nvSpPr>
          <p:cNvPr id="3" name="Content Placeholder 2">
            <a:extLst>
              <a:ext uri="{FF2B5EF4-FFF2-40B4-BE49-F238E27FC236}">
                <a16:creationId xmlns:a16="http://schemas.microsoft.com/office/drawing/2014/main" id="{4551E19E-9BD8-364B-8C6C-8B89E3F84D7D}"/>
              </a:ext>
            </a:extLst>
          </p:cNvPr>
          <p:cNvSpPr>
            <a:spLocks noGrp="1"/>
          </p:cNvSpPr>
          <p:nvPr>
            <p:ph idx="1"/>
          </p:nvPr>
        </p:nvSpPr>
        <p:spPr/>
        <p:txBody>
          <a:bodyPr/>
          <a:lstStyle/>
          <a:p>
            <a:r>
              <a:rPr lang="en-US" dirty="0"/>
              <a:t>Data typing help tells the processor what to expect and the amount of memory space to reserve for what to expect.</a:t>
            </a:r>
          </a:p>
          <a:p>
            <a:endParaRPr lang="en-US" dirty="0"/>
          </a:p>
          <a:p>
            <a:endParaRPr lang="en-US" dirty="0"/>
          </a:p>
        </p:txBody>
      </p:sp>
      <p:sp>
        <p:nvSpPr>
          <p:cNvPr id="4" name="TextBox 3">
            <a:extLst>
              <a:ext uri="{FF2B5EF4-FFF2-40B4-BE49-F238E27FC236}">
                <a16:creationId xmlns:a16="http://schemas.microsoft.com/office/drawing/2014/main" id="{FB7C2536-8596-E54C-B257-DB898B35D350}"/>
              </a:ext>
            </a:extLst>
          </p:cNvPr>
          <p:cNvSpPr txBox="1"/>
          <p:nvPr/>
        </p:nvSpPr>
        <p:spPr>
          <a:xfrm>
            <a:off x="545522" y="3346102"/>
            <a:ext cx="8141278" cy="2031325"/>
          </a:xfrm>
          <a:prstGeom prst="rect">
            <a:avLst/>
          </a:prstGeom>
          <a:noFill/>
        </p:spPr>
        <p:txBody>
          <a:bodyPr wrap="square" rtlCol="0">
            <a:spAutoFit/>
          </a:bodyPr>
          <a:lstStyle/>
          <a:p>
            <a:pPr marL="285750" indent="-285750">
              <a:buFont typeface="Arial" panose="020B0604020202020204" pitchFamily="34" charset="0"/>
              <a:buChar char="•"/>
            </a:pPr>
            <a:r>
              <a:rPr lang="en-US" dirty="0"/>
              <a:t>A memory location can contain only one type of value</a:t>
            </a:r>
          </a:p>
          <a:p>
            <a:pPr marL="285750" indent="-285750">
              <a:buFont typeface="Arial" panose="020B0604020202020204" pitchFamily="34" charset="0"/>
              <a:buChar char="•"/>
            </a:pPr>
            <a:r>
              <a:rPr lang="en-US" dirty="0"/>
              <a:t>Integer</a:t>
            </a:r>
          </a:p>
          <a:p>
            <a:pPr marL="742950" lvl="1" indent="-285750">
              <a:buFont typeface="Arial" panose="020B0604020202020204" pitchFamily="34" charset="0"/>
              <a:buChar char="•"/>
            </a:pPr>
            <a:r>
              <a:rPr lang="en-US" dirty="0"/>
              <a:t>No fractional portion and no decimal point</a:t>
            </a:r>
          </a:p>
          <a:p>
            <a:pPr marL="285750" indent="-285750">
              <a:buFont typeface="Arial" panose="020B0604020202020204" pitchFamily="34" charset="0"/>
              <a:buChar char="•"/>
            </a:pPr>
            <a:r>
              <a:rPr lang="en-US" dirty="0"/>
              <a:t>Real</a:t>
            </a:r>
          </a:p>
          <a:p>
            <a:pPr marL="742950" lvl="1" indent="-285750">
              <a:buFont typeface="Arial" panose="020B0604020202020204" pitchFamily="34" charset="0"/>
              <a:buChar char="•"/>
            </a:pPr>
            <a:r>
              <a:rPr lang="en-US" dirty="0"/>
              <a:t>Contain a decimal point and may or may not have digits past the decimal point</a:t>
            </a:r>
          </a:p>
          <a:p>
            <a:pPr marL="742950" lvl="1" indent="-285750">
              <a:buFont typeface="Arial" panose="020B0604020202020204" pitchFamily="34" charset="0"/>
              <a:buChar char="•"/>
            </a:pPr>
            <a:r>
              <a:rPr lang="en-US" dirty="0"/>
              <a:t>Also called floating-point, float</a:t>
            </a:r>
          </a:p>
        </p:txBody>
      </p:sp>
    </p:spTree>
    <p:extLst>
      <p:ext uri="{BB962C8B-B14F-4D97-AF65-F5344CB8AC3E}">
        <p14:creationId xmlns:p14="http://schemas.microsoft.com/office/powerpoint/2010/main" val="607591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little binary</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999607"/>
            <a:ext cx="6991922" cy="2197100"/>
          </a:xfr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3038" y="3838361"/>
            <a:ext cx="5765800" cy="2476500"/>
          </a:xfrm>
          <a:prstGeom prst="rect">
            <a:avLst/>
          </a:prstGeom>
        </p:spPr>
      </p:pic>
      <p:sp>
        <p:nvSpPr>
          <p:cNvPr id="6" name="TextBox 5"/>
          <p:cNvSpPr txBox="1"/>
          <p:nvPr/>
        </p:nvSpPr>
        <p:spPr>
          <a:xfrm>
            <a:off x="6635579" y="2273643"/>
            <a:ext cx="2248930" cy="2031325"/>
          </a:xfrm>
          <a:prstGeom prst="rect">
            <a:avLst/>
          </a:prstGeom>
          <a:noFill/>
        </p:spPr>
        <p:txBody>
          <a:bodyPr wrap="square" rtlCol="0">
            <a:spAutoFit/>
          </a:bodyPr>
          <a:lstStyle/>
          <a:p>
            <a:r>
              <a:rPr lang="en-US" dirty="0">
                <a:latin typeface="Menlo" charset="0"/>
                <a:ea typeface="Menlo" charset="0"/>
                <a:cs typeface="Menlo" charset="0"/>
              </a:rPr>
              <a:t>00000000 = 0</a:t>
            </a:r>
          </a:p>
          <a:p>
            <a:r>
              <a:rPr lang="en-US" dirty="0">
                <a:latin typeface="Menlo" charset="0"/>
                <a:ea typeface="Menlo" charset="0"/>
                <a:cs typeface="Menlo" charset="0"/>
              </a:rPr>
              <a:t>00000001 = 1</a:t>
            </a:r>
          </a:p>
          <a:p>
            <a:r>
              <a:rPr lang="en-US" dirty="0">
                <a:latin typeface="Menlo" charset="0"/>
                <a:ea typeface="Menlo" charset="0"/>
                <a:cs typeface="Menlo" charset="0"/>
              </a:rPr>
              <a:t>00000010 = 2</a:t>
            </a:r>
          </a:p>
          <a:p>
            <a:r>
              <a:rPr lang="en-US" dirty="0">
                <a:latin typeface="Menlo" charset="0"/>
                <a:ea typeface="Menlo" charset="0"/>
                <a:cs typeface="Menlo" charset="0"/>
              </a:rPr>
              <a:t>00000011 = 3</a:t>
            </a:r>
          </a:p>
          <a:p>
            <a:r>
              <a:rPr lang="en-US" dirty="0">
                <a:latin typeface="Menlo" charset="0"/>
                <a:ea typeface="Menlo" charset="0"/>
                <a:cs typeface="Menlo" charset="0"/>
              </a:rPr>
              <a:t>00000100 = 4</a:t>
            </a:r>
          </a:p>
          <a:p>
            <a:r>
              <a:rPr lang="en-US" dirty="0">
                <a:latin typeface="Menlo" charset="0"/>
                <a:ea typeface="Menlo" charset="0"/>
                <a:cs typeface="Menlo" charset="0"/>
              </a:rPr>
              <a:t>00000101 = 5</a:t>
            </a:r>
          </a:p>
          <a:p>
            <a:r>
              <a:rPr lang="en-US" dirty="0">
                <a:latin typeface="Menlo" charset="0"/>
                <a:ea typeface="Menlo" charset="0"/>
                <a:cs typeface="Menlo" charset="0"/>
              </a:rPr>
              <a:t>11111111 = 255</a:t>
            </a:r>
          </a:p>
        </p:txBody>
      </p:sp>
    </p:spTree>
    <p:extLst>
      <p:ext uri="{BB962C8B-B14F-4D97-AF65-F5344CB8AC3E}">
        <p14:creationId xmlns:p14="http://schemas.microsoft.com/office/powerpoint/2010/main" val="2326651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Types</a:t>
            </a:r>
          </a:p>
        </p:txBody>
      </p:sp>
      <p:graphicFrame>
        <p:nvGraphicFramePr>
          <p:cNvPr id="4" name="Content Placeholder 3">
            <a:extLst>
              <a:ext uri="{FF2B5EF4-FFF2-40B4-BE49-F238E27FC236}">
                <a16:creationId xmlns:a16="http://schemas.microsoft.com/office/drawing/2014/main" id="{4EBC2D12-0571-3945-9BBF-B215FCE03614}"/>
              </a:ext>
            </a:extLst>
          </p:cNvPr>
          <p:cNvGraphicFramePr>
            <a:graphicFrameLocks noGrp="1"/>
          </p:cNvGraphicFramePr>
          <p:nvPr>
            <p:ph idx="1"/>
            <p:extLst>
              <p:ext uri="{D42A27DB-BD31-4B8C-83A1-F6EECF244321}">
                <p14:modId xmlns:p14="http://schemas.microsoft.com/office/powerpoint/2010/main" val="4181352262"/>
              </p:ext>
            </p:extLst>
          </p:nvPr>
        </p:nvGraphicFramePr>
        <p:xfrm>
          <a:off x="457200" y="1429871"/>
          <a:ext cx="8052956" cy="3942080"/>
        </p:xfrm>
        <a:graphic>
          <a:graphicData uri="http://schemas.openxmlformats.org/drawingml/2006/table">
            <a:tbl>
              <a:tblPr firstRow="1" bandRow="1">
                <a:tableStyleId>{5C22544A-7EE6-4342-B048-85BDC9FD1C3A}</a:tableStyleId>
              </a:tblPr>
              <a:tblGrid>
                <a:gridCol w="1186733">
                  <a:extLst>
                    <a:ext uri="{9D8B030D-6E8A-4147-A177-3AD203B41FA5}">
                      <a16:colId xmlns:a16="http://schemas.microsoft.com/office/drawing/2014/main" val="757724537"/>
                    </a:ext>
                  </a:extLst>
                </a:gridCol>
                <a:gridCol w="1413032">
                  <a:extLst>
                    <a:ext uri="{9D8B030D-6E8A-4147-A177-3AD203B41FA5}">
                      <a16:colId xmlns:a16="http://schemas.microsoft.com/office/drawing/2014/main" val="1751770584"/>
                    </a:ext>
                  </a:extLst>
                </a:gridCol>
                <a:gridCol w="1192306">
                  <a:extLst>
                    <a:ext uri="{9D8B030D-6E8A-4147-A177-3AD203B41FA5}">
                      <a16:colId xmlns:a16="http://schemas.microsoft.com/office/drawing/2014/main" val="2889115323"/>
                    </a:ext>
                  </a:extLst>
                </a:gridCol>
                <a:gridCol w="2429435">
                  <a:extLst>
                    <a:ext uri="{9D8B030D-6E8A-4147-A177-3AD203B41FA5}">
                      <a16:colId xmlns:a16="http://schemas.microsoft.com/office/drawing/2014/main" val="224379771"/>
                    </a:ext>
                  </a:extLst>
                </a:gridCol>
                <a:gridCol w="1831450">
                  <a:extLst>
                    <a:ext uri="{9D8B030D-6E8A-4147-A177-3AD203B41FA5}">
                      <a16:colId xmlns:a16="http://schemas.microsoft.com/office/drawing/2014/main" val="3878648603"/>
                    </a:ext>
                  </a:extLst>
                </a:gridCol>
              </a:tblGrid>
              <a:tr h="370840">
                <a:tc>
                  <a:txBody>
                    <a:bodyPr/>
                    <a:lstStyle/>
                    <a:p>
                      <a:r>
                        <a:rPr lang="en-US" dirty="0"/>
                        <a:t>Data Type</a:t>
                      </a:r>
                    </a:p>
                  </a:txBody>
                  <a:tcPr/>
                </a:tc>
                <a:tc>
                  <a:txBody>
                    <a:bodyPr/>
                    <a:lstStyle/>
                    <a:p>
                      <a:r>
                        <a:rPr lang="en-US" dirty="0"/>
                        <a:t>example</a:t>
                      </a:r>
                    </a:p>
                  </a:txBody>
                  <a:tcPr/>
                </a:tc>
                <a:tc>
                  <a:txBody>
                    <a:bodyPr/>
                    <a:lstStyle/>
                    <a:p>
                      <a:r>
                        <a:rPr lang="en-US" dirty="0"/>
                        <a:t>Storage size</a:t>
                      </a:r>
                    </a:p>
                  </a:txBody>
                  <a:tcPr/>
                </a:tc>
                <a:tc>
                  <a:txBody>
                    <a:bodyPr/>
                    <a:lstStyle/>
                    <a:p>
                      <a:r>
                        <a:rPr lang="en-US" dirty="0"/>
                        <a:t>Value range</a:t>
                      </a:r>
                    </a:p>
                  </a:txBody>
                  <a:tcPr/>
                </a:tc>
                <a:tc>
                  <a:txBody>
                    <a:bodyPr/>
                    <a:lstStyle/>
                    <a:p>
                      <a:r>
                        <a:rPr lang="en-US" dirty="0"/>
                        <a:t>Precision</a:t>
                      </a:r>
                    </a:p>
                  </a:txBody>
                  <a:tcPr/>
                </a:tc>
                <a:extLst>
                  <a:ext uri="{0D108BD9-81ED-4DB2-BD59-A6C34878D82A}">
                    <a16:rowId xmlns:a16="http://schemas.microsoft.com/office/drawing/2014/main" val="264007307"/>
                  </a:ext>
                </a:extLst>
              </a:tr>
              <a:tr h="370840">
                <a:tc>
                  <a:txBody>
                    <a:bodyPr/>
                    <a:lstStyle/>
                    <a:p>
                      <a:r>
                        <a:rPr lang="en-US" dirty="0"/>
                        <a:t>Integer (short)</a:t>
                      </a:r>
                    </a:p>
                  </a:txBody>
                  <a:tcPr/>
                </a:tc>
                <a:tc>
                  <a:txBody>
                    <a:bodyPr/>
                    <a:lstStyle/>
                    <a:p>
                      <a:r>
                        <a:rPr lang="en-US" dirty="0"/>
                        <a:t>32</a:t>
                      </a:r>
                    </a:p>
                  </a:txBody>
                  <a:tcPr/>
                </a:tc>
                <a:tc>
                  <a:txBody>
                    <a:bodyPr/>
                    <a:lstStyle/>
                    <a:p>
                      <a:r>
                        <a:rPr lang="en-US" dirty="0"/>
                        <a:t>2 bytes</a:t>
                      </a:r>
                    </a:p>
                  </a:txBody>
                  <a:tcPr/>
                </a:tc>
                <a:tc>
                  <a:txBody>
                    <a:bodyPr/>
                    <a:lstStyle/>
                    <a:p>
                      <a:r>
                        <a:rPr lang="en-US" dirty="0"/>
                        <a:t>-32,768 to 32,767</a:t>
                      </a:r>
                    </a:p>
                  </a:txBody>
                  <a:tcPr/>
                </a:tc>
                <a:tc>
                  <a:txBody>
                    <a:bodyPr/>
                    <a:lstStyle/>
                    <a:p>
                      <a:endParaRPr lang="en-US" dirty="0"/>
                    </a:p>
                  </a:txBody>
                  <a:tcPr/>
                </a:tc>
                <a:extLst>
                  <a:ext uri="{0D108BD9-81ED-4DB2-BD59-A6C34878D82A}">
                    <a16:rowId xmlns:a16="http://schemas.microsoft.com/office/drawing/2014/main" val="2944432464"/>
                  </a:ext>
                </a:extLst>
              </a:tr>
              <a:tr h="370840">
                <a:tc>
                  <a:txBody>
                    <a:bodyPr/>
                    <a:lstStyle/>
                    <a:p>
                      <a:r>
                        <a:rPr lang="en-US" dirty="0"/>
                        <a:t>Integer (long)</a:t>
                      </a:r>
                    </a:p>
                  </a:txBody>
                  <a:tcPr/>
                </a:tc>
                <a:tc>
                  <a:txBody>
                    <a:bodyPr/>
                    <a:lstStyle/>
                    <a:p>
                      <a:r>
                        <a:rPr lang="en-US" dirty="0"/>
                        <a:t>2e9</a:t>
                      </a:r>
                    </a:p>
                  </a:txBody>
                  <a:tcPr/>
                </a:tc>
                <a:tc>
                  <a:txBody>
                    <a:bodyPr/>
                    <a:lstStyle/>
                    <a:p>
                      <a:r>
                        <a:rPr lang="en-US" dirty="0"/>
                        <a:t>4 bytes</a:t>
                      </a:r>
                    </a:p>
                  </a:txBody>
                  <a:tcPr/>
                </a:tc>
                <a:tc>
                  <a:txBody>
                    <a:bodyPr/>
                    <a:lstStyle/>
                    <a:p>
                      <a:r>
                        <a:rPr lang="en-US" sz="1800" b="0" i="0" u="none" strike="noStrike" kern="1200" dirty="0">
                          <a:solidFill>
                            <a:schemeClr val="dk1"/>
                          </a:solidFill>
                          <a:effectLst/>
                          <a:latin typeface="+mn-lt"/>
                          <a:ea typeface="+mn-ea"/>
                          <a:cs typeface="+mn-cs"/>
                        </a:rPr>
                        <a:t>-2,147,483,648 to 2,147,483,647</a:t>
                      </a:r>
                      <a:endParaRPr lang="en-US" dirty="0"/>
                    </a:p>
                  </a:txBody>
                  <a:tcPr/>
                </a:tc>
                <a:tc>
                  <a:txBody>
                    <a:bodyPr/>
                    <a:lstStyle/>
                    <a:p>
                      <a:endParaRPr lang="en-US" dirty="0"/>
                    </a:p>
                  </a:txBody>
                  <a:tcPr/>
                </a:tc>
                <a:extLst>
                  <a:ext uri="{0D108BD9-81ED-4DB2-BD59-A6C34878D82A}">
                    <a16:rowId xmlns:a16="http://schemas.microsoft.com/office/drawing/2014/main" val="2595014729"/>
                  </a:ext>
                </a:extLst>
              </a:tr>
              <a:tr h="370840">
                <a:tc>
                  <a:txBody>
                    <a:bodyPr/>
                    <a:lstStyle/>
                    <a:p>
                      <a:r>
                        <a:rPr lang="en-US" dirty="0"/>
                        <a:t>Real</a:t>
                      </a:r>
                    </a:p>
                  </a:txBody>
                  <a:tcPr/>
                </a:tc>
                <a:tc>
                  <a:txBody>
                    <a:bodyPr/>
                    <a:lstStyle/>
                    <a:p>
                      <a:r>
                        <a:rPr lang="en-US" dirty="0"/>
                        <a:t>-15.45</a:t>
                      </a:r>
                    </a:p>
                  </a:txBody>
                  <a:tcPr/>
                </a:tc>
                <a:tc>
                  <a:txBody>
                    <a:bodyPr/>
                    <a:lstStyle/>
                    <a:p>
                      <a:r>
                        <a:rPr lang="en-US" dirty="0"/>
                        <a:t>4 bytes</a:t>
                      </a:r>
                    </a:p>
                  </a:txBody>
                  <a:tcPr/>
                </a:tc>
                <a:tc>
                  <a:txBody>
                    <a:bodyPr/>
                    <a:lstStyle/>
                    <a:p>
                      <a:r>
                        <a:rPr lang="en-US" sz="1800" b="0" i="0" u="none" strike="noStrike" kern="1200" dirty="0">
                          <a:solidFill>
                            <a:schemeClr val="dk1"/>
                          </a:solidFill>
                          <a:effectLst/>
                          <a:latin typeface="+mn-lt"/>
                          <a:ea typeface="+mn-ea"/>
                          <a:cs typeface="+mn-cs"/>
                        </a:rPr>
                        <a:t>1.2E-38 to 3.4E+38</a:t>
                      </a:r>
                      <a:endParaRPr lang="en-US" dirty="0"/>
                    </a:p>
                  </a:txBody>
                  <a:tcPr/>
                </a:tc>
                <a:tc>
                  <a:txBody>
                    <a:bodyPr/>
                    <a:lstStyle/>
                    <a:p>
                      <a:r>
                        <a:rPr lang="en-US" dirty="0"/>
                        <a:t>6 decimal places</a:t>
                      </a:r>
                    </a:p>
                  </a:txBody>
                  <a:tcPr/>
                </a:tc>
                <a:extLst>
                  <a:ext uri="{0D108BD9-81ED-4DB2-BD59-A6C34878D82A}">
                    <a16:rowId xmlns:a16="http://schemas.microsoft.com/office/drawing/2014/main" val="3073190440"/>
                  </a:ext>
                </a:extLst>
              </a:tr>
              <a:tr h="370840">
                <a:tc>
                  <a:txBody>
                    <a:bodyPr/>
                    <a:lstStyle/>
                    <a:p>
                      <a:r>
                        <a:rPr lang="en-US" dirty="0"/>
                        <a:t>Double</a:t>
                      </a:r>
                    </a:p>
                  </a:txBody>
                  <a:tcPr/>
                </a:tc>
                <a:tc>
                  <a:txBody>
                    <a:bodyPr/>
                    <a:lstStyle/>
                    <a:p>
                      <a:r>
                        <a:rPr lang="en-US" dirty="0"/>
                        <a:t>3.1415926536</a:t>
                      </a:r>
                    </a:p>
                  </a:txBody>
                  <a:tcPr/>
                </a:tc>
                <a:tc>
                  <a:txBody>
                    <a:bodyPr/>
                    <a:lstStyle/>
                    <a:p>
                      <a:r>
                        <a:rPr lang="en-US" dirty="0"/>
                        <a:t>8 bytes</a:t>
                      </a:r>
                    </a:p>
                  </a:txBody>
                  <a:tcPr/>
                </a:tc>
                <a:tc>
                  <a:txBody>
                    <a:bodyPr/>
                    <a:lstStyle/>
                    <a:p>
                      <a:r>
                        <a:rPr lang="en-US" sz="1800" b="0" i="0" u="none" strike="noStrike" kern="1200" dirty="0">
                          <a:solidFill>
                            <a:schemeClr val="dk1"/>
                          </a:solidFill>
                          <a:effectLst/>
                          <a:latin typeface="+mn-lt"/>
                          <a:ea typeface="+mn-ea"/>
                          <a:cs typeface="+mn-cs"/>
                        </a:rPr>
                        <a:t>2.3E-308 to 1.7E+308</a:t>
                      </a:r>
                      <a:endParaRPr lang="en-US" dirty="0"/>
                    </a:p>
                  </a:txBody>
                  <a:tcPr/>
                </a:tc>
                <a:tc>
                  <a:txBody>
                    <a:bodyPr/>
                    <a:lstStyle/>
                    <a:p>
                      <a:r>
                        <a:rPr lang="en-US" dirty="0"/>
                        <a:t>15 decimal places</a:t>
                      </a:r>
                    </a:p>
                  </a:txBody>
                  <a:tcPr/>
                </a:tc>
                <a:extLst>
                  <a:ext uri="{0D108BD9-81ED-4DB2-BD59-A6C34878D82A}">
                    <a16:rowId xmlns:a16="http://schemas.microsoft.com/office/drawing/2014/main" val="448072378"/>
                  </a:ext>
                </a:extLst>
              </a:tr>
              <a:tr h="370840">
                <a:tc>
                  <a:txBody>
                    <a:bodyPr/>
                    <a:lstStyle/>
                    <a:p>
                      <a:r>
                        <a:rPr lang="en-US" dirty="0"/>
                        <a:t>Character</a:t>
                      </a:r>
                    </a:p>
                  </a:txBody>
                  <a:tcPr/>
                </a:tc>
                <a:tc>
                  <a:txBody>
                    <a:bodyPr/>
                    <a:lstStyle/>
                    <a:p>
                      <a:r>
                        <a:rPr lang="en-US" dirty="0"/>
                        <a:t>V</a:t>
                      </a:r>
                    </a:p>
                  </a:txBody>
                  <a:tcPr/>
                </a:tc>
                <a:tc>
                  <a:txBody>
                    <a:bodyPr/>
                    <a:lstStyle/>
                    <a:p>
                      <a:r>
                        <a:rPr lang="en-US" dirty="0"/>
                        <a:t>1 byte</a:t>
                      </a:r>
                    </a:p>
                  </a:txBody>
                  <a:tcPr/>
                </a:tc>
                <a:tc>
                  <a:txBody>
                    <a:bodyPr/>
                    <a:lstStyle/>
                    <a:p>
                      <a:r>
                        <a:rPr lang="en-US" sz="1800" b="0" i="0" u="none" strike="noStrike" kern="1200" dirty="0">
                          <a:solidFill>
                            <a:schemeClr val="dk1"/>
                          </a:solidFill>
                          <a:effectLst/>
                          <a:latin typeface="+mn-lt"/>
                          <a:ea typeface="+mn-ea"/>
                          <a:cs typeface="+mn-cs"/>
                        </a:rPr>
                        <a:t>0 to 255</a:t>
                      </a:r>
                      <a:endParaRPr lang="en-US" dirty="0"/>
                    </a:p>
                  </a:txBody>
                  <a:tcPr/>
                </a:tc>
                <a:tc>
                  <a:txBody>
                    <a:bodyPr/>
                    <a:lstStyle/>
                    <a:p>
                      <a:endParaRPr lang="en-US" dirty="0"/>
                    </a:p>
                  </a:txBody>
                  <a:tcPr/>
                </a:tc>
                <a:extLst>
                  <a:ext uri="{0D108BD9-81ED-4DB2-BD59-A6C34878D82A}">
                    <a16:rowId xmlns:a16="http://schemas.microsoft.com/office/drawing/2014/main" val="3698086594"/>
                  </a:ext>
                </a:extLst>
              </a:tr>
              <a:tr h="370840">
                <a:tc>
                  <a:txBody>
                    <a:bodyPr/>
                    <a:lstStyle/>
                    <a:p>
                      <a:r>
                        <a:rPr lang="en-US" dirty="0"/>
                        <a:t>Logical</a:t>
                      </a:r>
                    </a:p>
                  </a:txBody>
                  <a:tcPr/>
                </a:tc>
                <a:tc>
                  <a:txBody>
                    <a:bodyPr/>
                    <a:lstStyle/>
                    <a:p>
                      <a:r>
                        <a:rPr lang="en-US" dirty="0"/>
                        <a:t>.TRUE.</a:t>
                      </a:r>
                    </a:p>
                  </a:txBody>
                  <a:tcPr/>
                </a:tc>
                <a:tc>
                  <a:txBody>
                    <a:bodyPr/>
                    <a:lstStyle/>
                    <a:p>
                      <a:endParaRPr lang="en-US" dirty="0"/>
                    </a:p>
                  </a:txBody>
                  <a:tcPr/>
                </a:tc>
                <a:tc>
                  <a:txBody>
                    <a:bodyPr/>
                    <a:lstStyle/>
                    <a:p>
                      <a:r>
                        <a:rPr lang="en-US" dirty="0"/>
                        <a:t>.FALSE.</a:t>
                      </a:r>
                    </a:p>
                  </a:txBody>
                  <a:tcPr/>
                </a:tc>
                <a:tc>
                  <a:txBody>
                    <a:bodyPr/>
                    <a:lstStyle/>
                    <a:p>
                      <a:endParaRPr lang="en-US" dirty="0"/>
                    </a:p>
                  </a:txBody>
                  <a:tcPr/>
                </a:tc>
                <a:extLst>
                  <a:ext uri="{0D108BD9-81ED-4DB2-BD59-A6C34878D82A}">
                    <a16:rowId xmlns:a16="http://schemas.microsoft.com/office/drawing/2014/main" val="3084665991"/>
                  </a:ext>
                </a:extLst>
              </a:tr>
            </a:tbl>
          </a:graphicData>
        </a:graphic>
      </p:graphicFrame>
      <p:pic>
        <p:nvPicPr>
          <p:cNvPr id="5" name="Picture 4">
            <a:extLst>
              <a:ext uri="{FF2B5EF4-FFF2-40B4-BE49-F238E27FC236}">
                <a16:creationId xmlns:a16="http://schemas.microsoft.com/office/drawing/2014/main" id="{0E946F83-1D2F-0743-B60A-5E39441D1937}"/>
              </a:ext>
            </a:extLst>
          </p:cNvPr>
          <p:cNvPicPr>
            <a:picLocks noChangeAspect="1"/>
          </p:cNvPicPr>
          <p:nvPr/>
        </p:nvPicPr>
        <p:blipFill>
          <a:blip r:embed="rId2"/>
          <a:stretch>
            <a:fillRect/>
          </a:stretch>
        </p:blipFill>
        <p:spPr>
          <a:xfrm>
            <a:off x="559378" y="5644030"/>
            <a:ext cx="3924300" cy="787400"/>
          </a:xfrm>
          <a:prstGeom prst="rect">
            <a:avLst/>
          </a:prstGeom>
        </p:spPr>
      </p:pic>
      <p:sp>
        <p:nvSpPr>
          <p:cNvPr id="7" name="TextBox 6">
            <a:extLst>
              <a:ext uri="{FF2B5EF4-FFF2-40B4-BE49-F238E27FC236}">
                <a16:creationId xmlns:a16="http://schemas.microsoft.com/office/drawing/2014/main" id="{72569061-AB06-4B41-8320-F43E68303786}"/>
              </a:ext>
            </a:extLst>
          </p:cNvPr>
          <p:cNvSpPr txBox="1"/>
          <p:nvPr/>
        </p:nvSpPr>
        <p:spPr>
          <a:xfrm>
            <a:off x="5109882" y="5853953"/>
            <a:ext cx="3128683" cy="646331"/>
          </a:xfrm>
          <a:prstGeom prst="rect">
            <a:avLst/>
          </a:prstGeom>
          <a:noFill/>
        </p:spPr>
        <p:txBody>
          <a:bodyPr wrap="square" rtlCol="0">
            <a:spAutoFit/>
          </a:bodyPr>
          <a:lstStyle/>
          <a:p>
            <a:r>
              <a:rPr lang="en-US" dirty="0"/>
              <a:t>The memory format of a double floating point value</a:t>
            </a:r>
          </a:p>
        </p:txBody>
      </p:sp>
    </p:spTree>
    <p:extLst>
      <p:ext uri="{BB962C8B-B14F-4D97-AF65-F5344CB8AC3E}">
        <p14:creationId xmlns:p14="http://schemas.microsoft.com/office/powerpoint/2010/main" val="22694815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10604</TotalTime>
  <Words>1233</Words>
  <Application>Microsoft Macintosh PowerPoint</Application>
  <PresentationFormat>On-screen Show (4:3)</PresentationFormat>
  <Paragraphs>178</Paragraphs>
  <Slides>19</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Menlo</vt:lpstr>
      <vt:lpstr>Clarity</vt:lpstr>
      <vt:lpstr>Variables and Data Types</vt:lpstr>
      <vt:lpstr>Variables</vt:lpstr>
      <vt:lpstr>Variable Names</vt:lpstr>
      <vt:lpstr>Variable Names</vt:lpstr>
      <vt:lpstr>Variable Names</vt:lpstr>
      <vt:lpstr>Scientific Notation</vt:lpstr>
      <vt:lpstr>Data Types</vt:lpstr>
      <vt:lpstr>A little binary</vt:lpstr>
      <vt:lpstr>Data Types</vt:lpstr>
      <vt:lpstr>How to define in different languages</vt:lpstr>
      <vt:lpstr>Truncation</vt:lpstr>
      <vt:lpstr>Computations with integers</vt:lpstr>
      <vt:lpstr>Rounding Error</vt:lpstr>
      <vt:lpstr>Rounding Error</vt:lpstr>
      <vt:lpstr>Mixed Mode</vt:lpstr>
      <vt:lpstr>Time – number of seconds</vt:lpstr>
      <vt:lpstr>Time – fractional day</vt:lpstr>
      <vt:lpstr>PowerPoint Presentation</vt:lpstr>
      <vt:lpstr>Overflow and Underflow</vt:lpstr>
    </vt:vector>
  </TitlesOfParts>
  <Company>University of Utah</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Atmospheric Sciences 6910</dc:title>
  <dc:creator>Ryan Bares</dc:creator>
  <cp:lastModifiedBy>Microsoft Office User</cp:lastModifiedBy>
  <cp:revision>64</cp:revision>
  <dcterms:created xsi:type="dcterms:W3CDTF">2016-10-10T20:13:40Z</dcterms:created>
  <dcterms:modified xsi:type="dcterms:W3CDTF">2018-10-16T19:54:29Z</dcterms:modified>
</cp:coreProperties>
</file>