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 ContentType="image/t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wholeTbl>
    <a:band2H>
      <a:tcTxStyle/>
      <a:tcStyle>
        <a:tcBdr/>
        <a:fill>
          <a:solidFill>
            <a:srgbClr val="FFFFFF"/>
          </a:solidFill>
        </a:fill>
      </a:tcStyle>
    </a:band2H>
    <a:firstCo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Col>
    <a:lastRow>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FCECA"/>
          </a:solidFill>
        </a:fill>
      </a:tcStyle>
    </a:wholeTbl>
    <a:band2H>
      <a:tcTxStyle/>
      <a:tcStyle>
        <a:tcBdr/>
        <a:fill>
          <a:solidFill>
            <a:srgbClr val="F7E8E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FDAD3"/>
          </a:solidFill>
        </a:fill>
      </a:tcStyle>
    </a:wholeTbl>
    <a:band2H>
      <a:tcTxStyle/>
      <a:tcStyle>
        <a:tcBdr/>
        <a:fill>
          <a:solidFill>
            <a:srgbClr val="F0EDEA"/>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8D1D1"/>
          </a:solidFill>
        </a:fill>
      </a:tcStyle>
    </a:wholeTbl>
    <a:band2H>
      <a:tcTxStyle/>
      <a:tcStyle>
        <a:tcBdr/>
        <a:fill>
          <a:solidFill>
            <a:srgbClr val="EDE9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2" d="100"/>
          <a:sy n="112" d="100"/>
        </p:scale>
        <p:origin x="-102" y="-12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roundedCorners val="0"/>
  <c:style val="2"/>
  <c:chart>
    <c:autoTitleDeleted val="1"/>
    <c:plotArea>
      <c:layout>
        <c:manualLayout>
          <c:layoutTarget val="inner"/>
          <c:xMode val="edge"/>
          <c:yMode val="edge"/>
          <c:x val="0.124819"/>
          <c:y val="6.0202899999999997E-2"/>
          <c:w val="0.67588499999999996"/>
          <c:h val="0.829847"/>
        </c:manualLayout>
      </c:layout>
      <c:lineChart>
        <c:grouping val="standard"/>
        <c:varyColors val="0"/>
        <c:ser>
          <c:idx val="0"/>
          <c:order val="0"/>
          <c:tx>
            <c:strRef>
              <c:f>Sheet1!$B$1</c:f>
              <c:strCache>
                <c:ptCount val="1"/>
                <c:pt idx="0">
                  <c:v>n</c:v>
                </c:pt>
              </c:strCache>
            </c:strRef>
          </c:tx>
          <c:spPr>
            <a:ln w="28575" cap="flat">
              <a:solidFill>
                <a:srgbClr val="9A2A1B"/>
              </a:solidFill>
              <a:prstDash val="solid"/>
              <a:round/>
            </a:ln>
            <a:effectLst/>
          </c:spPr>
          <c:marker>
            <c:symbol val="none"/>
          </c:marker>
          <c:cat>
            <c:strRef>
              <c:f>Sheet1!$A$2:$A$8</c:f>
              <c:strCache>
                <c:ptCount val="7"/>
                <c:pt idx="0">
                  <c:v>1</c:v>
                </c:pt>
                <c:pt idx="1">
                  <c:v>2</c:v>
                </c:pt>
                <c:pt idx="2">
                  <c:v>3</c:v>
                </c:pt>
                <c:pt idx="3">
                  <c:v>4</c:v>
                </c:pt>
                <c:pt idx="4">
                  <c:v>5</c:v>
                </c:pt>
                <c:pt idx="5">
                  <c:v>6</c:v>
                </c:pt>
                <c:pt idx="6">
                  <c:v>7</c:v>
                </c:pt>
              </c:strCache>
            </c:strRef>
          </c:cat>
          <c:val>
            <c:numRef>
              <c:f>Sheet1!$B$2:$B$8</c:f>
              <c:numCache>
                <c:formatCode>General</c:formatCode>
                <c:ptCount val="7"/>
                <c:pt idx="0">
                  <c:v>1</c:v>
                </c:pt>
                <c:pt idx="1">
                  <c:v>2</c:v>
                </c:pt>
                <c:pt idx="2">
                  <c:v>3</c:v>
                </c:pt>
                <c:pt idx="3">
                  <c:v>4</c:v>
                </c:pt>
                <c:pt idx="4">
                  <c:v>5</c:v>
                </c:pt>
                <c:pt idx="5">
                  <c:v>6</c:v>
                </c:pt>
                <c:pt idx="6">
                  <c:v>7</c:v>
                </c:pt>
              </c:numCache>
            </c:numRef>
          </c:val>
          <c:smooth val="0"/>
        </c:ser>
        <c:ser>
          <c:idx val="1"/>
          <c:order val="1"/>
          <c:tx>
            <c:strRef>
              <c:f>Sheet1!$C$1</c:f>
              <c:strCache>
                <c:ptCount val="1"/>
                <c:pt idx="0">
                  <c:v>log(n)</c:v>
                </c:pt>
              </c:strCache>
            </c:strRef>
          </c:tx>
          <c:spPr>
            <a:ln w="28575" cap="flat">
              <a:solidFill>
                <a:srgbClr val="D34412"/>
              </a:solidFill>
              <a:prstDash val="solid"/>
              <a:round/>
            </a:ln>
            <a:effectLst/>
          </c:spPr>
          <c:marker>
            <c:symbol val="none"/>
          </c:marker>
          <c:cat>
            <c:strRef>
              <c:f>Sheet1!$A$2:$A$8</c:f>
              <c:strCache>
                <c:ptCount val="7"/>
                <c:pt idx="0">
                  <c:v>1</c:v>
                </c:pt>
                <c:pt idx="1">
                  <c:v>2</c:v>
                </c:pt>
                <c:pt idx="2">
                  <c:v>3</c:v>
                </c:pt>
                <c:pt idx="3">
                  <c:v>4</c:v>
                </c:pt>
                <c:pt idx="4">
                  <c:v>5</c:v>
                </c:pt>
                <c:pt idx="5">
                  <c:v>6</c:v>
                </c:pt>
                <c:pt idx="6">
                  <c:v>7</c:v>
                </c:pt>
              </c:strCache>
            </c:strRef>
          </c:cat>
          <c:val>
            <c:numRef>
              <c:f>Sheet1!$C$2:$C$8</c:f>
              <c:numCache>
                <c:formatCode>General</c:formatCode>
                <c:ptCount val="7"/>
                <c:pt idx="0">
                  <c:v>0</c:v>
                </c:pt>
                <c:pt idx="1">
                  <c:v>1</c:v>
                </c:pt>
                <c:pt idx="2">
                  <c:v>1.5849629999999999</c:v>
                </c:pt>
                <c:pt idx="3">
                  <c:v>2</c:v>
                </c:pt>
                <c:pt idx="4">
                  <c:v>2.3219280000000002</c:v>
                </c:pt>
                <c:pt idx="5">
                  <c:v>2.5849630000000001</c:v>
                </c:pt>
                <c:pt idx="6">
                  <c:v>2.8073549999999998</c:v>
                </c:pt>
              </c:numCache>
            </c:numRef>
          </c:val>
          <c:smooth val="0"/>
        </c:ser>
        <c:ser>
          <c:idx val="2"/>
          <c:order val="2"/>
          <c:tx>
            <c:strRef>
              <c:f>Sheet1!$D$1</c:f>
              <c:strCache>
                <c:ptCount val="1"/>
                <c:pt idx="0">
                  <c:v>nlog(n)</c:v>
                </c:pt>
              </c:strCache>
            </c:strRef>
          </c:tx>
          <c:spPr>
            <a:ln w="28575" cap="flat">
              <a:solidFill>
                <a:srgbClr val="A08B66"/>
              </a:solidFill>
              <a:prstDash val="solid"/>
              <a:round/>
            </a:ln>
            <a:effectLst/>
          </c:spPr>
          <c:marker>
            <c:symbol val="none"/>
          </c:marker>
          <c:cat>
            <c:strRef>
              <c:f>Sheet1!$A$2:$A$8</c:f>
              <c:strCache>
                <c:ptCount val="7"/>
                <c:pt idx="0">
                  <c:v>1</c:v>
                </c:pt>
                <c:pt idx="1">
                  <c:v>2</c:v>
                </c:pt>
                <c:pt idx="2">
                  <c:v>3</c:v>
                </c:pt>
                <c:pt idx="3">
                  <c:v>4</c:v>
                </c:pt>
                <c:pt idx="4">
                  <c:v>5</c:v>
                </c:pt>
                <c:pt idx="5">
                  <c:v>6</c:v>
                </c:pt>
                <c:pt idx="6">
                  <c:v>7</c:v>
                </c:pt>
              </c:strCache>
            </c:strRef>
          </c:cat>
          <c:val>
            <c:numRef>
              <c:f>Sheet1!$D$2:$D$8</c:f>
              <c:numCache>
                <c:formatCode>General</c:formatCode>
                <c:ptCount val="7"/>
                <c:pt idx="0">
                  <c:v>0</c:v>
                </c:pt>
                <c:pt idx="1">
                  <c:v>2</c:v>
                </c:pt>
                <c:pt idx="2">
                  <c:v>4.7548880000000002</c:v>
                </c:pt>
                <c:pt idx="3">
                  <c:v>8</c:v>
                </c:pt>
                <c:pt idx="4">
                  <c:v>11.609640000000001</c:v>
                </c:pt>
                <c:pt idx="5">
                  <c:v>15.509774999999999</c:v>
                </c:pt>
                <c:pt idx="6">
                  <c:v>19.651484</c:v>
                </c:pt>
              </c:numCache>
            </c:numRef>
          </c:val>
          <c:smooth val="0"/>
        </c:ser>
        <c:ser>
          <c:idx val="3"/>
          <c:order val="3"/>
          <c:tx>
            <c:strRef>
              <c:f>Sheet1!$E$1</c:f>
              <c:strCache>
                <c:ptCount val="1"/>
                <c:pt idx="0">
                  <c:v>n^2</c:v>
                </c:pt>
              </c:strCache>
            </c:strRef>
          </c:tx>
          <c:spPr>
            <a:ln w="28575" cap="flat">
              <a:solidFill>
                <a:srgbClr val="935F4D"/>
              </a:solidFill>
              <a:prstDash val="solid"/>
              <a:round/>
            </a:ln>
            <a:effectLst/>
          </c:spPr>
          <c:marker>
            <c:symbol val="none"/>
          </c:marker>
          <c:cat>
            <c:strRef>
              <c:f>Sheet1!$A$2:$A$8</c:f>
              <c:strCache>
                <c:ptCount val="7"/>
                <c:pt idx="0">
                  <c:v>1</c:v>
                </c:pt>
                <c:pt idx="1">
                  <c:v>2</c:v>
                </c:pt>
                <c:pt idx="2">
                  <c:v>3</c:v>
                </c:pt>
                <c:pt idx="3">
                  <c:v>4</c:v>
                </c:pt>
                <c:pt idx="4">
                  <c:v>5</c:v>
                </c:pt>
                <c:pt idx="5">
                  <c:v>6</c:v>
                </c:pt>
                <c:pt idx="6">
                  <c:v>7</c:v>
                </c:pt>
              </c:strCache>
            </c:strRef>
          </c:cat>
          <c:val>
            <c:numRef>
              <c:f>Sheet1!$E$2:$E$8</c:f>
              <c:numCache>
                <c:formatCode>General</c:formatCode>
                <c:ptCount val="7"/>
                <c:pt idx="0">
                  <c:v>1</c:v>
                </c:pt>
                <c:pt idx="1">
                  <c:v>4</c:v>
                </c:pt>
                <c:pt idx="2">
                  <c:v>9</c:v>
                </c:pt>
                <c:pt idx="3">
                  <c:v>16</c:v>
                </c:pt>
                <c:pt idx="4">
                  <c:v>25</c:v>
                </c:pt>
                <c:pt idx="5">
                  <c:v>36</c:v>
                </c:pt>
                <c:pt idx="6">
                  <c:v>49</c:v>
                </c:pt>
              </c:numCache>
            </c:numRef>
          </c:val>
          <c:smooth val="0"/>
        </c:ser>
        <c:ser>
          <c:idx val="4"/>
          <c:order val="4"/>
          <c:tx>
            <c:strRef>
              <c:f>Sheet1!$F$1</c:f>
              <c:strCache>
                <c:ptCount val="1"/>
                <c:pt idx="0">
                  <c:v>n^3</c:v>
                </c:pt>
              </c:strCache>
            </c:strRef>
          </c:tx>
          <c:spPr>
            <a:ln w="28575" cap="flat">
              <a:solidFill>
                <a:srgbClr val="8E8182"/>
              </a:solidFill>
              <a:prstDash val="solid"/>
              <a:round/>
            </a:ln>
            <a:effectLst/>
          </c:spPr>
          <c:marker>
            <c:symbol val="none"/>
          </c:marker>
          <c:cat>
            <c:strRef>
              <c:f>Sheet1!$A$2:$A$8</c:f>
              <c:strCache>
                <c:ptCount val="7"/>
                <c:pt idx="0">
                  <c:v>1</c:v>
                </c:pt>
                <c:pt idx="1">
                  <c:v>2</c:v>
                </c:pt>
                <c:pt idx="2">
                  <c:v>3</c:v>
                </c:pt>
                <c:pt idx="3">
                  <c:v>4</c:v>
                </c:pt>
                <c:pt idx="4">
                  <c:v>5</c:v>
                </c:pt>
                <c:pt idx="5">
                  <c:v>6</c:v>
                </c:pt>
                <c:pt idx="6">
                  <c:v>7</c:v>
                </c:pt>
              </c:strCache>
            </c:strRef>
          </c:cat>
          <c:val>
            <c:numRef>
              <c:f>Sheet1!$F$2:$F$8</c:f>
              <c:numCache>
                <c:formatCode>General</c:formatCode>
                <c:ptCount val="7"/>
                <c:pt idx="0">
                  <c:v>1</c:v>
                </c:pt>
                <c:pt idx="1">
                  <c:v>8</c:v>
                </c:pt>
                <c:pt idx="2">
                  <c:v>27</c:v>
                </c:pt>
                <c:pt idx="3">
                  <c:v>64</c:v>
                </c:pt>
                <c:pt idx="4">
                  <c:v>125</c:v>
                </c:pt>
                <c:pt idx="5">
                  <c:v>216</c:v>
                </c:pt>
                <c:pt idx="6">
                  <c:v>343</c:v>
                </c:pt>
              </c:numCache>
            </c:numRef>
          </c:val>
          <c:smooth val="0"/>
        </c:ser>
        <c:ser>
          <c:idx val="5"/>
          <c:order val="5"/>
          <c:tx>
            <c:strRef>
              <c:f>Sheet1!$G$1</c:f>
              <c:strCache>
                <c:ptCount val="1"/>
                <c:pt idx="0">
                  <c:v>2^n</c:v>
                </c:pt>
              </c:strCache>
            </c:strRef>
          </c:tx>
          <c:spPr>
            <a:ln w="28575" cap="flat">
              <a:solidFill>
                <a:srgbClr val="835A5A"/>
              </a:solidFill>
              <a:prstDash val="solid"/>
              <a:round/>
            </a:ln>
            <a:effectLst/>
          </c:spPr>
          <c:marker>
            <c:symbol val="none"/>
          </c:marker>
          <c:cat>
            <c:strRef>
              <c:f>Sheet1!$A$2:$A$8</c:f>
              <c:strCache>
                <c:ptCount val="7"/>
                <c:pt idx="0">
                  <c:v>1</c:v>
                </c:pt>
                <c:pt idx="1">
                  <c:v>2</c:v>
                </c:pt>
                <c:pt idx="2">
                  <c:v>3</c:v>
                </c:pt>
                <c:pt idx="3">
                  <c:v>4</c:v>
                </c:pt>
                <c:pt idx="4">
                  <c:v>5</c:v>
                </c:pt>
                <c:pt idx="5">
                  <c:v>6</c:v>
                </c:pt>
                <c:pt idx="6">
                  <c:v>7</c:v>
                </c:pt>
              </c:strCache>
            </c:strRef>
          </c:cat>
          <c:val>
            <c:numRef>
              <c:f>Sheet1!$G$2:$G$8</c:f>
              <c:numCache>
                <c:formatCode>General</c:formatCode>
                <c:ptCount val="6"/>
                <c:pt idx="0">
                  <c:v>2</c:v>
                </c:pt>
                <c:pt idx="1">
                  <c:v>4</c:v>
                </c:pt>
                <c:pt idx="2">
                  <c:v>8</c:v>
                </c:pt>
                <c:pt idx="3">
                  <c:v>16</c:v>
                </c:pt>
                <c:pt idx="4">
                  <c:v>32</c:v>
                </c:pt>
                <c:pt idx="5">
                  <c:v>64</c:v>
                </c:pt>
              </c:numCache>
            </c:numRef>
          </c:val>
          <c:smooth val="0"/>
        </c:ser>
        <c:dLbls>
          <c:showLegendKey val="0"/>
          <c:showVal val="0"/>
          <c:showCatName val="0"/>
          <c:showSerName val="0"/>
          <c:showPercent val="0"/>
          <c:showBubbleSize val="0"/>
        </c:dLbls>
        <c:marker val="1"/>
        <c:smooth val="0"/>
        <c:axId val="57355264"/>
        <c:axId val="57373440"/>
      </c:lineChart>
      <c:catAx>
        <c:axId val="57355264"/>
        <c:scaling>
          <c:orientation val="minMax"/>
        </c:scaling>
        <c:delete val="0"/>
        <c:axPos val="b"/>
        <c:numFmt formatCode="General" sourceLinked="0"/>
        <c:majorTickMark val="out"/>
        <c:minorTickMark val="none"/>
        <c:tickLblPos val="low"/>
        <c:spPr>
          <a:ln w="12700" cap="flat">
            <a:solidFill>
              <a:srgbClr val="888888"/>
            </a:solidFill>
            <a:prstDash val="solid"/>
            <a:round/>
          </a:ln>
        </c:spPr>
        <c:txPr>
          <a:bodyPr rot="0"/>
          <a:lstStyle/>
          <a:p>
            <a:pPr>
              <a:defRPr sz="1000" b="0" i="0" u="none" strike="noStrike">
                <a:solidFill>
                  <a:srgbClr val="000000"/>
                </a:solidFill>
                <a:latin typeface="Calibri"/>
              </a:defRPr>
            </a:pPr>
            <a:endParaRPr lang="en-US"/>
          </a:p>
        </c:txPr>
        <c:crossAx val="57373440"/>
        <c:crosses val="autoZero"/>
        <c:auto val="1"/>
        <c:lblAlgn val="ctr"/>
        <c:lblOffset val="100"/>
        <c:noMultiLvlLbl val="1"/>
      </c:catAx>
      <c:valAx>
        <c:axId val="57373440"/>
        <c:scaling>
          <c:logBase val="10"/>
          <c:orientation val="minMax"/>
        </c:scaling>
        <c:delete val="0"/>
        <c:axPos val="l"/>
        <c:majorGridlines>
          <c:spPr>
            <a:ln w="12700" cap="flat">
              <a:solidFill>
                <a:srgbClr val="888888"/>
              </a:solidFill>
              <a:prstDash val="solid"/>
              <a:round/>
            </a:ln>
          </c:spPr>
        </c:majorGridlines>
        <c:title>
          <c:tx>
            <c:rich>
              <a:bodyPr rot="-5400000"/>
              <a:lstStyle/>
              <a:p>
                <a:pPr>
                  <a:defRPr sz="1000" b="0" i="0" u="none" strike="noStrike">
                    <a:solidFill>
                      <a:srgbClr val="000000"/>
                    </a:solidFill>
                    <a:latin typeface="Calibri"/>
                  </a:defRPr>
                </a:pPr>
                <a:r>
                  <a:rPr lang="en-US" sz="1000" b="0" i="0" u="none" strike="noStrike">
                    <a:solidFill>
                      <a:srgbClr val="000000"/>
                    </a:solidFill>
                    <a:latin typeface="Calibri"/>
                  </a:rPr>
                  <a:t>Value Title</a:t>
                </a:r>
              </a:p>
            </c:rich>
          </c:tx>
          <c:layout/>
          <c:overlay val="1"/>
        </c:title>
        <c:numFmt formatCode="#,##0.00" sourceLinked="0"/>
        <c:majorTickMark val="out"/>
        <c:minorTickMark val="none"/>
        <c:tickLblPos val="nextTo"/>
        <c:spPr>
          <a:ln w="12700" cap="flat">
            <a:solidFill>
              <a:srgbClr val="888888"/>
            </a:solidFill>
            <a:prstDash val="solid"/>
            <a:round/>
          </a:ln>
        </c:spPr>
        <c:txPr>
          <a:bodyPr rot="0"/>
          <a:lstStyle/>
          <a:p>
            <a:pPr>
              <a:defRPr sz="1000" b="0" i="0" u="none" strike="noStrike">
                <a:solidFill>
                  <a:srgbClr val="000000"/>
                </a:solidFill>
                <a:latin typeface="Calibri"/>
              </a:defRPr>
            </a:pPr>
            <a:endParaRPr lang="en-US"/>
          </a:p>
        </c:txPr>
        <c:crossAx val="57355264"/>
        <c:crosses val="autoZero"/>
        <c:crossBetween val="between"/>
      </c:valAx>
      <c:spPr>
        <a:noFill/>
        <a:ln w="12700" cap="flat">
          <a:noFill/>
          <a:miter lim="400000"/>
        </a:ln>
        <a:effectLst/>
      </c:spPr>
    </c:plotArea>
    <c:legend>
      <c:legendPos val="r"/>
      <c:layout>
        <c:manualLayout>
          <c:xMode val="edge"/>
          <c:yMode val="edge"/>
          <c:x val="0.83999400000000002"/>
          <c:y val="0.38928200000000002"/>
          <c:w val="0.16000600000000001"/>
          <c:h val="0.38621699999999998"/>
        </c:manualLayout>
      </c:layout>
      <c:overlay val="1"/>
      <c:spPr>
        <a:noFill/>
        <a:ln w="12700" cap="flat">
          <a:noFill/>
          <a:miter lim="400000"/>
        </a:ln>
        <a:effectLst/>
      </c:spPr>
      <c:txPr>
        <a:bodyPr rot="0"/>
        <a:lstStyle/>
        <a:p>
          <a:pPr>
            <a:defRPr sz="1000" b="0" i="0" u="none" strike="noStrike">
              <a:solidFill>
                <a:srgbClr val="000000"/>
              </a:solidFill>
              <a:latin typeface="Calibri"/>
            </a:defRPr>
          </a:pPr>
          <a:endParaRPr lang="en-US"/>
        </a:p>
      </c:txPr>
    </c:legend>
    <c:plotVisOnly val="1"/>
    <c:dispBlanksAs val="gap"/>
    <c:showDLblsOverMax val="1"/>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roundedCorners val="0"/>
  <c:style val="2"/>
  <c:chart>
    <c:autoTitleDeleted val="1"/>
    <c:plotArea>
      <c:layout>
        <c:manualLayout>
          <c:layoutTarget val="inner"/>
          <c:xMode val="edge"/>
          <c:yMode val="edge"/>
          <c:x val="7.4291899999999994E-2"/>
          <c:y val="6.0202899999999997E-2"/>
          <c:w val="0.71490600000000004"/>
          <c:h val="0.829847"/>
        </c:manualLayout>
      </c:layout>
      <c:lineChart>
        <c:grouping val="standard"/>
        <c:varyColors val="0"/>
        <c:ser>
          <c:idx val="0"/>
          <c:order val="0"/>
          <c:tx>
            <c:strRef>
              <c:f>Sheet1!$B$1</c:f>
              <c:strCache>
                <c:ptCount val="1"/>
                <c:pt idx="0">
                  <c:v>n</c:v>
                </c:pt>
              </c:strCache>
            </c:strRef>
          </c:tx>
          <c:spPr>
            <a:ln w="28575" cap="flat">
              <a:solidFill>
                <a:srgbClr val="9A2A1B"/>
              </a:solidFill>
              <a:prstDash val="solid"/>
              <a:round/>
            </a:ln>
            <a:effectLst/>
          </c:spPr>
          <c:marker>
            <c:symbol val="none"/>
          </c:marker>
          <c:cat>
            <c:strRef>
              <c:f>Sheet1!$A$2:$A$8</c:f>
              <c:strCache>
                <c:ptCount val="7"/>
                <c:pt idx="0">
                  <c:v>1</c:v>
                </c:pt>
                <c:pt idx="1">
                  <c:v>2</c:v>
                </c:pt>
                <c:pt idx="2">
                  <c:v>3</c:v>
                </c:pt>
                <c:pt idx="3">
                  <c:v>4</c:v>
                </c:pt>
                <c:pt idx="4">
                  <c:v>5</c:v>
                </c:pt>
                <c:pt idx="5">
                  <c:v>6</c:v>
                </c:pt>
                <c:pt idx="6">
                  <c:v>7</c:v>
                </c:pt>
              </c:strCache>
            </c:strRef>
          </c:cat>
          <c:val>
            <c:numRef>
              <c:f>Sheet1!$B$2:$B$8</c:f>
              <c:numCache>
                <c:formatCode>General</c:formatCode>
                <c:ptCount val="7"/>
                <c:pt idx="0">
                  <c:v>1</c:v>
                </c:pt>
                <c:pt idx="1">
                  <c:v>2</c:v>
                </c:pt>
                <c:pt idx="2">
                  <c:v>3</c:v>
                </c:pt>
                <c:pt idx="3">
                  <c:v>4</c:v>
                </c:pt>
                <c:pt idx="4">
                  <c:v>5</c:v>
                </c:pt>
                <c:pt idx="5">
                  <c:v>6</c:v>
                </c:pt>
                <c:pt idx="6">
                  <c:v>7</c:v>
                </c:pt>
              </c:numCache>
            </c:numRef>
          </c:val>
          <c:smooth val="0"/>
        </c:ser>
        <c:ser>
          <c:idx val="1"/>
          <c:order val="1"/>
          <c:tx>
            <c:strRef>
              <c:f>Sheet1!$C$1</c:f>
              <c:strCache>
                <c:ptCount val="1"/>
                <c:pt idx="0">
                  <c:v>log(n)</c:v>
                </c:pt>
              </c:strCache>
            </c:strRef>
          </c:tx>
          <c:spPr>
            <a:ln w="28575" cap="flat">
              <a:solidFill>
                <a:srgbClr val="D34412"/>
              </a:solidFill>
              <a:prstDash val="solid"/>
              <a:round/>
            </a:ln>
            <a:effectLst/>
          </c:spPr>
          <c:marker>
            <c:symbol val="none"/>
          </c:marker>
          <c:cat>
            <c:strRef>
              <c:f>Sheet1!$A$2:$A$8</c:f>
              <c:strCache>
                <c:ptCount val="7"/>
                <c:pt idx="0">
                  <c:v>1</c:v>
                </c:pt>
                <c:pt idx="1">
                  <c:v>2</c:v>
                </c:pt>
                <c:pt idx="2">
                  <c:v>3</c:v>
                </c:pt>
                <c:pt idx="3">
                  <c:v>4</c:v>
                </c:pt>
                <c:pt idx="4">
                  <c:v>5</c:v>
                </c:pt>
                <c:pt idx="5">
                  <c:v>6</c:v>
                </c:pt>
                <c:pt idx="6">
                  <c:v>7</c:v>
                </c:pt>
              </c:strCache>
            </c:strRef>
          </c:cat>
          <c:val>
            <c:numRef>
              <c:f>Sheet1!$C$2:$C$8</c:f>
              <c:numCache>
                <c:formatCode>General</c:formatCode>
                <c:ptCount val="7"/>
                <c:pt idx="0">
                  <c:v>0</c:v>
                </c:pt>
                <c:pt idx="1">
                  <c:v>1</c:v>
                </c:pt>
                <c:pt idx="2">
                  <c:v>1.5849629999999999</c:v>
                </c:pt>
                <c:pt idx="3">
                  <c:v>2</c:v>
                </c:pt>
                <c:pt idx="4">
                  <c:v>2.3219280000000002</c:v>
                </c:pt>
                <c:pt idx="5">
                  <c:v>2.5849630000000001</c:v>
                </c:pt>
                <c:pt idx="6">
                  <c:v>2.8073549999999998</c:v>
                </c:pt>
              </c:numCache>
            </c:numRef>
          </c:val>
          <c:smooth val="0"/>
        </c:ser>
        <c:ser>
          <c:idx val="2"/>
          <c:order val="2"/>
          <c:tx>
            <c:strRef>
              <c:f>Sheet1!$D$1</c:f>
              <c:strCache>
                <c:ptCount val="1"/>
                <c:pt idx="0">
                  <c:v>nlog(n)</c:v>
                </c:pt>
              </c:strCache>
            </c:strRef>
          </c:tx>
          <c:spPr>
            <a:ln w="28575" cap="flat">
              <a:solidFill>
                <a:srgbClr val="A08B66"/>
              </a:solidFill>
              <a:prstDash val="solid"/>
              <a:round/>
            </a:ln>
            <a:effectLst/>
          </c:spPr>
          <c:marker>
            <c:symbol val="none"/>
          </c:marker>
          <c:cat>
            <c:strRef>
              <c:f>Sheet1!$A$2:$A$8</c:f>
              <c:strCache>
                <c:ptCount val="7"/>
                <c:pt idx="0">
                  <c:v>1</c:v>
                </c:pt>
                <c:pt idx="1">
                  <c:v>2</c:v>
                </c:pt>
                <c:pt idx="2">
                  <c:v>3</c:v>
                </c:pt>
                <c:pt idx="3">
                  <c:v>4</c:v>
                </c:pt>
                <c:pt idx="4">
                  <c:v>5</c:v>
                </c:pt>
                <c:pt idx="5">
                  <c:v>6</c:v>
                </c:pt>
                <c:pt idx="6">
                  <c:v>7</c:v>
                </c:pt>
              </c:strCache>
            </c:strRef>
          </c:cat>
          <c:val>
            <c:numRef>
              <c:f>Sheet1!$D$2:$D$8</c:f>
              <c:numCache>
                <c:formatCode>General</c:formatCode>
                <c:ptCount val="7"/>
                <c:pt idx="0">
                  <c:v>0</c:v>
                </c:pt>
                <c:pt idx="1">
                  <c:v>2</c:v>
                </c:pt>
                <c:pt idx="2">
                  <c:v>4.7548880000000002</c:v>
                </c:pt>
                <c:pt idx="3">
                  <c:v>8</c:v>
                </c:pt>
                <c:pt idx="4">
                  <c:v>11.609640000000001</c:v>
                </c:pt>
                <c:pt idx="5">
                  <c:v>15.509774999999999</c:v>
                </c:pt>
                <c:pt idx="6">
                  <c:v>19.651484</c:v>
                </c:pt>
              </c:numCache>
            </c:numRef>
          </c:val>
          <c:smooth val="0"/>
        </c:ser>
        <c:ser>
          <c:idx val="3"/>
          <c:order val="3"/>
          <c:tx>
            <c:strRef>
              <c:f>Sheet1!$E$1</c:f>
              <c:strCache>
                <c:ptCount val="1"/>
                <c:pt idx="0">
                  <c:v>n^2</c:v>
                </c:pt>
              </c:strCache>
            </c:strRef>
          </c:tx>
          <c:spPr>
            <a:ln w="28575" cap="flat">
              <a:solidFill>
                <a:srgbClr val="935F4D"/>
              </a:solidFill>
              <a:prstDash val="solid"/>
              <a:round/>
            </a:ln>
            <a:effectLst/>
          </c:spPr>
          <c:marker>
            <c:symbol val="none"/>
          </c:marker>
          <c:cat>
            <c:strRef>
              <c:f>Sheet1!$A$2:$A$8</c:f>
              <c:strCache>
                <c:ptCount val="7"/>
                <c:pt idx="0">
                  <c:v>1</c:v>
                </c:pt>
                <c:pt idx="1">
                  <c:v>2</c:v>
                </c:pt>
                <c:pt idx="2">
                  <c:v>3</c:v>
                </c:pt>
                <c:pt idx="3">
                  <c:v>4</c:v>
                </c:pt>
                <c:pt idx="4">
                  <c:v>5</c:v>
                </c:pt>
                <c:pt idx="5">
                  <c:v>6</c:v>
                </c:pt>
                <c:pt idx="6">
                  <c:v>7</c:v>
                </c:pt>
              </c:strCache>
            </c:strRef>
          </c:cat>
          <c:val>
            <c:numRef>
              <c:f>Sheet1!$E$2:$E$8</c:f>
              <c:numCache>
                <c:formatCode>General</c:formatCode>
                <c:ptCount val="7"/>
                <c:pt idx="0">
                  <c:v>1</c:v>
                </c:pt>
                <c:pt idx="1">
                  <c:v>4</c:v>
                </c:pt>
                <c:pt idx="2">
                  <c:v>9</c:v>
                </c:pt>
                <c:pt idx="3">
                  <c:v>16</c:v>
                </c:pt>
                <c:pt idx="4">
                  <c:v>25</c:v>
                </c:pt>
                <c:pt idx="5">
                  <c:v>36</c:v>
                </c:pt>
                <c:pt idx="6">
                  <c:v>49</c:v>
                </c:pt>
              </c:numCache>
            </c:numRef>
          </c:val>
          <c:smooth val="0"/>
        </c:ser>
        <c:dLbls>
          <c:showLegendKey val="0"/>
          <c:showVal val="0"/>
          <c:showCatName val="0"/>
          <c:showSerName val="0"/>
          <c:showPercent val="0"/>
          <c:showBubbleSize val="0"/>
        </c:dLbls>
        <c:marker val="1"/>
        <c:smooth val="0"/>
        <c:axId val="57427840"/>
        <c:axId val="57429376"/>
      </c:lineChart>
      <c:catAx>
        <c:axId val="57427840"/>
        <c:scaling>
          <c:orientation val="minMax"/>
        </c:scaling>
        <c:delete val="0"/>
        <c:axPos val="b"/>
        <c:numFmt formatCode="General" sourceLinked="0"/>
        <c:majorTickMark val="out"/>
        <c:minorTickMark val="none"/>
        <c:tickLblPos val="low"/>
        <c:spPr>
          <a:ln w="12700" cap="flat">
            <a:solidFill>
              <a:srgbClr val="888888"/>
            </a:solidFill>
            <a:prstDash val="solid"/>
            <a:round/>
          </a:ln>
        </c:spPr>
        <c:txPr>
          <a:bodyPr rot="0"/>
          <a:lstStyle/>
          <a:p>
            <a:pPr>
              <a:defRPr sz="1000" b="0" i="0" u="none" strike="noStrike">
                <a:solidFill>
                  <a:srgbClr val="000000"/>
                </a:solidFill>
                <a:latin typeface="Calibri"/>
              </a:defRPr>
            </a:pPr>
            <a:endParaRPr lang="en-US"/>
          </a:p>
        </c:txPr>
        <c:crossAx val="57429376"/>
        <c:crosses val="autoZero"/>
        <c:auto val="1"/>
        <c:lblAlgn val="ctr"/>
        <c:lblOffset val="100"/>
        <c:noMultiLvlLbl val="1"/>
      </c:catAx>
      <c:valAx>
        <c:axId val="57429376"/>
        <c:scaling>
          <c:orientation val="minMax"/>
        </c:scaling>
        <c:delete val="0"/>
        <c:axPos val="l"/>
        <c:majorGridlines>
          <c:spPr>
            <a:ln w="12700" cap="flat">
              <a:solidFill>
                <a:srgbClr val="888888"/>
              </a:solidFill>
              <a:prstDash val="solid"/>
              <a:round/>
            </a:ln>
          </c:spPr>
        </c:majorGridlines>
        <c:numFmt formatCode="#,##0.00" sourceLinked="0"/>
        <c:majorTickMark val="out"/>
        <c:minorTickMark val="none"/>
        <c:tickLblPos val="nextTo"/>
        <c:spPr>
          <a:ln w="12700" cap="flat">
            <a:solidFill>
              <a:srgbClr val="888888"/>
            </a:solidFill>
            <a:prstDash val="solid"/>
            <a:round/>
          </a:ln>
        </c:spPr>
        <c:txPr>
          <a:bodyPr rot="0"/>
          <a:lstStyle/>
          <a:p>
            <a:pPr>
              <a:defRPr sz="1000" b="0" i="0" u="none" strike="noStrike">
                <a:solidFill>
                  <a:srgbClr val="000000"/>
                </a:solidFill>
                <a:latin typeface="Calibri"/>
              </a:defRPr>
            </a:pPr>
            <a:endParaRPr lang="en-US"/>
          </a:p>
        </c:txPr>
        <c:crossAx val="57427840"/>
        <c:crosses val="autoZero"/>
        <c:crossBetween val="between"/>
        <c:majorUnit val="12.5"/>
        <c:minorUnit val="6.25"/>
      </c:valAx>
      <c:spPr>
        <a:noFill/>
        <a:ln w="12700" cap="flat">
          <a:noFill/>
          <a:miter lim="400000"/>
        </a:ln>
        <a:effectLst/>
      </c:spPr>
    </c:plotArea>
    <c:legend>
      <c:legendPos val="r"/>
      <c:layout>
        <c:manualLayout>
          <c:xMode val="edge"/>
          <c:yMode val="edge"/>
          <c:x val="0.83075600000000005"/>
          <c:y val="0.38928200000000002"/>
          <c:w val="0.16924400000000001"/>
          <c:h val="0.26581199999999999"/>
        </c:manualLayout>
      </c:layout>
      <c:overlay val="1"/>
      <c:spPr>
        <a:noFill/>
        <a:ln w="12700" cap="flat">
          <a:noFill/>
          <a:miter lim="400000"/>
        </a:ln>
        <a:effectLst/>
      </c:spPr>
      <c:txPr>
        <a:bodyPr rot="0"/>
        <a:lstStyle/>
        <a:p>
          <a:pPr>
            <a:defRPr sz="1000" b="0" i="0" u="none" strike="noStrike">
              <a:solidFill>
                <a:srgbClr val="000000"/>
              </a:solidFill>
              <a:latin typeface="Calibri"/>
            </a:defRPr>
          </a:pPr>
          <a:endParaRPr lang="en-US"/>
        </a:p>
      </c:txPr>
    </c:legend>
    <c:plotVisOnly val="1"/>
    <c:dispBlanksAs val="gap"/>
    <c:showDLblsOverMax val="1"/>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1" name="Shape 151"/>
          <p:cNvSpPr>
            <a:spLocks noGrp="1" noRot="1" noChangeAspect="1"/>
          </p:cNvSpPr>
          <p:nvPr>
            <p:ph type="sldImg"/>
          </p:nvPr>
        </p:nvSpPr>
        <p:spPr>
          <a:xfrm>
            <a:off x="1143000" y="685800"/>
            <a:ext cx="4572000" cy="3429000"/>
          </a:xfrm>
          <a:prstGeom prst="rect">
            <a:avLst/>
          </a:prstGeom>
        </p:spPr>
        <p:txBody>
          <a:bodyPr/>
          <a:lstStyle/>
          <a:p>
            <a:endParaRPr/>
          </a:p>
        </p:txBody>
      </p:sp>
      <p:sp>
        <p:nvSpPr>
          <p:cNvPr id="152" name="Shape 152"/>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1441150135"/>
      </p:ext>
    </p:extLst>
  </p:cSld>
  <p:clrMap bg1="lt1" tx1="dk1" bg2="lt2" tx2="dk2" accent1="accent1" accent2="accent2" accent3="accent3" accent4="accent4" accent5="accent5" accent6="accent6" hlink="hlink" folHlink="folHlink"/>
  <p:notesStyle>
    <a:lvl1pPr defTabSz="457200" latinLnBrk="0">
      <a:defRPr sz="1200">
        <a:latin typeface="+mn-lt"/>
        <a:ea typeface="+mn-ea"/>
        <a:cs typeface="+mn-cs"/>
        <a:sym typeface="Calibri"/>
      </a:defRPr>
    </a:lvl1pPr>
    <a:lvl2pPr indent="228600" defTabSz="457200" latinLnBrk="0">
      <a:defRPr sz="1200">
        <a:latin typeface="+mn-lt"/>
        <a:ea typeface="+mn-ea"/>
        <a:cs typeface="+mn-cs"/>
        <a:sym typeface="Calibri"/>
      </a:defRPr>
    </a:lvl2pPr>
    <a:lvl3pPr indent="457200" defTabSz="457200" latinLnBrk="0">
      <a:defRPr sz="1200">
        <a:latin typeface="+mn-lt"/>
        <a:ea typeface="+mn-ea"/>
        <a:cs typeface="+mn-cs"/>
        <a:sym typeface="Calibri"/>
      </a:defRPr>
    </a:lvl3pPr>
    <a:lvl4pPr indent="685800" defTabSz="457200" latinLnBrk="0">
      <a:defRPr sz="1200">
        <a:latin typeface="+mn-lt"/>
        <a:ea typeface="+mn-ea"/>
        <a:cs typeface="+mn-cs"/>
        <a:sym typeface="Calibri"/>
      </a:defRPr>
    </a:lvl4pPr>
    <a:lvl5pPr indent="914400" defTabSz="457200" latinLnBrk="0">
      <a:defRPr sz="1200">
        <a:latin typeface="+mn-lt"/>
        <a:ea typeface="+mn-ea"/>
        <a:cs typeface="+mn-cs"/>
        <a:sym typeface="Calibri"/>
      </a:defRPr>
    </a:lvl5pPr>
    <a:lvl6pPr indent="1143000" defTabSz="457200" latinLnBrk="0">
      <a:defRPr sz="1200">
        <a:latin typeface="+mn-lt"/>
        <a:ea typeface="+mn-ea"/>
        <a:cs typeface="+mn-cs"/>
        <a:sym typeface="Calibri"/>
      </a:defRPr>
    </a:lvl6pPr>
    <a:lvl7pPr indent="1371600" defTabSz="457200" latinLnBrk="0">
      <a:defRPr sz="1200">
        <a:latin typeface="+mn-lt"/>
        <a:ea typeface="+mn-ea"/>
        <a:cs typeface="+mn-cs"/>
        <a:sym typeface="Calibri"/>
      </a:defRPr>
    </a:lvl7pPr>
    <a:lvl8pPr indent="1600200" defTabSz="457200" latinLnBrk="0">
      <a:defRPr sz="1200">
        <a:latin typeface="+mn-lt"/>
        <a:ea typeface="+mn-ea"/>
        <a:cs typeface="+mn-cs"/>
        <a:sym typeface="Calibri"/>
      </a:defRPr>
    </a:lvl8pPr>
    <a:lvl9pPr indent="1828800" defTabSz="4572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4" name="Shape 14"/>
          <p:cNvSpPr>
            <a:spLocks noGrp="1"/>
          </p:cNvSpPr>
          <p:nvPr>
            <p:ph type="title"/>
          </p:nvPr>
        </p:nvSpPr>
        <p:spPr>
          <a:prstGeom prst="rect">
            <a:avLst/>
          </a:prstGeom>
        </p:spPr>
        <p:txBody>
          <a:bodyPr/>
          <a:lstStyle/>
          <a:p>
            <a:r>
              <a:t>Title Text</a:t>
            </a:r>
          </a:p>
        </p:txBody>
      </p:sp>
      <p:sp>
        <p:nvSpPr>
          <p:cNvPr id="15" name="Shape 15"/>
          <p:cNvSpPr>
            <a:spLocks noGrp="1"/>
          </p:cNvSpPr>
          <p:nvPr>
            <p:ph type="body" sz="quarter"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6" name="Shape 16"/>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Title and Vertical Text">
    <p:spTree>
      <p:nvGrpSpPr>
        <p:cNvPr id="1" name=""/>
        <p:cNvGrpSpPr/>
        <p:nvPr/>
      </p:nvGrpSpPr>
      <p:grpSpPr>
        <a:xfrm>
          <a:off x="0" y="0"/>
          <a:ext cx="0" cy="0"/>
          <a:chOff x="0" y="0"/>
          <a:chExt cx="0" cy="0"/>
        </a:xfrm>
      </p:grpSpPr>
      <p:sp>
        <p:nvSpPr>
          <p:cNvPr id="115" name="Shape 115"/>
          <p:cNvSpPr/>
          <p:nvPr/>
        </p:nvSpPr>
        <p:spPr>
          <a:xfrm>
            <a:off x="0" y="6400800"/>
            <a:ext cx="12192003" cy="457200"/>
          </a:xfrm>
          <a:prstGeom prst="rect">
            <a:avLst/>
          </a:prstGeom>
          <a:solidFill>
            <a:schemeClr val="accent2"/>
          </a:solidFill>
          <a:ln w="12700">
            <a:miter lim="400000"/>
          </a:ln>
        </p:spPr>
        <p:txBody>
          <a:bodyPr lIns="45718" tIns="45718" rIns="45718" bIns="45718"/>
          <a:lstStyle/>
          <a:p>
            <a:endParaRPr/>
          </a:p>
        </p:txBody>
      </p:sp>
      <p:sp>
        <p:nvSpPr>
          <p:cNvPr id="116" name="Shape 116"/>
          <p:cNvSpPr/>
          <p:nvPr/>
        </p:nvSpPr>
        <p:spPr>
          <a:xfrm>
            <a:off x="14" y="6334316"/>
            <a:ext cx="12191987" cy="66486"/>
          </a:xfrm>
          <a:prstGeom prst="rect">
            <a:avLst/>
          </a:prstGeom>
          <a:solidFill>
            <a:schemeClr val="accent1"/>
          </a:solidFill>
          <a:ln w="12700">
            <a:miter lim="400000"/>
          </a:ln>
        </p:spPr>
        <p:txBody>
          <a:bodyPr lIns="45718" tIns="45718" rIns="45718" bIns="45718"/>
          <a:lstStyle/>
          <a:p>
            <a:endParaRPr/>
          </a:p>
        </p:txBody>
      </p:sp>
      <p:sp>
        <p:nvSpPr>
          <p:cNvPr id="117" name="Shape 117"/>
          <p:cNvSpPr/>
          <p:nvPr/>
        </p:nvSpPr>
        <p:spPr>
          <a:xfrm>
            <a:off x="1193532" y="1737845"/>
            <a:ext cx="9966961" cy="2"/>
          </a:xfrm>
          <a:prstGeom prst="line">
            <a:avLst/>
          </a:prstGeom>
          <a:ln w="6350">
            <a:solidFill>
              <a:srgbClr val="808080"/>
            </a:solidFill>
          </a:ln>
        </p:spPr>
        <p:txBody>
          <a:bodyPr lIns="45718" tIns="45718" rIns="45718" bIns="45718"/>
          <a:lstStyle/>
          <a:p>
            <a:endParaRPr/>
          </a:p>
        </p:txBody>
      </p:sp>
      <p:sp>
        <p:nvSpPr>
          <p:cNvPr id="118" name="Shape 118"/>
          <p:cNvSpPr>
            <a:spLocks noGrp="1"/>
          </p:cNvSpPr>
          <p:nvPr>
            <p:ph type="title"/>
          </p:nvPr>
        </p:nvSpPr>
        <p:spPr>
          <a:xfrm>
            <a:off x="1097280" y="286603"/>
            <a:ext cx="10058401" cy="1450757"/>
          </a:xfrm>
          <a:prstGeom prst="rect">
            <a:avLst/>
          </a:prstGeom>
        </p:spPr>
        <p:txBody>
          <a:bodyPr/>
          <a:lstStyle>
            <a:lvl1pPr>
              <a:defRPr sz="4800">
                <a:solidFill>
                  <a:srgbClr val="404040"/>
                </a:solidFill>
              </a:defRPr>
            </a:lvl1pPr>
          </a:lstStyle>
          <a:p>
            <a:r>
              <a:t>Title Text</a:t>
            </a:r>
          </a:p>
        </p:txBody>
      </p:sp>
      <p:sp>
        <p:nvSpPr>
          <p:cNvPr id="119" name="Shape 119"/>
          <p:cNvSpPr>
            <a:spLocks noGrp="1"/>
          </p:cNvSpPr>
          <p:nvPr>
            <p:ph type="body" idx="1"/>
          </p:nvPr>
        </p:nvSpPr>
        <p:spPr>
          <a:xfrm>
            <a:off x="1097280" y="1845734"/>
            <a:ext cx="10058401" cy="4023360"/>
          </a:xfrm>
          <a:prstGeom prst="rect">
            <a:avLst/>
          </a:prstGeom>
        </p:spPr>
        <p:txBody>
          <a:bodyPr lIns="0" tIns="0" rIns="0" bIns="0"/>
          <a:lstStyle>
            <a:lvl1pPr marL="91438" indent="-91438">
              <a:buClr>
                <a:schemeClr val="accent1"/>
              </a:buClr>
              <a:buSzPct val="100000"/>
              <a:buFont typeface="Trebuchet MS"/>
              <a:buChar char=" "/>
              <a:defRPr sz="2000" cap="none" spc="0">
                <a:solidFill>
                  <a:srgbClr val="404040"/>
                </a:solidFill>
                <a:latin typeface="+mn-lt"/>
                <a:ea typeface="+mn-ea"/>
                <a:cs typeface="+mn-cs"/>
                <a:sym typeface="Calibri"/>
              </a:defRPr>
            </a:lvl1pPr>
            <a:lvl2pPr marL="404368" indent="-203200">
              <a:buClr>
                <a:schemeClr val="accent1"/>
              </a:buClr>
              <a:buSzPct val="100000"/>
              <a:buFont typeface="Trebuchet MS"/>
              <a:buChar char="◦"/>
              <a:defRPr sz="2000" cap="none" spc="0">
                <a:solidFill>
                  <a:srgbClr val="404040"/>
                </a:solidFill>
                <a:latin typeface="+mn-lt"/>
                <a:ea typeface="+mn-ea"/>
                <a:cs typeface="+mn-cs"/>
                <a:sym typeface="Calibri"/>
              </a:defRPr>
            </a:lvl2pPr>
            <a:lvl3pPr marL="645304" indent="-261256">
              <a:buClr>
                <a:schemeClr val="accent1"/>
              </a:buClr>
              <a:buSzPct val="100000"/>
              <a:buFont typeface="Trebuchet MS"/>
              <a:buChar char="◦"/>
              <a:defRPr sz="2000" cap="none" spc="0">
                <a:solidFill>
                  <a:srgbClr val="404040"/>
                </a:solidFill>
                <a:latin typeface="+mn-lt"/>
                <a:ea typeface="+mn-ea"/>
                <a:cs typeface="+mn-cs"/>
                <a:sym typeface="Calibri"/>
              </a:defRPr>
            </a:lvl3pPr>
            <a:lvl4pPr marL="828185" indent="-261257">
              <a:buClr>
                <a:schemeClr val="accent1"/>
              </a:buClr>
              <a:buSzPct val="100000"/>
              <a:buFont typeface="Trebuchet MS"/>
              <a:buChar char="◦"/>
              <a:defRPr sz="2000" cap="none" spc="0">
                <a:solidFill>
                  <a:srgbClr val="404040"/>
                </a:solidFill>
                <a:latin typeface="+mn-lt"/>
                <a:ea typeface="+mn-ea"/>
                <a:cs typeface="+mn-cs"/>
                <a:sym typeface="Calibri"/>
              </a:defRPr>
            </a:lvl4pPr>
            <a:lvl5pPr marL="1011065" indent="-261257">
              <a:buClr>
                <a:schemeClr val="accent1"/>
              </a:buClr>
              <a:buSzPct val="100000"/>
              <a:buFont typeface="Trebuchet MS"/>
              <a:buChar char="◦"/>
              <a:defRPr sz="2000" cap="none" spc="0">
                <a:solidFill>
                  <a:srgbClr val="404040"/>
                </a:solidFill>
                <a:latin typeface="+mn-lt"/>
                <a:ea typeface="+mn-ea"/>
                <a:cs typeface="+mn-cs"/>
                <a:sym typeface="Calibri"/>
              </a:defRPr>
            </a:lvl5pPr>
          </a:lstStyle>
          <a:p>
            <a:r>
              <a:t>Body Level One</a:t>
            </a:r>
          </a:p>
          <a:p>
            <a:pPr lvl="1"/>
            <a:r>
              <a:t>Body Level Two</a:t>
            </a:r>
          </a:p>
          <a:p>
            <a:pPr lvl="2"/>
            <a:r>
              <a:t>Body Level Three</a:t>
            </a:r>
          </a:p>
          <a:p>
            <a:pPr lvl="3"/>
            <a:r>
              <a:t>Body Level Four</a:t>
            </a:r>
          </a:p>
          <a:p>
            <a:pPr lvl="4"/>
            <a:r>
              <a:t>Body Level Five</a:t>
            </a:r>
          </a:p>
        </p:txBody>
      </p:sp>
      <p:sp>
        <p:nvSpPr>
          <p:cNvPr id="120" name="Shape 12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Vertical Title and Text">
    <p:spTree>
      <p:nvGrpSpPr>
        <p:cNvPr id="1" name=""/>
        <p:cNvGrpSpPr/>
        <p:nvPr/>
      </p:nvGrpSpPr>
      <p:grpSpPr>
        <a:xfrm>
          <a:off x="0" y="0"/>
          <a:ext cx="0" cy="0"/>
          <a:chOff x="0" y="0"/>
          <a:chExt cx="0" cy="0"/>
        </a:xfrm>
      </p:grpSpPr>
      <p:sp>
        <p:nvSpPr>
          <p:cNvPr id="127" name="Shape 127"/>
          <p:cNvSpPr/>
          <p:nvPr/>
        </p:nvSpPr>
        <p:spPr>
          <a:xfrm>
            <a:off x="3175" y="6400800"/>
            <a:ext cx="12188825" cy="457200"/>
          </a:xfrm>
          <a:prstGeom prst="rect">
            <a:avLst/>
          </a:prstGeom>
          <a:solidFill>
            <a:schemeClr val="accent2"/>
          </a:solidFill>
          <a:ln w="12700">
            <a:miter lim="400000"/>
          </a:ln>
        </p:spPr>
        <p:txBody>
          <a:bodyPr lIns="45718" tIns="45718" rIns="45718" bIns="45718"/>
          <a:lstStyle/>
          <a:p>
            <a:endParaRPr/>
          </a:p>
        </p:txBody>
      </p:sp>
      <p:sp>
        <p:nvSpPr>
          <p:cNvPr id="128" name="Shape 128"/>
          <p:cNvSpPr/>
          <p:nvPr/>
        </p:nvSpPr>
        <p:spPr>
          <a:xfrm>
            <a:off x="13" y="6334316"/>
            <a:ext cx="12188828" cy="64010"/>
          </a:xfrm>
          <a:prstGeom prst="rect">
            <a:avLst/>
          </a:prstGeom>
          <a:solidFill>
            <a:schemeClr val="accent1"/>
          </a:solidFill>
          <a:ln w="12700">
            <a:miter lim="400000"/>
          </a:ln>
        </p:spPr>
        <p:txBody>
          <a:bodyPr lIns="45718" tIns="45718" rIns="45718" bIns="45718"/>
          <a:lstStyle/>
          <a:p>
            <a:endParaRPr/>
          </a:p>
        </p:txBody>
      </p:sp>
      <p:sp>
        <p:nvSpPr>
          <p:cNvPr id="129" name="Shape 129"/>
          <p:cNvSpPr>
            <a:spLocks noGrp="1"/>
          </p:cNvSpPr>
          <p:nvPr>
            <p:ph type="title"/>
          </p:nvPr>
        </p:nvSpPr>
        <p:spPr>
          <a:xfrm>
            <a:off x="8724900" y="412302"/>
            <a:ext cx="2628900" cy="5759899"/>
          </a:xfrm>
          <a:prstGeom prst="rect">
            <a:avLst/>
          </a:prstGeom>
        </p:spPr>
        <p:txBody>
          <a:bodyPr/>
          <a:lstStyle>
            <a:lvl1pPr>
              <a:defRPr sz="4800">
                <a:solidFill>
                  <a:srgbClr val="404040"/>
                </a:solidFill>
              </a:defRPr>
            </a:lvl1pPr>
          </a:lstStyle>
          <a:p>
            <a:r>
              <a:t>Title Text</a:t>
            </a:r>
          </a:p>
        </p:txBody>
      </p:sp>
      <p:sp>
        <p:nvSpPr>
          <p:cNvPr id="130" name="Shape 130"/>
          <p:cNvSpPr>
            <a:spLocks noGrp="1"/>
          </p:cNvSpPr>
          <p:nvPr>
            <p:ph type="body" idx="1"/>
          </p:nvPr>
        </p:nvSpPr>
        <p:spPr>
          <a:xfrm>
            <a:off x="838200" y="412302"/>
            <a:ext cx="7734300" cy="5759899"/>
          </a:xfrm>
          <a:prstGeom prst="rect">
            <a:avLst/>
          </a:prstGeom>
        </p:spPr>
        <p:txBody>
          <a:bodyPr lIns="0" tIns="0" rIns="0" bIns="0"/>
          <a:lstStyle>
            <a:lvl1pPr marL="91438" indent="-91438">
              <a:buClr>
                <a:schemeClr val="accent1"/>
              </a:buClr>
              <a:buSzPct val="100000"/>
              <a:buFont typeface="Trebuchet MS"/>
              <a:buChar char=" "/>
              <a:defRPr sz="2000" cap="none" spc="0">
                <a:solidFill>
                  <a:srgbClr val="404040"/>
                </a:solidFill>
                <a:latin typeface="+mn-lt"/>
                <a:ea typeface="+mn-ea"/>
                <a:cs typeface="+mn-cs"/>
                <a:sym typeface="Calibri"/>
              </a:defRPr>
            </a:lvl1pPr>
            <a:lvl2pPr marL="404368" indent="-203200">
              <a:buClr>
                <a:schemeClr val="accent1"/>
              </a:buClr>
              <a:buSzPct val="100000"/>
              <a:buFont typeface="Trebuchet MS"/>
              <a:buChar char="◦"/>
              <a:defRPr sz="2000" cap="none" spc="0">
                <a:solidFill>
                  <a:srgbClr val="404040"/>
                </a:solidFill>
                <a:latin typeface="+mn-lt"/>
                <a:ea typeface="+mn-ea"/>
                <a:cs typeface="+mn-cs"/>
                <a:sym typeface="Calibri"/>
              </a:defRPr>
            </a:lvl2pPr>
            <a:lvl3pPr marL="645304" indent="-261256">
              <a:buClr>
                <a:schemeClr val="accent1"/>
              </a:buClr>
              <a:buSzPct val="100000"/>
              <a:buFont typeface="Trebuchet MS"/>
              <a:buChar char="◦"/>
              <a:defRPr sz="2000" cap="none" spc="0">
                <a:solidFill>
                  <a:srgbClr val="404040"/>
                </a:solidFill>
                <a:latin typeface="+mn-lt"/>
                <a:ea typeface="+mn-ea"/>
                <a:cs typeface="+mn-cs"/>
                <a:sym typeface="Calibri"/>
              </a:defRPr>
            </a:lvl3pPr>
            <a:lvl4pPr marL="828185" indent="-261257">
              <a:buClr>
                <a:schemeClr val="accent1"/>
              </a:buClr>
              <a:buSzPct val="100000"/>
              <a:buFont typeface="Trebuchet MS"/>
              <a:buChar char="◦"/>
              <a:defRPr sz="2000" cap="none" spc="0">
                <a:solidFill>
                  <a:srgbClr val="404040"/>
                </a:solidFill>
                <a:latin typeface="+mn-lt"/>
                <a:ea typeface="+mn-ea"/>
                <a:cs typeface="+mn-cs"/>
                <a:sym typeface="Calibri"/>
              </a:defRPr>
            </a:lvl4pPr>
            <a:lvl5pPr marL="1011065" indent="-261257">
              <a:buClr>
                <a:schemeClr val="accent1"/>
              </a:buClr>
              <a:buSzPct val="100000"/>
              <a:buFont typeface="Trebuchet MS"/>
              <a:buChar char="◦"/>
              <a:defRPr sz="2000" cap="none" spc="0">
                <a:solidFill>
                  <a:srgbClr val="404040"/>
                </a:solidFill>
                <a:latin typeface="+mn-lt"/>
                <a:ea typeface="+mn-ea"/>
                <a:cs typeface="+mn-cs"/>
                <a:sym typeface="Calibri"/>
              </a:defRPr>
            </a:lvl5pPr>
          </a:lstStyle>
          <a:p>
            <a:r>
              <a:t>Body Level One</a:t>
            </a:r>
          </a:p>
          <a:p>
            <a:pPr lvl="1"/>
            <a:r>
              <a:t>Body Level Two</a:t>
            </a:r>
          </a:p>
          <a:p>
            <a:pPr lvl="2"/>
            <a:r>
              <a:t>Body Level Three</a:t>
            </a:r>
          </a:p>
          <a:p>
            <a:pPr lvl="3"/>
            <a:r>
              <a:t>Body Level Four</a:t>
            </a:r>
          </a:p>
          <a:p>
            <a:pPr lvl="4"/>
            <a:r>
              <a:t>Body Level Five</a:t>
            </a:r>
          </a:p>
        </p:txBody>
      </p:sp>
      <p:sp>
        <p:nvSpPr>
          <p:cNvPr id="131" name="Shape 13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Title and Content">
    <p:spTree>
      <p:nvGrpSpPr>
        <p:cNvPr id="1" name=""/>
        <p:cNvGrpSpPr/>
        <p:nvPr/>
      </p:nvGrpSpPr>
      <p:grpSpPr>
        <a:xfrm>
          <a:off x="0" y="0"/>
          <a:ext cx="0" cy="0"/>
          <a:chOff x="0" y="0"/>
          <a:chExt cx="0" cy="0"/>
        </a:xfrm>
      </p:grpSpPr>
      <p:grpSp>
        <p:nvGrpSpPr>
          <p:cNvPr id="140" name="Group 140"/>
          <p:cNvGrpSpPr/>
          <p:nvPr/>
        </p:nvGrpSpPr>
        <p:grpSpPr>
          <a:xfrm>
            <a:off x="-1" y="6413500"/>
            <a:ext cx="12192003" cy="457200"/>
            <a:chOff x="0" y="0"/>
            <a:chExt cx="12192001" cy="457200"/>
          </a:xfrm>
        </p:grpSpPr>
        <p:sp>
          <p:nvSpPr>
            <p:cNvPr id="138" name="Shape 138"/>
            <p:cNvSpPr/>
            <p:nvPr/>
          </p:nvSpPr>
          <p:spPr>
            <a:xfrm>
              <a:off x="-1" y="0"/>
              <a:ext cx="12192003" cy="457200"/>
            </a:xfrm>
            <a:prstGeom prst="rect">
              <a:avLst/>
            </a:prstGeom>
            <a:solidFill>
              <a:schemeClr val="accent2"/>
            </a:solidFill>
            <a:ln w="12700" cap="flat">
              <a:noFill/>
              <a:miter lim="400000"/>
            </a:ln>
            <a:effectLst/>
          </p:spPr>
          <p:txBody>
            <a:bodyPr wrap="square" lIns="45718" tIns="45718" rIns="45718" bIns="45718" numCol="1" anchor="t">
              <a:noAutofit/>
            </a:bodyPr>
            <a:lstStyle/>
            <a:p>
              <a:endParaRPr/>
            </a:p>
          </p:txBody>
        </p:sp>
        <p:sp>
          <p:nvSpPr>
            <p:cNvPr id="139" name="Shape 139"/>
            <p:cNvSpPr/>
            <p:nvPr/>
          </p:nvSpPr>
          <p:spPr>
            <a:xfrm>
              <a:off x="-1" y="0"/>
              <a:ext cx="12192003" cy="358138"/>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45718" tIns="45718" rIns="45718" bIns="45718" numCol="1" anchor="t">
              <a:spAutoFit/>
            </a:bodyPr>
            <a:lstStyle/>
            <a:p>
              <a:r>
                <a:t>ATMOS 6910-18, Fall 2016</a:t>
              </a:r>
            </a:p>
          </p:txBody>
        </p:sp>
      </p:grpSp>
      <p:sp>
        <p:nvSpPr>
          <p:cNvPr id="141" name="Shape 141"/>
          <p:cNvSpPr/>
          <p:nvPr/>
        </p:nvSpPr>
        <p:spPr>
          <a:xfrm>
            <a:off x="14" y="6334316"/>
            <a:ext cx="12191987" cy="66486"/>
          </a:xfrm>
          <a:prstGeom prst="rect">
            <a:avLst/>
          </a:prstGeom>
          <a:solidFill>
            <a:schemeClr val="accent1"/>
          </a:solidFill>
          <a:ln w="12700">
            <a:miter lim="400000"/>
          </a:ln>
        </p:spPr>
        <p:txBody>
          <a:bodyPr lIns="45718" tIns="45718" rIns="45718" bIns="45718"/>
          <a:lstStyle/>
          <a:p>
            <a:endParaRPr/>
          </a:p>
        </p:txBody>
      </p:sp>
      <p:sp>
        <p:nvSpPr>
          <p:cNvPr id="142" name="Shape 142"/>
          <p:cNvSpPr/>
          <p:nvPr/>
        </p:nvSpPr>
        <p:spPr>
          <a:xfrm>
            <a:off x="1193532" y="1737845"/>
            <a:ext cx="9966961" cy="2"/>
          </a:xfrm>
          <a:prstGeom prst="line">
            <a:avLst/>
          </a:prstGeom>
          <a:ln w="6350">
            <a:solidFill>
              <a:srgbClr val="808080"/>
            </a:solidFill>
          </a:ln>
        </p:spPr>
        <p:txBody>
          <a:bodyPr lIns="45718" tIns="45718" rIns="45718" bIns="45718"/>
          <a:lstStyle/>
          <a:p>
            <a:endParaRPr/>
          </a:p>
        </p:txBody>
      </p:sp>
      <p:sp>
        <p:nvSpPr>
          <p:cNvPr id="143" name="Shape 143"/>
          <p:cNvSpPr>
            <a:spLocks noGrp="1"/>
          </p:cNvSpPr>
          <p:nvPr>
            <p:ph type="title"/>
          </p:nvPr>
        </p:nvSpPr>
        <p:spPr>
          <a:xfrm>
            <a:off x="1097280" y="286603"/>
            <a:ext cx="10058401" cy="1450757"/>
          </a:xfrm>
          <a:prstGeom prst="rect">
            <a:avLst/>
          </a:prstGeom>
        </p:spPr>
        <p:txBody>
          <a:bodyPr/>
          <a:lstStyle>
            <a:lvl1pPr>
              <a:defRPr sz="4800">
                <a:solidFill>
                  <a:srgbClr val="404040"/>
                </a:solidFill>
              </a:defRPr>
            </a:lvl1pPr>
          </a:lstStyle>
          <a:p>
            <a:r>
              <a:t>Title Text</a:t>
            </a:r>
          </a:p>
        </p:txBody>
      </p:sp>
      <p:sp>
        <p:nvSpPr>
          <p:cNvPr id="144" name="Shape 144"/>
          <p:cNvSpPr>
            <a:spLocks noGrp="1"/>
          </p:cNvSpPr>
          <p:nvPr>
            <p:ph type="body" idx="1"/>
          </p:nvPr>
        </p:nvSpPr>
        <p:spPr>
          <a:xfrm>
            <a:off x="1097280" y="1845734"/>
            <a:ext cx="10058401" cy="4023360"/>
          </a:xfrm>
          <a:prstGeom prst="rect">
            <a:avLst/>
          </a:prstGeom>
        </p:spPr>
        <p:txBody>
          <a:bodyPr lIns="0" tIns="0" rIns="0" bIns="0"/>
          <a:lstStyle>
            <a:lvl1pPr marL="91438" indent="-91438">
              <a:buClr>
                <a:schemeClr val="accent1"/>
              </a:buClr>
              <a:buSzPct val="100000"/>
              <a:buFont typeface="Trebuchet MS"/>
              <a:buChar char=" "/>
              <a:defRPr sz="2000" cap="none" spc="0">
                <a:solidFill>
                  <a:srgbClr val="404040"/>
                </a:solidFill>
                <a:latin typeface="+mn-lt"/>
                <a:ea typeface="+mn-ea"/>
                <a:cs typeface="+mn-cs"/>
                <a:sym typeface="Calibri"/>
              </a:defRPr>
            </a:lvl1pPr>
            <a:lvl2pPr marL="404368" indent="-203200">
              <a:buClr>
                <a:schemeClr val="accent1"/>
              </a:buClr>
              <a:buSzPct val="100000"/>
              <a:buFont typeface="Trebuchet MS"/>
              <a:buChar char="◦"/>
              <a:defRPr sz="2000" cap="none" spc="0">
                <a:solidFill>
                  <a:srgbClr val="404040"/>
                </a:solidFill>
                <a:latin typeface="+mn-lt"/>
                <a:ea typeface="+mn-ea"/>
                <a:cs typeface="+mn-cs"/>
                <a:sym typeface="Calibri"/>
              </a:defRPr>
            </a:lvl2pPr>
            <a:lvl3pPr marL="645304" indent="-261256">
              <a:buClr>
                <a:schemeClr val="accent1"/>
              </a:buClr>
              <a:buSzPct val="100000"/>
              <a:buFont typeface="Trebuchet MS"/>
              <a:buChar char="◦"/>
              <a:defRPr sz="2000" cap="none" spc="0">
                <a:solidFill>
                  <a:srgbClr val="404040"/>
                </a:solidFill>
                <a:latin typeface="+mn-lt"/>
                <a:ea typeface="+mn-ea"/>
                <a:cs typeface="+mn-cs"/>
                <a:sym typeface="Calibri"/>
              </a:defRPr>
            </a:lvl3pPr>
            <a:lvl4pPr marL="828185" indent="-261257">
              <a:buClr>
                <a:schemeClr val="accent1"/>
              </a:buClr>
              <a:buSzPct val="100000"/>
              <a:buFont typeface="Trebuchet MS"/>
              <a:buChar char="◦"/>
              <a:defRPr sz="2000" cap="none" spc="0">
                <a:solidFill>
                  <a:srgbClr val="404040"/>
                </a:solidFill>
                <a:latin typeface="+mn-lt"/>
                <a:ea typeface="+mn-ea"/>
                <a:cs typeface="+mn-cs"/>
                <a:sym typeface="Calibri"/>
              </a:defRPr>
            </a:lvl4pPr>
            <a:lvl5pPr marL="1011065" indent="-261257">
              <a:buClr>
                <a:schemeClr val="accent1"/>
              </a:buClr>
              <a:buSzPct val="100000"/>
              <a:buFont typeface="Trebuchet MS"/>
              <a:buChar char="◦"/>
              <a:defRPr sz="2000" cap="none" spc="0">
                <a:solidFill>
                  <a:srgbClr val="404040"/>
                </a:solidFill>
                <a:latin typeface="+mn-lt"/>
                <a:ea typeface="+mn-ea"/>
                <a:cs typeface="+mn-cs"/>
                <a:sym typeface="Calibri"/>
              </a:defRPr>
            </a:lvl5pPr>
          </a:lstStyle>
          <a:p>
            <a:r>
              <a:t>Body Level One</a:t>
            </a:r>
          </a:p>
          <a:p>
            <a:pPr lvl="1"/>
            <a:r>
              <a:t>Body Level Two</a:t>
            </a:r>
          </a:p>
          <a:p>
            <a:pPr lvl="2"/>
            <a:r>
              <a:t>Body Level Three</a:t>
            </a:r>
          </a:p>
          <a:p>
            <a:pPr lvl="3"/>
            <a:r>
              <a:t>Body Level Four</a:t>
            </a:r>
          </a:p>
          <a:p>
            <a:pPr lvl="4"/>
            <a:r>
              <a:t>Body Level Five</a:t>
            </a:r>
          </a:p>
        </p:txBody>
      </p:sp>
      <p:sp>
        <p:nvSpPr>
          <p:cNvPr id="145" name="Shape 14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Title and Content">
    <p:spTree>
      <p:nvGrpSpPr>
        <p:cNvPr id="1" name=""/>
        <p:cNvGrpSpPr/>
        <p:nvPr/>
      </p:nvGrpSpPr>
      <p:grpSpPr>
        <a:xfrm>
          <a:off x="0" y="0"/>
          <a:ext cx="0" cy="0"/>
          <a:chOff x="0" y="0"/>
          <a:chExt cx="0" cy="0"/>
        </a:xfrm>
      </p:grpSpPr>
      <p:grpSp>
        <p:nvGrpSpPr>
          <p:cNvPr id="25" name="Group 25"/>
          <p:cNvGrpSpPr/>
          <p:nvPr/>
        </p:nvGrpSpPr>
        <p:grpSpPr>
          <a:xfrm>
            <a:off x="-1" y="6413500"/>
            <a:ext cx="12192003" cy="457200"/>
            <a:chOff x="0" y="0"/>
            <a:chExt cx="12192001" cy="457200"/>
          </a:xfrm>
        </p:grpSpPr>
        <p:sp>
          <p:nvSpPr>
            <p:cNvPr id="23" name="Shape 23"/>
            <p:cNvSpPr/>
            <p:nvPr/>
          </p:nvSpPr>
          <p:spPr>
            <a:xfrm>
              <a:off x="-1" y="0"/>
              <a:ext cx="12192003" cy="457200"/>
            </a:xfrm>
            <a:prstGeom prst="rect">
              <a:avLst/>
            </a:prstGeom>
            <a:solidFill>
              <a:schemeClr val="accent2"/>
            </a:solidFill>
            <a:ln w="12700" cap="flat">
              <a:noFill/>
              <a:miter lim="400000"/>
            </a:ln>
            <a:effectLst/>
          </p:spPr>
          <p:txBody>
            <a:bodyPr wrap="square" lIns="45718" tIns="45718" rIns="45718" bIns="45718" numCol="1" anchor="t">
              <a:noAutofit/>
            </a:bodyPr>
            <a:lstStyle/>
            <a:p>
              <a:endParaRPr/>
            </a:p>
          </p:txBody>
        </p:sp>
        <p:sp>
          <p:nvSpPr>
            <p:cNvPr id="24" name="Shape 24"/>
            <p:cNvSpPr/>
            <p:nvPr/>
          </p:nvSpPr>
          <p:spPr>
            <a:xfrm>
              <a:off x="-1" y="0"/>
              <a:ext cx="12192003" cy="358138"/>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45718" tIns="45718" rIns="45718" bIns="45718" numCol="1" anchor="t">
              <a:spAutoFit/>
            </a:bodyPr>
            <a:lstStyle/>
            <a:p>
              <a:r>
                <a:t>ATMOS 6910-18, Fall 2016</a:t>
              </a:r>
            </a:p>
          </p:txBody>
        </p:sp>
      </p:grpSp>
      <p:sp>
        <p:nvSpPr>
          <p:cNvPr id="26" name="Shape 26"/>
          <p:cNvSpPr/>
          <p:nvPr/>
        </p:nvSpPr>
        <p:spPr>
          <a:xfrm>
            <a:off x="14" y="6334316"/>
            <a:ext cx="12191987" cy="66486"/>
          </a:xfrm>
          <a:prstGeom prst="rect">
            <a:avLst/>
          </a:prstGeom>
          <a:solidFill>
            <a:schemeClr val="accent1"/>
          </a:solidFill>
          <a:ln w="12700">
            <a:miter lim="400000"/>
          </a:ln>
        </p:spPr>
        <p:txBody>
          <a:bodyPr lIns="45718" tIns="45718" rIns="45718" bIns="45718"/>
          <a:lstStyle/>
          <a:p>
            <a:endParaRPr/>
          </a:p>
        </p:txBody>
      </p:sp>
      <p:sp>
        <p:nvSpPr>
          <p:cNvPr id="27" name="Shape 27"/>
          <p:cNvSpPr/>
          <p:nvPr/>
        </p:nvSpPr>
        <p:spPr>
          <a:xfrm>
            <a:off x="1193532" y="1737845"/>
            <a:ext cx="9966961" cy="2"/>
          </a:xfrm>
          <a:prstGeom prst="line">
            <a:avLst/>
          </a:prstGeom>
          <a:ln w="6350">
            <a:solidFill>
              <a:srgbClr val="808080"/>
            </a:solidFill>
          </a:ln>
        </p:spPr>
        <p:txBody>
          <a:bodyPr lIns="45718" tIns="45718" rIns="45718" bIns="45718"/>
          <a:lstStyle/>
          <a:p>
            <a:endParaRPr/>
          </a:p>
        </p:txBody>
      </p:sp>
      <p:sp>
        <p:nvSpPr>
          <p:cNvPr id="28" name="Shape 28"/>
          <p:cNvSpPr>
            <a:spLocks noGrp="1"/>
          </p:cNvSpPr>
          <p:nvPr>
            <p:ph type="title"/>
          </p:nvPr>
        </p:nvSpPr>
        <p:spPr>
          <a:xfrm>
            <a:off x="1097280" y="286603"/>
            <a:ext cx="10058401" cy="1450757"/>
          </a:xfrm>
          <a:prstGeom prst="rect">
            <a:avLst/>
          </a:prstGeom>
        </p:spPr>
        <p:txBody>
          <a:bodyPr/>
          <a:lstStyle>
            <a:lvl1pPr>
              <a:defRPr sz="4800">
                <a:solidFill>
                  <a:srgbClr val="404040"/>
                </a:solidFill>
              </a:defRPr>
            </a:lvl1pPr>
          </a:lstStyle>
          <a:p>
            <a:r>
              <a:t>Title Text</a:t>
            </a:r>
          </a:p>
        </p:txBody>
      </p:sp>
      <p:sp>
        <p:nvSpPr>
          <p:cNvPr id="29" name="Shape 29"/>
          <p:cNvSpPr>
            <a:spLocks noGrp="1"/>
          </p:cNvSpPr>
          <p:nvPr>
            <p:ph type="body" idx="1"/>
          </p:nvPr>
        </p:nvSpPr>
        <p:spPr>
          <a:xfrm>
            <a:off x="1097280" y="1845734"/>
            <a:ext cx="10058401" cy="4023360"/>
          </a:xfrm>
          <a:prstGeom prst="rect">
            <a:avLst/>
          </a:prstGeom>
        </p:spPr>
        <p:txBody>
          <a:bodyPr lIns="0" tIns="0" rIns="0" bIns="0"/>
          <a:lstStyle>
            <a:lvl1pPr marL="91438" indent="-91438">
              <a:buClr>
                <a:schemeClr val="accent1"/>
              </a:buClr>
              <a:buSzPct val="100000"/>
              <a:buFont typeface="Trebuchet MS"/>
              <a:buChar char=" "/>
              <a:defRPr sz="2000" cap="none" spc="0">
                <a:solidFill>
                  <a:srgbClr val="404040"/>
                </a:solidFill>
                <a:latin typeface="+mn-lt"/>
                <a:ea typeface="+mn-ea"/>
                <a:cs typeface="+mn-cs"/>
                <a:sym typeface="Calibri"/>
              </a:defRPr>
            </a:lvl1pPr>
            <a:lvl2pPr marL="404368" indent="-203200">
              <a:buClr>
                <a:schemeClr val="accent1"/>
              </a:buClr>
              <a:buSzPct val="100000"/>
              <a:buFont typeface="Trebuchet MS"/>
              <a:buChar char="◦"/>
              <a:defRPr sz="2000" cap="none" spc="0">
                <a:solidFill>
                  <a:srgbClr val="404040"/>
                </a:solidFill>
                <a:latin typeface="+mn-lt"/>
                <a:ea typeface="+mn-ea"/>
                <a:cs typeface="+mn-cs"/>
                <a:sym typeface="Calibri"/>
              </a:defRPr>
            </a:lvl2pPr>
            <a:lvl3pPr marL="645304" indent="-261256">
              <a:buClr>
                <a:schemeClr val="accent1"/>
              </a:buClr>
              <a:buSzPct val="100000"/>
              <a:buFont typeface="Trebuchet MS"/>
              <a:buChar char="◦"/>
              <a:defRPr sz="2000" cap="none" spc="0">
                <a:solidFill>
                  <a:srgbClr val="404040"/>
                </a:solidFill>
                <a:latin typeface="+mn-lt"/>
                <a:ea typeface="+mn-ea"/>
                <a:cs typeface="+mn-cs"/>
                <a:sym typeface="Calibri"/>
              </a:defRPr>
            </a:lvl3pPr>
            <a:lvl4pPr marL="828185" indent="-261257">
              <a:buClr>
                <a:schemeClr val="accent1"/>
              </a:buClr>
              <a:buSzPct val="100000"/>
              <a:buFont typeface="Trebuchet MS"/>
              <a:buChar char="◦"/>
              <a:defRPr sz="2000" cap="none" spc="0">
                <a:solidFill>
                  <a:srgbClr val="404040"/>
                </a:solidFill>
                <a:latin typeface="+mn-lt"/>
                <a:ea typeface="+mn-ea"/>
                <a:cs typeface="+mn-cs"/>
                <a:sym typeface="Calibri"/>
              </a:defRPr>
            </a:lvl4pPr>
            <a:lvl5pPr marL="1011065" indent="-261257">
              <a:buClr>
                <a:schemeClr val="accent1"/>
              </a:buClr>
              <a:buSzPct val="100000"/>
              <a:buFont typeface="Trebuchet MS"/>
              <a:buChar char="◦"/>
              <a:defRPr sz="2000" cap="none" spc="0">
                <a:solidFill>
                  <a:srgbClr val="404040"/>
                </a:solidFill>
                <a:latin typeface="+mn-lt"/>
                <a:ea typeface="+mn-ea"/>
                <a:cs typeface="+mn-cs"/>
                <a:sym typeface="Calibri"/>
              </a:defRPr>
            </a:lvl5pPr>
          </a:lstStyle>
          <a:p>
            <a:r>
              <a:t>Body Level One</a:t>
            </a:r>
          </a:p>
          <a:p>
            <a:pPr lvl="1"/>
            <a:r>
              <a:t>Body Level Two</a:t>
            </a:r>
          </a:p>
          <a:p>
            <a:pPr lvl="2"/>
            <a:r>
              <a:t>Body Level Three</a:t>
            </a:r>
          </a:p>
          <a:p>
            <a:pPr lvl="3"/>
            <a:r>
              <a:t>Body Level Four</a:t>
            </a:r>
          </a:p>
          <a:p>
            <a:pPr lvl="4"/>
            <a:r>
              <a:t>Body Level Five</a:t>
            </a:r>
          </a:p>
        </p:txBody>
      </p:sp>
      <p:sp>
        <p:nvSpPr>
          <p:cNvPr id="30" name="Shape 3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37" name="Shape 37"/>
          <p:cNvSpPr>
            <a:spLocks noGrp="1"/>
          </p:cNvSpPr>
          <p:nvPr>
            <p:ph type="title"/>
          </p:nvPr>
        </p:nvSpPr>
        <p:spPr>
          <a:prstGeom prst="rect">
            <a:avLst/>
          </a:prstGeom>
        </p:spPr>
        <p:txBody>
          <a:bodyPr/>
          <a:lstStyle/>
          <a:p>
            <a:r>
              <a:t>Title Text</a:t>
            </a:r>
          </a:p>
        </p:txBody>
      </p:sp>
      <p:sp>
        <p:nvSpPr>
          <p:cNvPr id="38" name="Shape 38"/>
          <p:cNvSpPr>
            <a:spLocks noGrp="1"/>
          </p:cNvSpPr>
          <p:nvPr>
            <p:ph type="body" sz="quarter" idx="1"/>
          </p:nvPr>
        </p:nvSpPr>
        <p:spPr>
          <a:xfrm>
            <a:off x="1097280" y="4453128"/>
            <a:ext cx="10058401" cy="1143002"/>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39" name="Shape 39"/>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Two Content">
    <p:spTree>
      <p:nvGrpSpPr>
        <p:cNvPr id="1" name=""/>
        <p:cNvGrpSpPr/>
        <p:nvPr/>
      </p:nvGrpSpPr>
      <p:grpSpPr>
        <a:xfrm>
          <a:off x="0" y="0"/>
          <a:ext cx="0" cy="0"/>
          <a:chOff x="0" y="0"/>
          <a:chExt cx="0" cy="0"/>
        </a:xfrm>
      </p:grpSpPr>
      <p:sp>
        <p:nvSpPr>
          <p:cNvPr id="46" name="Shape 46"/>
          <p:cNvSpPr/>
          <p:nvPr/>
        </p:nvSpPr>
        <p:spPr>
          <a:xfrm>
            <a:off x="0" y="6400800"/>
            <a:ext cx="12192003" cy="457200"/>
          </a:xfrm>
          <a:prstGeom prst="rect">
            <a:avLst/>
          </a:prstGeom>
          <a:solidFill>
            <a:schemeClr val="accent2"/>
          </a:solidFill>
          <a:ln w="12700">
            <a:miter lim="400000"/>
          </a:ln>
        </p:spPr>
        <p:txBody>
          <a:bodyPr lIns="45718" tIns="45718" rIns="45718" bIns="45718"/>
          <a:lstStyle/>
          <a:p>
            <a:endParaRPr/>
          </a:p>
        </p:txBody>
      </p:sp>
      <p:sp>
        <p:nvSpPr>
          <p:cNvPr id="47" name="Shape 47"/>
          <p:cNvSpPr/>
          <p:nvPr/>
        </p:nvSpPr>
        <p:spPr>
          <a:xfrm>
            <a:off x="14" y="6334316"/>
            <a:ext cx="12191987" cy="66486"/>
          </a:xfrm>
          <a:prstGeom prst="rect">
            <a:avLst/>
          </a:prstGeom>
          <a:solidFill>
            <a:schemeClr val="accent1"/>
          </a:solidFill>
          <a:ln w="12700">
            <a:miter lim="400000"/>
          </a:ln>
        </p:spPr>
        <p:txBody>
          <a:bodyPr lIns="45718" tIns="45718" rIns="45718" bIns="45718"/>
          <a:lstStyle/>
          <a:p>
            <a:endParaRPr/>
          </a:p>
        </p:txBody>
      </p:sp>
      <p:sp>
        <p:nvSpPr>
          <p:cNvPr id="48" name="Shape 48"/>
          <p:cNvSpPr/>
          <p:nvPr/>
        </p:nvSpPr>
        <p:spPr>
          <a:xfrm>
            <a:off x="1193532" y="1737845"/>
            <a:ext cx="9966961" cy="2"/>
          </a:xfrm>
          <a:prstGeom prst="line">
            <a:avLst/>
          </a:prstGeom>
          <a:ln w="6350">
            <a:solidFill>
              <a:srgbClr val="808080"/>
            </a:solidFill>
          </a:ln>
        </p:spPr>
        <p:txBody>
          <a:bodyPr lIns="45718" tIns="45718" rIns="45718" bIns="45718"/>
          <a:lstStyle/>
          <a:p>
            <a:endParaRPr/>
          </a:p>
        </p:txBody>
      </p:sp>
      <p:sp>
        <p:nvSpPr>
          <p:cNvPr id="49" name="Shape 49"/>
          <p:cNvSpPr>
            <a:spLocks noGrp="1"/>
          </p:cNvSpPr>
          <p:nvPr>
            <p:ph type="title"/>
          </p:nvPr>
        </p:nvSpPr>
        <p:spPr>
          <a:xfrm>
            <a:off x="1097280" y="286603"/>
            <a:ext cx="10058401" cy="1450757"/>
          </a:xfrm>
          <a:prstGeom prst="rect">
            <a:avLst/>
          </a:prstGeom>
        </p:spPr>
        <p:txBody>
          <a:bodyPr/>
          <a:lstStyle>
            <a:lvl1pPr>
              <a:defRPr sz="4800">
                <a:solidFill>
                  <a:srgbClr val="404040"/>
                </a:solidFill>
              </a:defRPr>
            </a:lvl1pPr>
          </a:lstStyle>
          <a:p>
            <a:r>
              <a:t>Title Text</a:t>
            </a:r>
          </a:p>
        </p:txBody>
      </p:sp>
      <p:sp>
        <p:nvSpPr>
          <p:cNvPr id="50" name="Shape 50"/>
          <p:cNvSpPr>
            <a:spLocks noGrp="1"/>
          </p:cNvSpPr>
          <p:nvPr>
            <p:ph type="body" sz="half" idx="1"/>
          </p:nvPr>
        </p:nvSpPr>
        <p:spPr>
          <a:xfrm>
            <a:off x="1097277" y="1845734"/>
            <a:ext cx="4937762" cy="4023360"/>
          </a:xfrm>
          <a:prstGeom prst="rect">
            <a:avLst/>
          </a:prstGeom>
        </p:spPr>
        <p:txBody>
          <a:bodyPr lIns="0" tIns="0" rIns="0" bIns="0"/>
          <a:lstStyle>
            <a:lvl1pPr marL="91438" indent="-91438">
              <a:buClr>
                <a:schemeClr val="accent1"/>
              </a:buClr>
              <a:buSzPct val="100000"/>
              <a:buFont typeface="Trebuchet MS"/>
              <a:buChar char=" "/>
              <a:defRPr sz="2000" cap="none" spc="0">
                <a:solidFill>
                  <a:srgbClr val="404040"/>
                </a:solidFill>
                <a:latin typeface="+mn-lt"/>
                <a:ea typeface="+mn-ea"/>
                <a:cs typeface="+mn-cs"/>
                <a:sym typeface="Calibri"/>
              </a:defRPr>
            </a:lvl1pPr>
            <a:lvl2pPr marL="404368" indent="-203200">
              <a:buClr>
                <a:schemeClr val="accent1"/>
              </a:buClr>
              <a:buSzPct val="100000"/>
              <a:buFont typeface="Trebuchet MS"/>
              <a:buChar char="◦"/>
              <a:defRPr sz="2000" cap="none" spc="0">
                <a:solidFill>
                  <a:srgbClr val="404040"/>
                </a:solidFill>
                <a:latin typeface="+mn-lt"/>
                <a:ea typeface="+mn-ea"/>
                <a:cs typeface="+mn-cs"/>
                <a:sym typeface="Calibri"/>
              </a:defRPr>
            </a:lvl2pPr>
            <a:lvl3pPr marL="645304" indent="-261256">
              <a:buClr>
                <a:schemeClr val="accent1"/>
              </a:buClr>
              <a:buSzPct val="100000"/>
              <a:buFont typeface="Trebuchet MS"/>
              <a:buChar char="◦"/>
              <a:defRPr sz="2000" cap="none" spc="0">
                <a:solidFill>
                  <a:srgbClr val="404040"/>
                </a:solidFill>
                <a:latin typeface="+mn-lt"/>
                <a:ea typeface="+mn-ea"/>
                <a:cs typeface="+mn-cs"/>
                <a:sym typeface="Calibri"/>
              </a:defRPr>
            </a:lvl3pPr>
            <a:lvl4pPr marL="828185" indent="-261257">
              <a:buClr>
                <a:schemeClr val="accent1"/>
              </a:buClr>
              <a:buSzPct val="100000"/>
              <a:buFont typeface="Trebuchet MS"/>
              <a:buChar char="◦"/>
              <a:defRPr sz="2000" cap="none" spc="0">
                <a:solidFill>
                  <a:srgbClr val="404040"/>
                </a:solidFill>
                <a:latin typeface="+mn-lt"/>
                <a:ea typeface="+mn-ea"/>
                <a:cs typeface="+mn-cs"/>
                <a:sym typeface="Calibri"/>
              </a:defRPr>
            </a:lvl4pPr>
            <a:lvl5pPr marL="1011065" indent="-261257">
              <a:buClr>
                <a:schemeClr val="accent1"/>
              </a:buClr>
              <a:buSzPct val="100000"/>
              <a:buFont typeface="Trebuchet MS"/>
              <a:buChar char="◦"/>
              <a:defRPr sz="2000" cap="none" spc="0">
                <a:solidFill>
                  <a:srgbClr val="404040"/>
                </a:solidFill>
                <a:latin typeface="+mn-lt"/>
                <a:ea typeface="+mn-ea"/>
                <a:cs typeface="+mn-cs"/>
                <a:sym typeface="Calibri"/>
              </a:defRPr>
            </a:lvl5pPr>
          </a:lstStyle>
          <a:p>
            <a:r>
              <a:t>Body Level One</a:t>
            </a:r>
          </a:p>
          <a:p>
            <a:pPr lvl="1"/>
            <a:r>
              <a:t>Body Level Two</a:t>
            </a:r>
          </a:p>
          <a:p>
            <a:pPr lvl="2"/>
            <a:r>
              <a:t>Body Level Three</a:t>
            </a:r>
          </a:p>
          <a:p>
            <a:pPr lvl="3"/>
            <a:r>
              <a:t>Body Level Four</a:t>
            </a:r>
          </a:p>
          <a:p>
            <a:pPr lvl="4"/>
            <a:r>
              <a:t>Body Level Five</a:t>
            </a:r>
          </a:p>
        </p:txBody>
      </p:sp>
      <p:sp>
        <p:nvSpPr>
          <p:cNvPr id="51" name="Shape 5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Comparison">
    <p:spTree>
      <p:nvGrpSpPr>
        <p:cNvPr id="1" name=""/>
        <p:cNvGrpSpPr/>
        <p:nvPr/>
      </p:nvGrpSpPr>
      <p:grpSpPr>
        <a:xfrm>
          <a:off x="0" y="0"/>
          <a:ext cx="0" cy="0"/>
          <a:chOff x="0" y="0"/>
          <a:chExt cx="0" cy="0"/>
        </a:xfrm>
      </p:grpSpPr>
      <p:sp>
        <p:nvSpPr>
          <p:cNvPr id="58" name="Shape 58"/>
          <p:cNvSpPr/>
          <p:nvPr/>
        </p:nvSpPr>
        <p:spPr>
          <a:xfrm>
            <a:off x="0" y="6400800"/>
            <a:ext cx="12192003" cy="457200"/>
          </a:xfrm>
          <a:prstGeom prst="rect">
            <a:avLst/>
          </a:prstGeom>
          <a:solidFill>
            <a:schemeClr val="accent2"/>
          </a:solidFill>
          <a:ln w="12700">
            <a:miter lim="400000"/>
          </a:ln>
        </p:spPr>
        <p:txBody>
          <a:bodyPr lIns="45718" tIns="45718" rIns="45718" bIns="45718"/>
          <a:lstStyle/>
          <a:p>
            <a:endParaRPr/>
          </a:p>
        </p:txBody>
      </p:sp>
      <p:sp>
        <p:nvSpPr>
          <p:cNvPr id="59" name="Shape 59"/>
          <p:cNvSpPr/>
          <p:nvPr/>
        </p:nvSpPr>
        <p:spPr>
          <a:xfrm>
            <a:off x="14" y="6334316"/>
            <a:ext cx="12191987" cy="66486"/>
          </a:xfrm>
          <a:prstGeom prst="rect">
            <a:avLst/>
          </a:prstGeom>
          <a:solidFill>
            <a:schemeClr val="accent1"/>
          </a:solidFill>
          <a:ln w="12700">
            <a:miter lim="400000"/>
          </a:ln>
        </p:spPr>
        <p:txBody>
          <a:bodyPr lIns="45718" tIns="45718" rIns="45718" bIns="45718"/>
          <a:lstStyle/>
          <a:p>
            <a:endParaRPr/>
          </a:p>
        </p:txBody>
      </p:sp>
      <p:sp>
        <p:nvSpPr>
          <p:cNvPr id="60" name="Shape 60"/>
          <p:cNvSpPr/>
          <p:nvPr/>
        </p:nvSpPr>
        <p:spPr>
          <a:xfrm>
            <a:off x="1193532" y="1737845"/>
            <a:ext cx="9966961" cy="2"/>
          </a:xfrm>
          <a:prstGeom prst="line">
            <a:avLst/>
          </a:prstGeom>
          <a:ln w="6350">
            <a:solidFill>
              <a:srgbClr val="808080"/>
            </a:solidFill>
          </a:ln>
        </p:spPr>
        <p:txBody>
          <a:bodyPr lIns="45718" tIns="45718" rIns="45718" bIns="45718"/>
          <a:lstStyle/>
          <a:p>
            <a:endParaRPr/>
          </a:p>
        </p:txBody>
      </p:sp>
      <p:sp>
        <p:nvSpPr>
          <p:cNvPr id="61" name="Shape 61"/>
          <p:cNvSpPr>
            <a:spLocks noGrp="1"/>
          </p:cNvSpPr>
          <p:nvPr>
            <p:ph type="title"/>
          </p:nvPr>
        </p:nvSpPr>
        <p:spPr>
          <a:xfrm>
            <a:off x="1097280" y="286603"/>
            <a:ext cx="10058401" cy="1450757"/>
          </a:xfrm>
          <a:prstGeom prst="rect">
            <a:avLst/>
          </a:prstGeom>
        </p:spPr>
        <p:txBody>
          <a:bodyPr/>
          <a:lstStyle>
            <a:lvl1pPr>
              <a:defRPr sz="4800">
                <a:solidFill>
                  <a:srgbClr val="404040"/>
                </a:solidFill>
              </a:defRPr>
            </a:lvl1pPr>
          </a:lstStyle>
          <a:p>
            <a:r>
              <a:t>Title Text</a:t>
            </a:r>
          </a:p>
        </p:txBody>
      </p:sp>
      <p:sp>
        <p:nvSpPr>
          <p:cNvPr id="62" name="Shape 62"/>
          <p:cNvSpPr>
            <a:spLocks noGrp="1"/>
          </p:cNvSpPr>
          <p:nvPr>
            <p:ph type="body" sz="quarter" idx="1"/>
          </p:nvPr>
        </p:nvSpPr>
        <p:spPr>
          <a:xfrm>
            <a:off x="1097280" y="1846052"/>
            <a:ext cx="4937760" cy="736284"/>
          </a:xfrm>
          <a:prstGeom prst="rect">
            <a:avLst/>
          </a:prstGeom>
        </p:spPr>
        <p:txBody>
          <a:bodyPr anchor="ctr"/>
          <a:lstStyle>
            <a:lvl1pPr>
              <a:defRPr sz="2000" spc="0">
                <a:latin typeface="+mn-lt"/>
                <a:ea typeface="+mn-ea"/>
                <a:cs typeface="+mn-cs"/>
                <a:sym typeface="Calibri"/>
              </a:defRPr>
            </a:lvl1pPr>
            <a:lvl2pPr>
              <a:defRPr sz="2000" spc="0">
                <a:latin typeface="+mn-lt"/>
                <a:ea typeface="+mn-ea"/>
                <a:cs typeface="+mn-cs"/>
                <a:sym typeface="Calibri"/>
              </a:defRPr>
            </a:lvl2pPr>
            <a:lvl3pPr>
              <a:defRPr sz="2000" spc="0">
                <a:latin typeface="+mn-lt"/>
                <a:ea typeface="+mn-ea"/>
                <a:cs typeface="+mn-cs"/>
                <a:sym typeface="Calibri"/>
              </a:defRPr>
            </a:lvl3pPr>
            <a:lvl4pPr>
              <a:defRPr sz="2000" spc="0">
                <a:latin typeface="+mn-lt"/>
                <a:ea typeface="+mn-ea"/>
                <a:cs typeface="+mn-cs"/>
                <a:sym typeface="Calibri"/>
              </a:defRPr>
            </a:lvl4pPr>
            <a:lvl5pPr>
              <a:defRPr sz="2000" spc="0">
                <a:latin typeface="+mn-lt"/>
                <a:ea typeface="+mn-ea"/>
                <a:cs typeface="+mn-cs"/>
                <a:sym typeface="Calibri"/>
              </a:defRPr>
            </a:lvl5pPr>
          </a:lstStyle>
          <a:p>
            <a:r>
              <a:t>Body Level One</a:t>
            </a:r>
          </a:p>
          <a:p>
            <a:pPr lvl="1"/>
            <a:r>
              <a:t>Body Level Two</a:t>
            </a:r>
          </a:p>
          <a:p>
            <a:pPr lvl="2"/>
            <a:r>
              <a:t>Body Level Three</a:t>
            </a:r>
          </a:p>
          <a:p>
            <a:pPr lvl="3"/>
            <a:r>
              <a:t>Body Level Four</a:t>
            </a:r>
          </a:p>
          <a:p>
            <a:pPr lvl="4"/>
            <a:r>
              <a:t>Body Level Five</a:t>
            </a:r>
          </a:p>
        </p:txBody>
      </p:sp>
      <p:sp>
        <p:nvSpPr>
          <p:cNvPr id="63" name="Shape 63"/>
          <p:cNvSpPr>
            <a:spLocks noGrp="1"/>
          </p:cNvSpPr>
          <p:nvPr>
            <p:ph type="body" sz="quarter" idx="13"/>
          </p:nvPr>
        </p:nvSpPr>
        <p:spPr>
          <a:xfrm>
            <a:off x="6217920" y="1846052"/>
            <a:ext cx="4937762" cy="736284"/>
          </a:xfrm>
          <a:prstGeom prst="rect">
            <a:avLst/>
          </a:prstGeom>
        </p:spPr>
        <p:txBody>
          <a:bodyPr anchor="ctr"/>
          <a:lstStyle/>
          <a:p>
            <a:pPr marL="91438" indent="-91438">
              <a:buClr>
                <a:schemeClr val="accent1"/>
              </a:buClr>
              <a:buSzPct val="100000"/>
              <a:buFont typeface="Trebuchet MS"/>
              <a:buChar char=" "/>
              <a:defRPr sz="2000" cap="none" spc="0">
                <a:solidFill>
                  <a:srgbClr val="404040"/>
                </a:solidFill>
                <a:latin typeface="+mn-lt"/>
                <a:ea typeface="+mn-ea"/>
                <a:cs typeface="+mn-cs"/>
                <a:sym typeface="Calibri"/>
              </a:defRPr>
            </a:pPr>
            <a:endParaRPr/>
          </a:p>
        </p:txBody>
      </p:sp>
      <p:sp>
        <p:nvSpPr>
          <p:cNvPr id="64" name="Shape 6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Title Only">
    <p:spTree>
      <p:nvGrpSpPr>
        <p:cNvPr id="1" name=""/>
        <p:cNvGrpSpPr/>
        <p:nvPr/>
      </p:nvGrpSpPr>
      <p:grpSpPr>
        <a:xfrm>
          <a:off x="0" y="0"/>
          <a:ext cx="0" cy="0"/>
          <a:chOff x="0" y="0"/>
          <a:chExt cx="0" cy="0"/>
        </a:xfrm>
      </p:grpSpPr>
      <p:sp>
        <p:nvSpPr>
          <p:cNvPr id="71" name="Shape 71"/>
          <p:cNvSpPr/>
          <p:nvPr/>
        </p:nvSpPr>
        <p:spPr>
          <a:xfrm>
            <a:off x="0" y="6400800"/>
            <a:ext cx="12192003" cy="457200"/>
          </a:xfrm>
          <a:prstGeom prst="rect">
            <a:avLst/>
          </a:prstGeom>
          <a:solidFill>
            <a:schemeClr val="accent2"/>
          </a:solidFill>
          <a:ln w="12700">
            <a:miter lim="400000"/>
          </a:ln>
        </p:spPr>
        <p:txBody>
          <a:bodyPr lIns="45718" tIns="45718" rIns="45718" bIns="45718"/>
          <a:lstStyle/>
          <a:p>
            <a:endParaRPr/>
          </a:p>
        </p:txBody>
      </p:sp>
      <p:sp>
        <p:nvSpPr>
          <p:cNvPr id="72" name="Shape 72"/>
          <p:cNvSpPr/>
          <p:nvPr/>
        </p:nvSpPr>
        <p:spPr>
          <a:xfrm>
            <a:off x="14" y="6334316"/>
            <a:ext cx="12191987" cy="66486"/>
          </a:xfrm>
          <a:prstGeom prst="rect">
            <a:avLst/>
          </a:prstGeom>
          <a:solidFill>
            <a:schemeClr val="accent1"/>
          </a:solidFill>
          <a:ln w="12700">
            <a:miter lim="400000"/>
          </a:ln>
        </p:spPr>
        <p:txBody>
          <a:bodyPr lIns="45718" tIns="45718" rIns="45718" bIns="45718"/>
          <a:lstStyle/>
          <a:p>
            <a:endParaRPr/>
          </a:p>
        </p:txBody>
      </p:sp>
      <p:sp>
        <p:nvSpPr>
          <p:cNvPr id="73" name="Shape 73"/>
          <p:cNvSpPr/>
          <p:nvPr/>
        </p:nvSpPr>
        <p:spPr>
          <a:xfrm>
            <a:off x="1193532" y="1737845"/>
            <a:ext cx="9966961" cy="2"/>
          </a:xfrm>
          <a:prstGeom prst="line">
            <a:avLst/>
          </a:prstGeom>
          <a:ln w="6350">
            <a:solidFill>
              <a:srgbClr val="808080"/>
            </a:solidFill>
          </a:ln>
        </p:spPr>
        <p:txBody>
          <a:bodyPr lIns="45718" tIns="45718" rIns="45718" bIns="45718"/>
          <a:lstStyle/>
          <a:p>
            <a:endParaRPr/>
          </a:p>
        </p:txBody>
      </p:sp>
      <p:sp>
        <p:nvSpPr>
          <p:cNvPr id="74" name="Shape 74"/>
          <p:cNvSpPr>
            <a:spLocks noGrp="1"/>
          </p:cNvSpPr>
          <p:nvPr>
            <p:ph type="title"/>
          </p:nvPr>
        </p:nvSpPr>
        <p:spPr>
          <a:xfrm>
            <a:off x="1097280" y="286603"/>
            <a:ext cx="10058401" cy="1450757"/>
          </a:xfrm>
          <a:prstGeom prst="rect">
            <a:avLst/>
          </a:prstGeom>
        </p:spPr>
        <p:txBody>
          <a:bodyPr/>
          <a:lstStyle>
            <a:lvl1pPr>
              <a:defRPr sz="4800">
                <a:solidFill>
                  <a:srgbClr val="404040"/>
                </a:solidFill>
              </a:defRPr>
            </a:lvl1pPr>
          </a:lstStyle>
          <a:p>
            <a:r>
              <a:t>Title Text</a:t>
            </a:r>
          </a:p>
        </p:txBody>
      </p:sp>
      <p:sp>
        <p:nvSpPr>
          <p:cNvPr id="75" name="Shape 7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sp>
        <p:nvSpPr>
          <p:cNvPr id="82" name="Shape 82"/>
          <p:cNvSpPr/>
          <p:nvPr/>
        </p:nvSpPr>
        <p:spPr>
          <a:xfrm>
            <a:off x="3175" y="6400800"/>
            <a:ext cx="12188825" cy="457200"/>
          </a:xfrm>
          <a:prstGeom prst="rect">
            <a:avLst/>
          </a:prstGeom>
          <a:solidFill>
            <a:schemeClr val="accent2"/>
          </a:solidFill>
          <a:ln w="12700">
            <a:miter lim="400000"/>
          </a:ln>
        </p:spPr>
        <p:txBody>
          <a:bodyPr lIns="45718" tIns="45718" rIns="45718" bIns="45718"/>
          <a:lstStyle/>
          <a:p>
            <a:endParaRPr/>
          </a:p>
        </p:txBody>
      </p:sp>
      <p:sp>
        <p:nvSpPr>
          <p:cNvPr id="83" name="Shape 83"/>
          <p:cNvSpPr/>
          <p:nvPr/>
        </p:nvSpPr>
        <p:spPr>
          <a:xfrm>
            <a:off x="13" y="6334316"/>
            <a:ext cx="12188828" cy="64010"/>
          </a:xfrm>
          <a:prstGeom prst="rect">
            <a:avLst/>
          </a:prstGeom>
          <a:solidFill>
            <a:schemeClr val="accent1"/>
          </a:solidFill>
          <a:ln w="12700">
            <a:miter lim="400000"/>
          </a:ln>
        </p:spPr>
        <p:txBody>
          <a:bodyPr lIns="45718" tIns="45718" rIns="45718" bIns="45718"/>
          <a:lstStyle/>
          <a:p>
            <a:endParaRPr/>
          </a:p>
        </p:txBody>
      </p:sp>
      <p:sp>
        <p:nvSpPr>
          <p:cNvPr id="84" name="Shape 8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Content with Caption">
    <p:spTree>
      <p:nvGrpSpPr>
        <p:cNvPr id="1" name=""/>
        <p:cNvGrpSpPr/>
        <p:nvPr/>
      </p:nvGrpSpPr>
      <p:grpSpPr>
        <a:xfrm>
          <a:off x="0" y="0"/>
          <a:ext cx="0" cy="0"/>
          <a:chOff x="0" y="0"/>
          <a:chExt cx="0" cy="0"/>
        </a:xfrm>
      </p:grpSpPr>
      <p:sp>
        <p:nvSpPr>
          <p:cNvPr id="91" name="Shape 91"/>
          <p:cNvSpPr/>
          <p:nvPr/>
        </p:nvSpPr>
        <p:spPr>
          <a:xfrm>
            <a:off x="14" y="0"/>
            <a:ext cx="4050795" cy="6858000"/>
          </a:xfrm>
          <a:prstGeom prst="rect">
            <a:avLst/>
          </a:prstGeom>
          <a:solidFill>
            <a:schemeClr val="accent2"/>
          </a:solidFill>
          <a:ln w="12700">
            <a:miter lim="400000"/>
          </a:ln>
        </p:spPr>
        <p:txBody>
          <a:bodyPr lIns="45718" tIns="45718" rIns="45718" bIns="45718"/>
          <a:lstStyle/>
          <a:p>
            <a:endParaRPr/>
          </a:p>
        </p:txBody>
      </p:sp>
      <p:sp>
        <p:nvSpPr>
          <p:cNvPr id="92" name="Shape 92"/>
          <p:cNvSpPr/>
          <p:nvPr/>
        </p:nvSpPr>
        <p:spPr>
          <a:xfrm>
            <a:off x="4040070" y="0"/>
            <a:ext cx="64010" cy="6858000"/>
          </a:xfrm>
          <a:prstGeom prst="rect">
            <a:avLst/>
          </a:prstGeom>
          <a:solidFill>
            <a:schemeClr val="accent1"/>
          </a:solidFill>
          <a:ln w="12700">
            <a:miter lim="400000"/>
          </a:ln>
        </p:spPr>
        <p:txBody>
          <a:bodyPr lIns="45718" tIns="45718" rIns="45718" bIns="45718"/>
          <a:lstStyle/>
          <a:p>
            <a:endParaRPr/>
          </a:p>
        </p:txBody>
      </p:sp>
      <p:sp>
        <p:nvSpPr>
          <p:cNvPr id="93" name="Shape 93"/>
          <p:cNvSpPr>
            <a:spLocks noGrp="1"/>
          </p:cNvSpPr>
          <p:nvPr>
            <p:ph type="title"/>
          </p:nvPr>
        </p:nvSpPr>
        <p:spPr>
          <a:xfrm>
            <a:off x="457200" y="594359"/>
            <a:ext cx="3200400" cy="2286001"/>
          </a:xfrm>
          <a:prstGeom prst="rect">
            <a:avLst/>
          </a:prstGeom>
        </p:spPr>
        <p:txBody>
          <a:bodyPr/>
          <a:lstStyle>
            <a:lvl1pPr>
              <a:defRPr sz="3600">
                <a:solidFill>
                  <a:srgbClr val="FFFFFF"/>
                </a:solidFill>
              </a:defRPr>
            </a:lvl1pPr>
          </a:lstStyle>
          <a:p>
            <a:r>
              <a:t>Title Text</a:t>
            </a:r>
          </a:p>
        </p:txBody>
      </p:sp>
      <p:sp>
        <p:nvSpPr>
          <p:cNvPr id="94" name="Shape 94"/>
          <p:cNvSpPr>
            <a:spLocks noGrp="1"/>
          </p:cNvSpPr>
          <p:nvPr>
            <p:ph type="body" idx="1"/>
          </p:nvPr>
        </p:nvSpPr>
        <p:spPr>
          <a:xfrm>
            <a:off x="4800600" y="731519"/>
            <a:ext cx="6492241" cy="5257802"/>
          </a:xfrm>
          <a:prstGeom prst="rect">
            <a:avLst/>
          </a:prstGeom>
        </p:spPr>
        <p:txBody>
          <a:bodyPr lIns="0" tIns="0" rIns="0" bIns="0"/>
          <a:lstStyle>
            <a:lvl1pPr marL="91438" indent="-91438">
              <a:buClr>
                <a:schemeClr val="accent1"/>
              </a:buClr>
              <a:buSzPct val="100000"/>
              <a:buFont typeface="Trebuchet MS"/>
              <a:buChar char=" "/>
              <a:defRPr sz="2000" cap="none" spc="0">
                <a:solidFill>
                  <a:srgbClr val="404040"/>
                </a:solidFill>
                <a:latin typeface="+mn-lt"/>
                <a:ea typeface="+mn-ea"/>
                <a:cs typeface="+mn-cs"/>
                <a:sym typeface="Calibri"/>
              </a:defRPr>
            </a:lvl1pPr>
            <a:lvl2pPr marL="404368" indent="-203200">
              <a:buClr>
                <a:schemeClr val="accent1"/>
              </a:buClr>
              <a:buSzPct val="100000"/>
              <a:buFont typeface="Trebuchet MS"/>
              <a:buChar char="◦"/>
              <a:defRPr sz="2000" cap="none" spc="0">
                <a:solidFill>
                  <a:srgbClr val="404040"/>
                </a:solidFill>
                <a:latin typeface="+mn-lt"/>
                <a:ea typeface="+mn-ea"/>
                <a:cs typeface="+mn-cs"/>
                <a:sym typeface="Calibri"/>
              </a:defRPr>
            </a:lvl2pPr>
            <a:lvl3pPr marL="645304" indent="-261256">
              <a:buClr>
                <a:schemeClr val="accent1"/>
              </a:buClr>
              <a:buSzPct val="100000"/>
              <a:buFont typeface="Trebuchet MS"/>
              <a:buChar char="◦"/>
              <a:defRPr sz="2000" cap="none" spc="0">
                <a:solidFill>
                  <a:srgbClr val="404040"/>
                </a:solidFill>
                <a:latin typeface="+mn-lt"/>
                <a:ea typeface="+mn-ea"/>
                <a:cs typeface="+mn-cs"/>
                <a:sym typeface="Calibri"/>
              </a:defRPr>
            </a:lvl3pPr>
            <a:lvl4pPr marL="828185" indent="-261257">
              <a:buClr>
                <a:schemeClr val="accent1"/>
              </a:buClr>
              <a:buSzPct val="100000"/>
              <a:buFont typeface="Trebuchet MS"/>
              <a:buChar char="◦"/>
              <a:defRPr sz="2000" cap="none" spc="0">
                <a:solidFill>
                  <a:srgbClr val="404040"/>
                </a:solidFill>
                <a:latin typeface="+mn-lt"/>
                <a:ea typeface="+mn-ea"/>
                <a:cs typeface="+mn-cs"/>
                <a:sym typeface="Calibri"/>
              </a:defRPr>
            </a:lvl4pPr>
            <a:lvl5pPr marL="1011065" indent="-261257">
              <a:buClr>
                <a:schemeClr val="accent1"/>
              </a:buClr>
              <a:buSzPct val="100000"/>
              <a:buFont typeface="Trebuchet MS"/>
              <a:buChar char="◦"/>
              <a:defRPr sz="2000" cap="none" spc="0">
                <a:solidFill>
                  <a:srgbClr val="404040"/>
                </a:solidFill>
                <a:latin typeface="+mn-lt"/>
                <a:ea typeface="+mn-ea"/>
                <a:cs typeface="+mn-cs"/>
                <a:sym typeface="Calibri"/>
              </a:defRPr>
            </a:lvl5pPr>
          </a:lstStyle>
          <a:p>
            <a:r>
              <a:t>Body Level One</a:t>
            </a:r>
          </a:p>
          <a:p>
            <a:pPr lvl="1"/>
            <a:r>
              <a:t>Body Level Two</a:t>
            </a:r>
          </a:p>
          <a:p>
            <a:pPr lvl="2"/>
            <a:r>
              <a:t>Body Level Three</a:t>
            </a:r>
          </a:p>
          <a:p>
            <a:pPr lvl="3"/>
            <a:r>
              <a:t>Body Level Four</a:t>
            </a:r>
          </a:p>
          <a:p>
            <a:pPr lvl="4"/>
            <a:r>
              <a:t>Body Level Five</a:t>
            </a:r>
          </a:p>
        </p:txBody>
      </p:sp>
      <p:sp>
        <p:nvSpPr>
          <p:cNvPr id="95" name="Shape 95"/>
          <p:cNvSpPr>
            <a:spLocks noGrp="1"/>
          </p:cNvSpPr>
          <p:nvPr>
            <p:ph type="body" sz="quarter" idx="13"/>
          </p:nvPr>
        </p:nvSpPr>
        <p:spPr>
          <a:xfrm>
            <a:off x="457200" y="2926079"/>
            <a:ext cx="3200400" cy="3379125"/>
          </a:xfrm>
          <a:prstGeom prst="rect">
            <a:avLst/>
          </a:prstGeom>
        </p:spPr>
        <p:txBody>
          <a:bodyPr/>
          <a:lstStyle/>
          <a:p>
            <a:pPr marL="91438" indent="-91438">
              <a:buClr>
                <a:schemeClr val="accent1"/>
              </a:buClr>
              <a:buSzPct val="100000"/>
              <a:buFont typeface="Trebuchet MS"/>
              <a:buChar char=" "/>
              <a:defRPr sz="2000" cap="none" spc="0">
                <a:solidFill>
                  <a:srgbClr val="404040"/>
                </a:solidFill>
                <a:latin typeface="+mn-lt"/>
                <a:ea typeface="+mn-ea"/>
                <a:cs typeface="+mn-cs"/>
                <a:sym typeface="Calibri"/>
              </a:defRPr>
            </a:pPr>
            <a:endParaRPr/>
          </a:p>
        </p:txBody>
      </p:sp>
      <p:sp>
        <p:nvSpPr>
          <p:cNvPr id="96" name="Shape 96"/>
          <p:cNvSpPr>
            <a:spLocks noGrp="1"/>
          </p:cNvSpPr>
          <p:nvPr>
            <p:ph type="sldNum" sz="quarter" idx="2"/>
          </p:nvPr>
        </p:nvSpPr>
        <p:spPr>
          <a:prstGeom prst="rect">
            <a:avLst/>
          </a:prstGeom>
        </p:spPr>
        <p:txBody>
          <a:bodyPr/>
          <a:lstStyle>
            <a:lvl1pPr>
              <a:defRPr>
                <a:solidFill>
                  <a:srgbClr val="696464"/>
                </a:solidFill>
              </a:defRPr>
            </a:lvl1p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Picture with Caption">
    <p:spTree>
      <p:nvGrpSpPr>
        <p:cNvPr id="1" name=""/>
        <p:cNvGrpSpPr/>
        <p:nvPr/>
      </p:nvGrpSpPr>
      <p:grpSpPr>
        <a:xfrm>
          <a:off x="0" y="0"/>
          <a:ext cx="0" cy="0"/>
          <a:chOff x="0" y="0"/>
          <a:chExt cx="0" cy="0"/>
        </a:xfrm>
      </p:grpSpPr>
      <p:sp>
        <p:nvSpPr>
          <p:cNvPr id="103" name="Shape 103"/>
          <p:cNvSpPr/>
          <p:nvPr/>
        </p:nvSpPr>
        <p:spPr>
          <a:xfrm>
            <a:off x="0" y="4953000"/>
            <a:ext cx="12188825" cy="1905000"/>
          </a:xfrm>
          <a:prstGeom prst="rect">
            <a:avLst/>
          </a:prstGeom>
          <a:solidFill>
            <a:schemeClr val="accent2"/>
          </a:solidFill>
          <a:ln w="12700">
            <a:miter lim="400000"/>
          </a:ln>
        </p:spPr>
        <p:txBody>
          <a:bodyPr lIns="45718" tIns="45718" rIns="45718" bIns="45718"/>
          <a:lstStyle/>
          <a:p>
            <a:endParaRPr/>
          </a:p>
        </p:txBody>
      </p:sp>
      <p:sp>
        <p:nvSpPr>
          <p:cNvPr id="104" name="Shape 104"/>
          <p:cNvSpPr/>
          <p:nvPr/>
        </p:nvSpPr>
        <p:spPr>
          <a:xfrm>
            <a:off x="13" y="4915075"/>
            <a:ext cx="12188828" cy="64010"/>
          </a:xfrm>
          <a:prstGeom prst="rect">
            <a:avLst/>
          </a:prstGeom>
          <a:solidFill>
            <a:schemeClr val="accent1"/>
          </a:solidFill>
          <a:ln w="12700">
            <a:miter lim="400000"/>
          </a:ln>
        </p:spPr>
        <p:txBody>
          <a:bodyPr lIns="45718" tIns="45718" rIns="45718" bIns="45718"/>
          <a:lstStyle/>
          <a:p>
            <a:endParaRPr/>
          </a:p>
        </p:txBody>
      </p:sp>
      <p:sp>
        <p:nvSpPr>
          <p:cNvPr id="105" name="Shape 105"/>
          <p:cNvSpPr>
            <a:spLocks noGrp="1"/>
          </p:cNvSpPr>
          <p:nvPr>
            <p:ph type="title"/>
          </p:nvPr>
        </p:nvSpPr>
        <p:spPr>
          <a:xfrm>
            <a:off x="1097280" y="5074920"/>
            <a:ext cx="10113645" cy="822962"/>
          </a:xfrm>
          <a:prstGeom prst="rect">
            <a:avLst/>
          </a:prstGeom>
        </p:spPr>
        <p:txBody>
          <a:bodyPr lIns="0" tIns="0" rIns="0" bIns="0"/>
          <a:lstStyle>
            <a:lvl1pPr>
              <a:defRPr sz="3600">
                <a:solidFill>
                  <a:srgbClr val="FFFFFF"/>
                </a:solidFill>
              </a:defRPr>
            </a:lvl1pPr>
          </a:lstStyle>
          <a:p>
            <a:r>
              <a:t>Title Text</a:t>
            </a:r>
          </a:p>
        </p:txBody>
      </p:sp>
      <p:sp>
        <p:nvSpPr>
          <p:cNvPr id="106" name="Shape 106"/>
          <p:cNvSpPr>
            <a:spLocks noGrp="1"/>
          </p:cNvSpPr>
          <p:nvPr>
            <p:ph type="pic" idx="13"/>
          </p:nvPr>
        </p:nvSpPr>
        <p:spPr>
          <a:xfrm>
            <a:off x="13" y="0"/>
            <a:ext cx="12191988" cy="4915076"/>
          </a:xfrm>
          <a:prstGeom prst="rect">
            <a:avLst/>
          </a:prstGeom>
        </p:spPr>
        <p:txBody>
          <a:bodyPr lIns="91439" tIns="45719" rIns="91439" bIns="45719">
            <a:noAutofit/>
          </a:bodyPr>
          <a:lstStyle/>
          <a:p>
            <a:endParaRPr/>
          </a:p>
        </p:txBody>
      </p:sp>
      <p:sp>
        <p:nvSpPr>
          <p:cNvPr id="107" name="Shape 107"/>
          <p:cNvSpPr>
            <a:spLocks noGrp="1"/>
          </p:cNvSpPr>
          <p:nvPr>
            <p:ph type="body" sz="quarter" idx="1"/>
          </p:nvPr>
        </p:nvSpPr>
        <p:spPr>
          <a:xfrm>
            <a:off x="1097280" y="5907023"/>
            <a:ext cx="10113265" cy="594362"/>
          </a:xfrm>
          <a:prstGeom prst="rect">
            <a:avLst/>
          </a:prstGeom>
        </p:spPr>
        <p:txBody>
          <a:bodyPr lIns="0" tIns="0" rIns="0" bIns="0"/>
          <a:lstStyle>
            <a:lvl1pPr>
              <a:spcBef>
                <a:spcPts val="600"/>
              </a:spcBef>
              <a:defRPr sz="1500" cap="none" spc="0">
                <a:solidFill>
                  <a:srgbClr val="FFFFFF"/>
                </a:solidFill>
                <a:latin typeface="+mn-lt"/>
                <a:ea typeface="+mn-ea"/>
                <a:cs typeface="+mn-cs"/>
                <a:sym typeface="Calibri"/>
              </a:defRPr>
            </a:lvl1pPr>
            <a:lvl2pPr>
              <a:spcBef>
                <a:spcPts val="600"/>
              </a:spcBef>
              <a:defRPr sz="1500" cap="none" spc="0">
                <a:solidFill>
                  <a:srgbClr val="FFFFFF"/>
                </a:solidFill>
                <a:latin typeface="+mn-lt"/>
                <a:ea typeface="+mn-ea"/>
                <a:cs typeface="+mn-cs"/>
                <a:sym typeface="Calibri"/>
              </a:defRPr>
            </a:lvl2pPr>
            <a:lvl3pPr>
              <a:spcBef>
                <a:spcPts val="600"/>
              </a:spcBef>
              <a:defRPr sz="1500" cap="none" spc="0">
                <a:solidFill>
                  <a:srgbClr val="FFFFFF"/>
                </a:solidFill>
                <a:latin typeface="+mn-lt"/>
                <a:ea typeface="+mn-ea"/>
                <a:cs typeface="+mn-cs"/>
                <a:sym typeface="Calibri"/>
              </a:defRPr>
            </a:lvl3pPr>
            <a:lvl4pPr>
              <a:spcBef>
                <a:spcPts val="600"/>
              </a:spcBef>
              <a:defRPr sz="1500" cap="none" spc="0">
                <a:solidFill>
                  <a:srgbClr val="FFFFFF"/>
                </a:solidFill>
                <a:latin typeface="+mn-lt"/>
                <a:ea typeface="+mn-ea"/>
                <a:cs typeface="+mn-cs"/>
                <a:sym typeface="Calibri"/>
              </a:defRPr>
            </a:lvl4pPr>
            <a:lvl5pPr>
              <a:spcBef>
                <a:spcPts val="600"/>
              </a:spcBef>
              <a:defRPr sz="1500" cap="none" spc="0">
                <a:solidFill>
                  <a:srgbClr val="FFFFFF"/>
                </a:solidFill>
                <a:latin typeface="+mn-lt"/>
                <a:ea typeface="+mn-ea"/>
                <a:cs typeface="+mn-cs"/>
                <a:sym typeface="Calibri"/>
              </a:defRPr>
            </a:lvl5pPr>
          </a:lstStyle>
          <a:p>
            <a:r>
              <a:t>Body Level One</a:t>
            </a:r>
          </a:p>
          <a:p>
            <a:pPr lvl="1"/>
            <a:r>
              <a:t>Body Level Two</a:t>
            </a:r>
          </a:p>
          <a:p>
            <a:pPr lvl="2"/>
            <a:r>
              <a:t>Body Level Three</a:t>
            </a:r>
          </a:p>
          <a:p>
            <a:pPr lvl="3"/>
            <a:r>
              <a:t>Body Level Four</a:t>
            </a:r>
          </a:p>
          <a:p>
            <a:pPr lvl="4"/>
            <a:r>
              <a:t>Body Level Five</a:t>
            </a:r>
          </a:p>
        </p:txBody>
      </p:sp>
      <p:sp>
        <p:nvSpPr>
          <p:cNvPr id="108" name="Shape 108"/>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p:nvPr/>
        </p:nvSpPr>
        <p:spPr>
          <a:xfrm>
            <a:off x="3175" y="6400800"/>
            <a:ext cx="12188825" cy="457200"/>
          </a:xfrm>
          <a:prstGeom prst="rect">
            <a:avLst/>
          </a:prstGeom>
          <a:solidFill>
            <a:schemeClr val="accent2"/>
          </a:solidFill>
          <a:ln w="12700">
            <a:miter lim="400000"/>
          </a:ln>
        </p:spPr>
        <p:txBody>
          <a:bodyPr lIns="45718" tIns="45718" rIns="45718" bIns="45718"/>
          <a:lstStyle/>
          <a:p>
            <a:endParaRPr/>
          </a:p>
        </p:txBody>
      </p:sp>
      <p:sp>
        <p:nvSpPr>
          <p:cNvPr id="3" name="Shape 3"/>
          <p:cNvSpPr/>
          <p:nvPr/>
        </p:nvSpPr>
        <p:spPr>
          <a:xfrm>
            <a:off x="13" y="6334316"/>
            <a:ext cx="12188828" cy="64010"/>
          </a:xfrm>
          <a:prstGeom prst="rect">
            <a:avLst/>
          </a:prstGeom>
          <a:solidFill>
            <a:schemeClr val="accent1"/>
          </a:solidFill>
          <a:ln w="12700">
            <a:miter lim="400000"/>
          </a:ln>
        </p:spPr>
        <p:txBody>
          <a:bodyPr lIns="45718" tIns="45718" rIns="45718" bIns="45718"/>
          <a:lstStyle/>
          <a:p>
            <a:endParaRPr/>
          </a:p>
        </p:txBody>
      </p:sp>
      <p:sp>
        <p:nvSpPr>
          <p:cNvPr id="4" name="Shape 4"/>
          <p:cNvSpPr>
            <a:spLocks noGrp="1"/>
          </p:cNvSpPr>
          <p:nvPr>
            <p:ph type="title"/>
          </p:nvPr>
        </p:nvSpPr>
        <p:spPr>
          <a:xfrm>
            <a:off x="1097280" y="758951"/>
            <a:ext cx="10058401" cy="3566162"/>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nchor="b">
            <a:normAutofit/>
          </a:bodyPr>
          <a:lstStyle/>
          <a:p>
            <a:r>
              <a:t>Title Text</a:t>
            </a:r>
          </a:p>
        </p:txBody>
      </p:sp>
      <p:sp>
        <p:nvSpPr>
          <p:cNvPr id="5" name="Shape 5"/>
          <p:cNvSpPr>
            <a:spLocks noGrp="1"/>
          </p:cNvSpPr>
          <p:nvPr>
            <p:ph type="body" idx="1"/>
          </p:nvPr>
        </p:nvSpPr>
        <p:spPr>
          <a:xfrm>
            <a:off x="1100050" y="4455621"/>
            <a:ext cx="10058401" cy="1143002"/>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normAutofit/>
          </a:bodyPr>
          <a:lstStyle/>
          <a:p>
            <a:r>
              <a:t>Body Level One</a:t>
            </a:r>
          </a:p>
          <a:p>
            <a:pPr lvl="1"/>
            <a:r>
              <a:t>Body Level Two</a:t>
            </a:r>
          </a:p>
          <a:p>
            <a:pPr lvl="2"/>
            <a:r>
              <a:t>Body Level Three</a:t>
            </a:r>
          </a:p>
          <a:p>
            <a:pPr lvl="3"/>
            <a:r>
              <a:t>Body Level Four</a:t>
            </a:r>
          </a:p>
          <a:p>
            <a:pPr lvl="4"/>
            <a:r>
              <a:t>Body Level Five</a:t>
            </a:r>
          </a:p>
        </p:txBody>
      </p:sp>
      <p:sp>
        <p:nvSpPr>
          <p:cNvPr id="6" name="Shape 6"/>
          <p:cNvSpPr/>
          <p:nvPr/>
        </p:nvSpPr>
        <p:spPr>
          <a:xfrm>
            <a:off x="1207656" y="4343400"/>
            <a:ext cx="9875524" cy="0"/>
          </a:xfrm>
          <a:prstGeom prst="line">
            <a:avLst/>
          </a:prstGeom>
          <a:ln w="6350">
            <a:solidFill>
              <a:srgbClr val="808080"/>
            </a:solidFill>
          </a:ln>
        </p:spPr>
        <p:txBody>
          <a:bodyPr lIns="45718" tIns="45718" rIns="45718" bIns="45718"/>
          <a:lstStyle/>
          <a:p>
            <a:endParaRPr/>
          </a:p>
        </p:txBody>
      </p:sp>
      <p:sp>
        <p:nvSpPr>
          <p:cNvPr id="7" name="Shape 7"/>
          <p:cNvSpPr>
            <a:spLocks noGrp="1"/>
          </p:cNvSpPr>
          <p:nvPr>
            <p:ph type="sldNum" sz="quarter" idx="2"/>
          </p:nvPr>
        </p:nvSpPr>
        <p:spPr>
          <a:xfrm>
            <a:off x="10975144" y="6526779"/>
            <a:ext cx="237340" cy="231139"/>
          </a:xfrm>
          <a:prstGeom prst="rect">
            <a:avLst/>
          </a:prstGeom>
          <a:ln w="12700">
            <a:miter lim="400000"/>
          </a:ln>
        </p:spPr>
        <p:txBody>
          <a:bodyPr wrap="none" lIns="45718" tIns="45718" rIns="45718" bIns="45718" anchor="ctr">
            <a:spAutoFit/>
          </a:bodyPr>
          <a:lstStyle>
            <a:lvl1pPr algn="r">
              <a:defRPr sz="1000">
                <a:solidFill>
                  <a:srgbClr val="FFFFFF"/>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txStyles>
    <p:titleStyle>
      <a:lvl1pPr marL="0" marR="0" indent="0" algn="l" defTabSz="914400" rtl="0" latinLnBrk="0">
        <a:lnSpc>
          <a:spcPct val="85000"/>
        </a:lnSpc>
        <a:spcBef>
          <a:spcPts val="0"/>
        </a:spcBef>
        <a:spcAft>
          <a:spcPts val="0"/>
        </a:spcAft>
        <a:buClrTx/>
        <a:buSzTx/>
        <a:buFontTx/>
        <a:buNone/>
        <a:tabLst/>
        <a:defRPr sz="8000" b="0" i="0" u="none" strike="noStrike" cap="none" spc="-50" baseline="0">
          <a:ln>
            <a:noFill/>
          </a:ln>
          <a:solidFill>
            <a:srgbClr val="262626"/>
          </a:solidFill>
          <a:uFillTx/>
          <a:latin typeface="Calibri Light"/>
          <a:ea typeface="Calibri Light"/>
          <a:cs typeface="Calibri Light"/>
          <a:sym typeface="Calibri Light"/>
        </a:defRPr>
      </a:lvl1pPr>
      <a:lvl2pPr marL="0" marR="0" indent="0" algn="l" defTabSz="914400" rtl="0" latinLnBrk="0">
        <a:lnSpc>
          <a:spcPct val="85000"/>
        </a:lnSpc>
        <a:spcBef>
          <a:spcPts val="0"/>
        </a:spcBef>
        <a:spcAft>
          <a:spcPts val="0"/>
        </a:spcAft>
        <a:buClrTx/>
        <a:buSzTx/>
        <a:buFontTx/>
        <a:buNone/>
        <a:tabLst/>
        <a:defRPr sz="8000" b="0" i="0" u="none" strike="noStrike" cap="none" spc="-50" baseline="0">
          <a:ln>
            <a:noFill/>
          </a:ln>
          <a:solidFill>
            <a:srgbClr val="262626"/>
          </a:solidFill>
          <a:uFillTx/>
          <a:latin typeface="Calibri Light"/>
          <a:ea typeface="Calibri Light"/>
          <a:cs typeface="Calibri Light"/>
          <a:sym typeface="Calibri Light"/>
        </a:defRPr>
      </a:lvl2pPr>
      <a:lvl3pPr marL="0" marR="0" indent="0" algn="l" defTabSz="914400" rtl="0" latinLnBrk="0">
        <a:lnSpc>
          <a:spcPct val="85000"/>
        </a:lnSpc>
        <a:spcBef>
          <a:spcPts val="0"/>
        </a:spcBef>
        <a:spcAft>
          <a:spcPts val="0"/>
        </a:spcAft>
        <a:buClrTx/>
        <a:buSzTx/>
        <a:buFontTx/>
        <a:buNone/>
        <a:tabLst/>
        <a:defRPr sz="8000" b="0" i="0" u="none" strike="noStrike" cap="none" spc="-50" baseline="0">
          <a:ln>
            <a:noFill/>
          </a:ln>
          <a:solidFill>
            <a:srgbClr val="262626"/>
          </a:solidFill>
          <a:uFillTx/>
          <a:latin typeface="Calibri Light"/>
          <a:ea typeface="Calibri Light"/>
          <a:cs typeface="Calibri Light"/>
          <a:sym typeface="Calibri Light"/>
        </a:defRPr>
      </a:lvl3pPr>
      <a:lvl4pPr marL="0" marR="0" indent="0" algn="l" defTabSz="914400" rtl="0" latinLnBrk="0">
        <a:lnSpc>
          <a:spcPct val="85000"/>
        </a:lnSpc>
        <a:spcBef>
          <a:spcPts val="0"/>
        </a:spcBef>
        <a:spcAft>
          <a:spcPts val="0"/>
        </a:spcAft>
        <a:buClrTx/>
        <a:buSzTx/>
        <a:buFontTx/>
        <a:buNone/>
        <a:tabLst/>
        <a:defRPr sz="8000" b="0" i="0" u="none" strike="noStrike" cap="none" spc="-50" baseline="0">
          <a:ln>
            <a:noFill/>
          </a:ln>
          <a:solidFill>
            <a:srgbClr val="262626"/>
          </a:solidFill>
          <a:uFillTx/>
          <a:latin typeface="Calibri Light"/>
          <a:ea typeface="Calibri Light"/>
          <a:cs typeface="Calibri Light"/>
          <a:sym typeface="Calibri Light"/>
        </a:defRPr>
      </a:lvl4pPr>
      <a:lvl5pPr marL="0" marR="0" indent="0" algn="l" defTabSz="914400" rtl="0" latinLnBrk="0">
        <a:lnSpc>
          <a:spcPct val="85000"/>
        </a:lnSpc>
        <a:spcBef>
          <a:spcPts val="0"/>
        </a:spcBef>
        <a:spcAft>
          <a:spcPts val="0"/>
        </a:spcAft>
        <a:buClrTx/>
        <a:buSzTx/>
        <a:buFontTx/>
        <a:buNone/>
        <a:tabLst/>
        <a:defRPr sz="8000" b="0" i="0" u="none" strike="noStrike" cap="none" spc="-50" baseline="0">
          <a:ln>
            <a:noFill/>
          </a:ln>
          <a:solidFill>
            <a:srgbClr val="262626"/>
          </a:solidFill>
          <a:uFillTx/>
          <a:latin typeface="Calibri Light"/>
          <a:ea typeface="Calibri Light"/>
          <a:cs typeface="Calibri Light"/>
          <a:sym typeface="Calibri Light"/>
        </a:defRPr>
      </a:lvl5pPr>
      <a:lvl6pPr marL="0" marR="0" indent="0" algn="l" defTabSz="914400" rtl="0" latinLnBrk="0">
        <a:lnSpc>
          <a:spcPct val="85000"/>
        </a:lnSpc>
        <a:spcBef>
          <a:spcPts val="0"/>
        </a:spcBef>
        <a:spcAft>
          <a:spcPts val="0"/>
        </a:spcAft>
        <a:buClrTx/>
        <a:buSzTx/>
        <a:buFontTx/>
        <a:buNone/>
        <a:tabLst/>
        <a:defRPr sz="8000" b="0" i="0" u="none" strike="noStrike" cap="none" spc="-50" baseline="0">
          <a:ln>
            <a:noFill/>
          </a:ln>
          <a:solidFill>
            <a:srgbClr val="262626"/>
          </a:solidFill>
          <a:uFillTx/>
          <a:latin typeface="Calibri Light"/>
          <a:ea typeface="Calibri Light"/>
          <a:cs typeface="Calibri Light"/>
          <a:sym typeface="Calibri Light"/>
        </a:defRPr>
      </a:lvl6pPr>
      <a:lvl7pPr marL="0" marR="0" indent="0" algn="l" defTabSz="914400" rtl="0" latinLnBrk="0">
        <a:lnSpc>
          <a:spcPct val="85000"/>
        </a:lnSpc>
        <a:spcBef>
          <a:spcPts val="0"/>
        </a:spcBef>
        <a:spcAft>
          <a:spcPts val="0"/>
        </a:spcAft>
        <a:buClrTx/>
        <a:buSzTx/>
        <a:buFontTx/>
        <a:buNone/>
        <a:tabLst/>
        <a:defRPr sz="8000" b="0" i="0" u="none" strike="noStrike" cap="none" spc="-50" baseline="0">
          <a:ln>
            <a:noFill/>
          </a:ln>
          <a:solidFill>
            <a:srgbClr val="262626"/>
          </a:solidFill>
          <a:uFillTx/>
          <a:latin typeface="Calibri Light"/>
          <a:ea typeface="Calibri Light"/>
          <a:cs typeface="Calibri Light"/>
          <a:sym typeface="Calibri Light"/>
        </a:defRPr>
      </a:lvl7pPr>
      <a:lvl8pPr marL="0" marR="0" indent="0" algn="l" defTabSz="914400" rtl="0" latinLnBrk="0">
        <a:lnSpc>
          <a:spcPct val="85000"/>
        </a:lnSpc>
        <a:spcBef>
          <a:spcPts val="0"/>
        </a:spcBef>
        <a:spcAft>
          <a:spcPts val="0"/>
        </a:spcAft>
        <a:buClrTx/>
        <a:buSzTx/>
        <a:buFontTx/>
        <a:buNone/>
        <a:tabLst/>
        <a:defRPr sz="8000" b="0" i="0" u="none" strike="noStrike" cap="none" spc="-50" baseline="0">
          <a:ln>
            <a:noFill/>
          </a:ln>
          <a:solidFill>
            <a:srgbClr val="262626"/>
          </a:solidFill>
          <a:uFillTx/>
          <a:latin typeface="Calibri Light"/>
          <a:ea typeface="Calibri Light"/>
          <a:cs typeface="Calibri Light"/>
          <a:sym typeface="Calibri Light"/>
        </a:defRPr>
      </a:lvl8pPr>
      <a:lvl9pPr marL="0" marR="0" indent="0" algn="l" defTabSz="914400" rtl="0" latinLnBrk="0">
        <a:lnSpc>
          <a:spcPct val="85000"/>
        </a:lnSpc>
        <a:spcBef>
          <a:spcPts val="0"/>
        </a:spcBef>
        <a:spcAft>
          <a:spcPts val="0"/>
        </a:spcAft>
        <a:buClrTx/>
        <a:buSzTx/>
        <a:buFontTx/>
        <a:buNone/>
        <a:tabLst/>
        <a:defRPr sz="8000" b="0" i="0" u="none" strike="noStrike" cap="none" spc="-50" baseline="0">
          <a:ln>
            <a:noFill/>
          </a:ln>
          <a:solidFill>
            <a:srgbClr val="262626"/>
          </a:solidFill>
          <a:uFillTx/>
          <a:latin typeface="Calibri Light"/>
          <a:ea typeface="Calibri Light"/>
          <a:cs typeface="Calibri Light"/>
          <a:sym typeface="Calibri Light"/>
        </a:defRPr>
      </a:lvl9pPr>
    </p:titleStyle>
    <p:bodyStyle>
      <a:lvl1pPr marL="0" marR="0" indent="0" algn="l" defTabSz="914400" rtl="0" latinLnBrk="0">
        <a:lnSpc>
          <a:spcPct val="90000"/>
        </a:lnSpc>
        <a:spcBef>
          <a:spcPts val="1200"/>
        </a:spcBef>
        <a:spcAft>
          <a:spcPts val="0"/>
        </a:spcAft>
        <a:buClrTx/>
        <a:buSzTx/>
        <a:buFontTx/>
        <a:buNone/>
        <a:tabLst/>
        <a:defRPr sz="2400" b="0" i="0" u="none" strike="noStrike" cap="all" spc="200" baseline="0">
          <a:ln>
            <a:noFill/>
          </a:ln>
          <a:solidFill>
            <a:srgbClr val="696464"/>
          </a:solidFill>
          <a:uFillTx/>
          <a:latin typeface="Calibri Light"/>
          <a:ea typeface="Calibri Light"/>
          <a:cs typeface="Calibri Light"/>
          <a:sym typeface="Calibri Light"/>
        </a:defRPr>
      </a:lvl1pPr>
      <a:lvl2pPr marL="0" marR="0" indent="0" algn="l" defTabSz="914400" rtl="0" latinLnBrk="0">
        <a:lnSpc>
          <a:spcPct val="90000"/>
        </a:lnSpc>
        <a:spcBef>
          <a:spcPts val="1200"/>
        </a:spcBef>
        <a:spcAft>
          <a:spcPts val="0"/>
        </a:spcAft>
        <a:buClrTx/>
        <a:buSzTx/>
        <a:buFontTx/>
        <a:buNone/>
        <a:tabLst/>
        <a:defRPr sz="2400" b="0" i="0" u="none" strike="noStrike" cap="all" spc="200" baseline="0">
          <a:ln>
            <a:noFill/>
          </a:ln>
          <a:solidFill>
            <a:srgbClr val="696464"/>
          </a:solidFill>
          <a:uFillTx/>
          <a:latin typeface="Calibri Light"/>
          <a:ea typeface="Calibri Light"/>
          <a:cs typeface="Calibri Light"/>
          <a:sym typeface="Calibri Light"/>
        </a:defRPr>
      </a:lvl2pPr>
      <a:lvl3pPr marL="0" marR="0" indent="0" algn="l" defTabSz="914400" rtl="0" latinLnBrk="0">
        <a:lnSpc>
          <a:spcPct val="90000"/>
        </a:lnSpc>
        <a:spcBef>
          <a:spcPts val="1200"/>
        </a:spcBef>
        <a:spcAft>
          <a:spcPts val="0"/>
        </a:spcAft>
        <a:buClrTx/>
        <a:buSzTx/>
        <a:buFontTx/>
        <a:buNone/>
        <a:tabLst/>
        <a:defRPr sz="2400" b="0" i="0" u="none" strike="noStrike" cap="all" spc="200" baseline="0">
          <a:ln>
            <a:noFill/>
          </a:ln>
          <a:solidFill>
            <a:srgbClr val="696464"/>
          </a:solidFill>
          <a:uFillTx/>
          <a:latin typeface="Calibri Light"/>
          <a:ea typeface="Calibri Light"/>
          <a:cs typeface="Calibri Light"/>
          <a:sym typeface="Calibri Light"/>
        </a:defRPr>
      </a:lvl3pPr>
      <a:lvl4pPr marL="0" marR="0" indent="0" algn="l" defTabSz="914400" rtl="0" latinLnBrk="0">
        <a:lnSpc>
          <a:spcPct val="90000"/>
        </a:lnSpc>
        <a:spcBef>
          <a:spcPts val="1200"/>
        </a:spcBef>
        <a:spcAft>
          <a:spcPts val="0"/>
        </a:spcAft>
        <a:buClrTx/>
        <a:buSzTx/>
        <a:buFontTx/>
        <a:buNone/>
        <a:tabLst/>
        <a:defRPr sz="2400" b="0" i="0" u="none" strike="noStrike" cap="all" spc="200" baseline="0">
          <a:ln>
            <a:noFill/>
          </a:ln>
          <a:solidFill>
            <a:srgbClr val="696464"/>
          </a:solidFill>
          <a:uFillTx/>
          <a:latin typeface="Calibri Light"/>
          <a:ea typeface="Calibri Light"/>
          <a:cs typeface="Calibri Light"/>
          <a:sym typeface="Calibri Light"/>
        </a:defRPr>
      </a:lvl4pPr>
      <a:lvl5pPr marL="0" marR="0" indent="0" algn="l" defTabSz="914400" rtl="0" latinLnBrk="0">
        <a:lnSpc>
          <a:spcPct val="90000"/>
        </a:lnSpc>
        <a:spcBef>
          <a:spcPts val="1200"/>
        </a:spcBef>
        <a:spcAft>
          <a:spcPts val="0"/>
        </a:spcAft>
        <a:buClrTx/>
        <a:buSzTx/>
        <a:buFontTx/>
        <a:buNone/>
        <a:tabLst/>
        <a:defRPr sz="2400" b="0" i="0" u="none" strike="noStrike" cap="all" spc="200" baseline="0">
          <a:ln>
            <a:noFill/>
          </a:ln>
          <a:solidFill>
            <a:srgbClr val="696464"/>
          </a:solidFill>
          <a:uFillTx/>
          <a:latin typeface="Calibri Light"/>
          <a:ea typeface="Calibri Light"/>
          <a:cs typeface="Calibri Light"/>
          <a:sym typeface="Calibri Light"/>
        </a:defRPr>
      </a:lvl5pPr>
      <a:lvl6pPr marL="1263285" marR="0" indent="-391885" algn="l" defTabSz="914400" rtl="0" latinLnBrk="0">
        <a:lnSpc>
          <a:spcPct val="90000"/>
        </a:lnSpc>
        <a:spcBef>
          <a:spcPts val="1200"/>
        </a:spcBef>
        <a:spcAft>
          <a:spcPts val="0"/>
        </a:spcAft>
        <a:buClrTx/>
        <a:buSzPct val="100000"/>
        <a:buFontTx/>
        <a:buChar char="◦"/>
        <a:tabLst/>
        <a:defRPr sz="2400" b="0" i="0" u="none" strike="noStrike" cap="all" spc="200" baseline="0">
          <a:ln>
            <a:noFill/>
          </a:ln>
          <a:solidFill>
            <a:srgbClr val="696464"/>
          </a:solidFill>
          <a:uFillTx/>
          <a:latin typeface="Calibri Light"/>
          <a:ea typeface="Calibri Light"/>
          <a:cs typeface="Calibri Light"/>
          <a:sym typeface="Calibri Light"/>
        </a:defRPr>
      </a:lvl6pPr>
      <a:lvl7pPr marL="1463285" marR="0" indent="-391885" algn="l" defTabSz="914400" rtl="0" latinLnBrk="0">
        <a:lnSpc>
          <a:spcPct val="90000"/>
        </a:lnSpc>
        <a:spcBef>
          <a:spcPts val="1200"/>
        </a:spcBef>
        <a:spcAft>
          <a:spcPts val="0"/>
        </a:spcAft>
        <a:buClrTx/>
        <a:buSzPct val="100000"/>
        <a:buFontTx/>
        <a:buChar char="◦"/>
        <a:tabLst/>
        <a:defRPr sz="2400" b="0" i="0" u="none" strike="noStrike" cap="all" spc="200" baseline="0">
          <a:ln>
            <a:noFill/>
          </a:ln>
          <a:solidFill>
            <a:srgbClr val="696464"/>
          </a:solidFill>
          <a:uFillTx/>
          <a:latin typeface="Calibri Light"/>
          <a:ea typeface="Calibri Light"/>
          <a:cs typeface="Calibri Light"/>
          <a:sym typeface="Calibri Light"/>
        </a:defRPr>
      </a:lvl7pPr>
      <a:lvl8pPr marL="1663285" marR="0" indent="-391885" algn="l" defTabSz="914400" rtl="0" latinLnBrk="0">
        <a:lnSpc>
          <a:spcPct val="90000"/>
        </a:lnSpc>
        <a:spcBef>
          <a:spcPts val="1200"/>
        </a:spcBef>
        <a:spcAft>
          <a:spcPts val="0"/>
        </a:spcAft>
        <a:buClrTx/>
        <a:buSzPct val="100000"/>
        <a:buFontTx/>
        <a:buChar char="◦"/>
        <a:tabLst/>
        <a:defRPr sz="2400" b="0" i="0" u="none" strike="noStrike" cap="all" spc="200" baseline="0">
          <a:ln>
            <a:noFill/>
          </a:ln>
          <a:solidFill>
            <a:srgbClr val="696464"/>
          </a:solidFill>
          <a:uFillTx/>
          <a:latin typeface="Calibri Light"/>
          <a:ea typeface="Calibri Light"/>
          <a:cs typeface="Calibri Light"/>
          <a:sym typeface="Calibri Light"/>
        </a:defRPr>
      </a:lvl8pPr>
      <a:lvl9pPr marL="1863285" marR="0" indent="-391885" algn="l" defTabSz="914400" rtl="0" latinLnBrk="0">
        <a:lnSpc>
          <a:spcPct val="90000"/>
        </a:lnSpc>
        <a:spcBef>
          <a:spcPts val="1200"/>
        </a:spcBef>
        <a:spcAft>
          <a:spcPts val="0"/>
        </a:spcAft>
        <a:buClrTx/>
        <a:buSzPct val="100000"/>
        <a:buFontTx/>
        <a:buChar char="◦"/>
        <a:tabLst/>
        <a:defRPr sz="2400" b="0" i="0" u="none" strike="noStrike" cap="all" spc="200" baseline="0">
          <a:ln>
            <a:noFill/>
          </a:ln>
          <a:solidFill>
            <a:srgbClr val="696464"/>
          </a:solidFill>
          <a:uFillTx/>
          <a:latin typeface="Calibri Light"/>
          <a:ea typeface="Calibri Light"/>
          <a:cs typeface="Calibri Light"/>
          <a:sym typeface="Calibri Light"/>
        </a:defRPr>
      </a:lvl9pPr>
    </p:bodyStyle>
    <p:otherStyle>
      <a:lvl1pPr marL="0" marR="0" indent="0" algn="r" defTabSz="914400" rtl="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sz="10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en.wikipedia.org/wiki/Swap_(computer_science)" TargetMode="External"/><Relationship Id="rId2" Type="http://schemas.openxmlformats.org/officeDocument/2006/relationships/hyperlink" Target="https://en.wikipedia.org/wiki/Sorting_algorithm" TargetMode="External"/><Relationship Id="rId1" Type="http://schemas.openxmlformats.org/officeDocument/2006/relationships/slideLayout" Target="../slideLayouts/slideLayout2.xml"/><Relationship Id="rId5" Type="http://schemas.openxmlformats.org/officeDocument/2006/relationships/hyperlink" Target="https://algoderp.herokuapp.com/sorting" TargetMode="External"/><Relationship Id="rId4" Type="http://schemas.openxmlformats.org/officeDocument/2006/relationships/hyperlink" Target="https://en.wikipedia.org/wiki/Bubble_sort"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eb.mit.edu/16.070/www/lecture/big_o.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interactivepython.org/runestone/static/pythonds/index.html" TargetMode="External"/><Relationship Id="rId2" Type="http://schemas.openxmlformats.org/officeDocument/2006/relationships/hyperlink" Target="http://stackoverflow.com/questions/3255/big-o-how-do-you-calculate-approximate-i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en.wikipedia.org/wiki/Asymptotic_computational_complexity"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inscc.utah.edu/~u0079358/atmos6910/Class_8/Homework_8.docx"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t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Shape 154"/>
          <p:cNvSpPr>
            <a:spLocks noGrp="1"/>
          </p:cNvSpPr>
          <p:nvPr>
            <p:ph type="ctrTitle"/>
          </p:nvPr>
        </p:nvSpPr>
        <p:spPr>
          <a:xfrm>
            <a:off x="1097280" y="758951"/>
            <a:ext cx="10058401" cy="3566162"/>
          </a:xfrm>
          <a:prstGeom prst="rect">
            <a:avLst/>
          </a:prstGeom>
        </p:spPr>
        <p:txBody>
          <a:bodyPr/>
          <a:lstStyle/>
          <a:p>
            <a:pPr>
              <a:defRPr spc="-100"/>
            </a:pPr>
            <a:r>
              <a:t>Class 8: </a:t>
            </a:r>
          </a:p>
        </p:txBody>
      </p:sp>
      <p:sp>
        <p:nvSpPr>
          <p:cNvPr id="155" name="Shape 155"/>
          <p:cNvSpPr>
            <a:spLocks noGrp="1"/>
          </p:cNvSpPr>
          <p:nvPr>
            <p:ph type="subTitle" sz="quarter" idx="1"/>
          </p:nvPr>
        </p:nvSpPr>
        <p:spPr>
          <a:xfrm>
            <a:off x="1100050" y="4455621"/>
            <a:ext cx="10058401" cy="1143002"/>
          </a:xfrm>
          <a:prstGeom prst="rect">
            <a:avLst/>
          </a:prstGeom>
        </p:spPr>
        <p:txBody>
          <a:bodyPr/>
          <a:lstStyle/>
          <a:p>
            <a:r>
              <a:t>Algorithms</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 name="Shape 182"/>
          <p:cNvSpPr>
            <a:spLocks noGrp="1"/>
          </p:cNvSpPr>
          <p:nvPr>
            <p:ph type="title"/>
          </p:nvPr>
        </p:nvSpPr>
        <p:spPr>
          <a:xfrm>
            <a:off x="1097280" y="286603"/>
            <a:ext cx="10058401" cy="1450757"/>
          </a:xfrm>
          <a:prstGeom prst="rect">
            <a:avLst/>
          </a:prstGeom>
        </p:spPr>
        <p:txBody>
          <a:bodyPr/>
          <a:lstStyle>
            <a:lvl1pPr>
              <a:defRPr spc="-100"/>
            </a:lvl1pPr>
          </a:lstStyle>
          <a:p>
            <a:r>
              <a:t>Algorithm vs functions</a:t>
            </a:r>
          </a:p>
        </p:txBody>
      </p:sp>
      <p:sp>
        <p:nvSpPr>
          <p:cNvPr id="183" name="Shape 183"/>
          <p:cNvSpPr>
            <a:spLocks noGrp="1"/>
          </p:cNvSpPr>
          <p:nvPr>
            <p:ph type="body" idx="1"/>
          </p:nvPr>
        </p:nvSpPr>
        <p:spPr>
          <a:xfrm>
            <a:off x="1097280" y="1807634"/>
            <a:ext cx="10058401" cy="4023360"/>
          </a:xfrm>
          <a:prstGeom prst="rect">
            <a:avLst/>
          </a:prstGeom>
        </p:spPr>
        <p:txBody>
          <a:bodyPr/>
          <a:lstStyle/>
          <a:p>
            <a:pPr marL="0" indent="0">
              <a:lnSpc>
                <a:spcPct val="100000"/>
              </a:lnSpc>
              <a:buSzTx/>
              <a:buNone/>
            </a:pPr>
            <a:r>
              <a:t>If algorithms are indeed</a:t>
            </a:r>
          </a:p>
          <a:p>
            <a:pPr marL="0" lvl="1" indent="312929">
              <a:lnSpc>
                <a:spcPct val="100000"/>
              </a:lnSpc>
              <a:buSzTx/>
              <a:buNone/>
            </a:pPr>
            <a:r>
              <a:t>“a step-by-step procedure for solving a problem or accomplishing some end, especially by a computer”</a:t>
            </a:r>
          </a:p>
          <a:p>
            <a:pPr marL="0" indent="0">
              <a:lnSpc>
                <a:spcPct val="100000"/>
              </a:lnSpc>
              <a:buSzTx/>
              <a:buNone/>
            </a:pPr>
            <a:r>
              <a:t>are we just saying that functions or procedures in code are the same as algorithms?</a:t>
            </a:r>
          </a:p>
          <a:p>
            <a:pPr marL="0" indent="0">
              <a:lnSpc>
                <a:spcPct val="100000"/>
              </a:lnSpc>
              <a:buSzTx/>
              <a:buNone/>
            </a:pPr>
            <a:endParaRPr/>
          </a:p>
          <a:p>
            <a:pPr marL="0" indent="0">
              <a:lnSpc>
                <a:spcPct val="100000"/>
              </a:lnSpc>
              <a:buSzTx/>
              <a:buNone/>
              <a:defRPr b="1" u="sng"/>
            </a:pPr>
            <a:r>
              <a:t>Not really</a:t>
            </a:r>
            <a:r>
              <a:rPr b="0" u="none"/>
              <a:t>, because a function is a set of operations in code. It is only the physical representation of the algorithm. The algorithm itself is almost always an abstract concept which describes a solution.</a:t>
            </a:r>
          </a:p>
          <a:p>
            <a:pPr marL="0" indent="0">
              <a:lnSpc>
                <a:spcPct val="100000"/>
              </a:lnSpc>
              <a:buSzTx/>
              <a:buNone/>
            </a:pPr>
            <a:endParaRPr b="0" u="none"/>
          </a:p>
          <a:p>
            <a:pPr marL="0" indent="0">
              <a:lnSpc>
                <a:spcPct val="100000"/>
              </a:lnSpc>
              <a:buSzTx/>
              <a:buNone/>
            </a:pPr>
            <a:r>
              <a:t>Ergo, do all algorithms necessitate a solution to a problem?</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Shape 185"/>
          <p:cNvSpPr>
            <a:spLocks noGrp="1"/>
          </p:cNvSpPr>
          <p:nvPr>
            <p:ph type="title"/>
          </p:nvPr>
        </p:nvSpPr>
        <p:spPr>
          <a:xfrm>
            <a:off x="1097280" y="286603"/>
            <a:ext cx="10058401" cy="1450757"/>
          </a:xfrm>
          <a:prstGeom prst="rect">
            <a:avLst/>
          </a:prstGeom>
        </p:spPr>
        <p:txBody>
          <a:bodyPr/>
          <a:lstStyle>
            <a:lvl1pPr>
              <a:defRPr spc="-100"/>
            </a:lvl1pPr>
          </a:lstStyle>
          <a:p>
            <a:r>
              <a:t>Common Algorithm Approaches</a:t>
            </a:r>
          </a:p>
        </p:txBody>
      </p:sp>
      <p:sp>
        <p:nvSpPr>
          <p:cNvPr id="186" name="Shape 186"/>
          <p:cNvSpPr>
            <a:spLocks noGrp="1"/>
          </p:cNvSpPr>
          <p:nvPr>
            <p:ph type="body" idx="1"/>
          </p:nvPr>
        </p:nvSpPr>
        <p:spPr>
          <a:xfrm>
            <a:off x="1097280" y="1807634"/>
            <a:ext cx="10058401" cy="4023360"/>
          </a:xfrm>
          <a:prstGeom prst="rect">
            <a:avLst/>
          </a:prstGeom>
        </p:spPr>
        <p:txBody>
          <a:bodyPr/>
          <a:lstStyle/>
          <a:p>
            <a:pPr marL="0" indent="0">
              <a:buSzTx/>
              <a:buNone/>
            </a:pPr>
            <a:r>
              <a:t>The classification means very little, other than to illustrate the many ways any particular problem can be approached.</a:t>
            </a:r>
          </a:p>
          <a:p>
            <a:pPr marL="0" indent="0">
              <a:buSzTx/>
              <a:buNone/>
            </a:pPr>
            <a:r>
              <a:t>In other words, the “type” of algorithm depends on how you frame the problem to solve. In this context, the approach may be a variant of common techniques, such as these classes:</a:t>
            </a:r>
          </a:p>
          <a:p>
            <a:pPr>
              <a:buFont typeface="Arial"/>
              <a:buChar char="•"/>
            </a:pPr>
            <a:r>
              <a:t>Recursive algorithms (central to most algorithms)</a:t>
            </a:r>
          </a:p>
          <a:p>
            <a:pPr>
              <a:buFont typeface="Arial"/>
              <a:buChar char="•"/>
            </a:pPr>
            <a:r>
              <a:t>Divide and conquer algorithms</a:t>
            </a:r>
          </a:p>
          <a:p>
            <a:pPr>
              <a:buFont typeface="Arial"/>
              <a:buChar char="•"/>
            </a:pPr>
            <a:r>
              <a:t>Brute force algorithms</a:t>
            </a:r>
          </a:p>
          <a:p>
            <a:pPr>
              <a:buFont typeface="Arial"/>
              <a:buChar char="•"/>
            </a:pPr>
            <a:r>
              <a:t>Branch and bound algorithms</a:t>
            </a:r>
          </a:p>
          <a:p>
            <a:pPr>
              <a:buFont typeface="Arial"/>
              <a:buChar char="•"/>
            </a:pPr>
            <a:r>
              <a:t>Greedy algorithms</a:t>
            </a:r>
          </a:p>
          <a:p>
            <a:pPr>
              <a:buFont typeface="Arial"/>
              <a:buChar char="•"/>
            </a:pPr>
            <a:r>
              <a:t>Dynamic programming algorithms</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Shape 188"/>
          <p:cNvSpPr>
            <a:spLocks noGrp="1"/>
          </p:cNvSpPr>
          <p:nvPr>
            <p:ph type="title"/>
          </p:nvPr>
        </p:nvSpPr>
        <p:spPr>
          <a:xfrm>
            <a:off x="1097280" y="286603"/>
            <a:ext cx="10058401" cy="1450757"/>
          </a:xfrm>
          <a:prstGeom prst="rect">
            <a:avLst/>
          </a:prstGeom>
        </p:spPr>
        <p:txBody>
          <a:bodyPr/>
          <a:lstStyle>
            <a:lvl1pPr>
              <a:defRPr spc="-100"/>
            </a:lvl1pPr>
          </a:lstStyle>
          <a:p>
            <a:r>
              <a:t>Categories</a:t>
            </a:r>
          </a:p>
        </p:txBody>
      </p:sp>
      <p:sp>
        <p:nvSpPr>
          <p:cNvPr id="189" name="Shape 189"/>
          <p:cNvSpPr>
            <a:spLocks noGrp="1"/>
          </p:cNvSpPr>
          <p:nvPr>
            <p:ph type="body" sz="quarter" idx="1"/>
          </p:nvPr>
        </p:nvSpPr>
        <p:spPr>
          <a:xfrm>
            <a:off x="834521" y="5618946"/>
            <a:ext cx="10058401" cy="350929"/>
          </a:xfrm>
          <a:prstGeom prst="rect">
            <a:avLst/>
          </a:prstGeom>
        </p:spPr>
        <p:txBody>
          <a:bodyPr/>
          <a:lstStyle/>
          <a:p>
            <a:r>
              <a:t>Wikipedia, https://en.wikipedia.org/wiki/Category:Algorithms</a:t>
            </a:r>
          </a:p>
        </p:txBody>
      </p:sp>
      <p:pic>
        <p:nvPicPr>
          <p:cNvPr id="190" name="image2.png"/>
          <p:cNvPicPr>
            <a:picLocks noChangeAspect="1"/>
          </p:cNvPicPr>
          <p:nvPr/>
        </p:nvPicPr>
        <p:blipFill>
          <a:blip r:embed="rId2">
            <a:extLst/>
          </a:blip>
          <a:stretch>
            <a:fillRect/>
          </a:stretch>
        </p:blipFill>
        <p:spPr>
          <a:xfrm>
            <a:off x="3836275" y="694726"/>
            <a:ext cx="7091701" cy="4833714"/>
          </a:xfrm>
          <a:prstGeom prst="rect">
            <a:avLst/>
          </a:prstGeom>
          <a:ln w="12700">
            <a:miter lim="400000"/>
          </a:ln>
        </p:spPr>
      </p:pic>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Shape 192"/>
          <p:cNvSpPr>
            <a:spLocks noGrp="1"/>
          </p:cNvSpPr>
          <p:nvPr>
            <p:ph type="title"/>
          </p:nvPr>
        </p:nvSpPr>
        <p:spPr>
          <a:xfrm>
            <a:off x="1097280" y="286603"/>
            <a:ext cx="10058401" cy="1450757"/>
          </a:xfrm>
          <a:prstGeom prst="rect">
            <a:avLst/>
          </a:prstGeom>
        </p:spPr>
        <p:txBody>
          <a:bodyPr/>
          <a:lstStyle>
            <a:lvl1pPr>
              <a:defRPr spc="-100"/>
            </a:lvl1pPr>
          </a:lstStyle>
          <a:p>
            <a:r>
              <a:t>Algorithm Examples</a:t>
            </a:r>
          </a:p>
        </p:txBody>
      </p:sp>
      <p:sp>
        <p:nvSpPr>
          <p:cNvPr id="193" name="Shape 193"/>
          <p:cNvSpPr>
            <a:spLocks noGrp="1"/>
          </p:cNvSpPr>
          <p:nvPr>
            <p:ph type="body" idx="1"/>
          </p:nvPr>
        </p:nvSpPr>
        <p:spPr>
          <a:xfrm>
            <a:off x="1097280" y="1845734"/>
            <a:ext cx="10058401" cy="4023360"/>
          </a:xfrm>
          <a:prstGeom prst="rect">
            <a:avLst/>
          </a:prstGeom>
        </p:spPr>
        <p:txBody>
          <a:bodyPr/>
          <a:lstStyle/>
          <a:p>
            <a:pPr>
              <a:defRPr b="1" u="sng"/>
            </a:pPr>
            <a:r>
              <a:t>The Bubble Sort Algorithm</a:t>
            </a:r>
          </a:p>
          <a:p>
            <a:r>
              <a:t>A simple </a:t>
            </a:r>
            <a:r>
              <a:rPr u="sng">
                <a:solidFill>
                  <a:srgbClr val="0000FF"/>
                </a:solidFill>
                <a:uFill>
                  <a:solidFill>
                    <a:srgbClr val="0000FF"/>
                  </a:solidFill>
                </a:uFill>
                <a:hlinkClick r:id="rId2"/>
              </a:rPr>
              <a:t>sorting algorithm</a:t>
            </a:r>
            <a:r>
              <a:t> that repeatedly steps through the list to be sorted, compares each pair of adjacent items and </a:t>
            </a:r>
            <a:r>
              <a:rPr u="sng">
                <a:solidFill>
                  <a:srgbClr val="0000FF"/>
                </a:solidFill>
                <a:uFill>
                  <a:solidFill>
                    <a:srgbClr val="0000FF"/>
                  </a:solidFill>
                </a:uFill>
                <a:hlinkClick r:id="rId3"/>
              </a:rPr>
              <a:t>swaps</a:t>
            </a:r>
            <a:r>
              <a:t> them if they are in the wrong order. The pass through the list is repeated until no swaps are needed, which indicates that the list is sorted.</a:t>
            </a:r>
          </a:p>
          <a:p>
            <a:r>
              <a:rPr u="sng">
                <a:solidFill>
                  <a:srgbClr val="0000FF"/>
                </a:solidFill>
                <a:uFill>
                  <a:solidFill>
                    <a:srgbClr val="0000FF"/>
                  </a:solidFill>
                </a:uFill>
                <a:hlinkClick r:id="rId4"/>
              </a:rPr>
              <a:t>https://en.wikipedia.org/wiki/Bubble_sort</a:t>
            </a:r>
          </a:p>
          <a:p>
            <a:pPr marL="0" indent="0">
              <a:buSzTx/>
              <a:buNone/>
            </a:pPr>
            <a:endParaRPr u="sng">
              <a:solidFill>
                <a:srgbClr val="0000FF"/>
              </a:solidFill>
              <a:uFill>
                <a:solidFill>
                  <a:srgbClr val="0000FF"/>
                </a:solidFill>
              </a:uFill>
              <a:hlinkClick r:id="rId4"/>
            </a:endParaRPr>
          </a:p>
          <a:p>
            <a:pPr marL="0" indent="0">
              <a:buSzTx/>
              <a:buNone/>
            </a:pPr>
            <a:r>
              <a:t>Let’s sort the set of numbers [3,5,1,2,4] on the board:</a:t>
            </a:r>
          </a:p>
          <a:p>
            <a:pPr marL="0" indent="0">
              <a:buSzTx/>
              <a:buNone/>
            </a:pPr>
            <a:endParaRPr/>
          </a:p>
          <a:p>
            <a:pPr marL="0" indent="0">
              <a:buSzTx/>
              <a:buNone/>
            </a:pPr>
            <a:r>
              <a:rPr u="sng">
                <a:solidFill>
                  <a:srgbClr val="0000FF"/>
                </a:solidFill>
                <a:uFill>
                  <a:solidFill>
                    <a:srgbClr val="0000FF"/>
                  </a:solidFill>
                </a:uFill>
                <a:hlinkClick r:id="rId5"/>
              </a:rPr>
              <a:t>https://algoderp.herokuapp.com/sorting</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Shape 195"/>
          <p:cNvSpPr>
            <a:spLocks noGrp="1"/>
          </p:cNvSpPr>
          <p:nvPr>
            <p:ph type="title"/>
          </p:nvPr>
        </p:nvSpPr>
        <p:spPr>
          <a:xfrm>
            <a:off x="1097280" y="286603"/>
            <a:ext cx="10058401" cy="1450757"/>
          </a:xfrm>
          <a:prstGeom prst="rect">
            <a:avLst/>
          </a:prstGeom>
        </p:spPr>
        <p:txBody>
          <a:bodyPr/>
          <a:lstStyle/>
          <a:p>
            <a:pPr lvl="1">
              <a:defRPr sz="4800" spc="-100">
                <a:solidFill>
                  <a:srgbClr val="404040"/>
                </a:solidFill>
              </a:defRPr>
            </a:pPr>
            <a:r>
              <a:t>Efficiency</a:t>
            </a:r>
          </a:p>
        </p:txBody>
      </p:sp>
      <p:sp>
        <p:nvSpPr>
          <p:cNvPr id="196" name="Shape 196"/>
          <p:cNvSpPr>
            <a:spLocks noGrp="1"/>
          </p:cNvSpPr>
          <p:nvPr>
            <p:ph type="body" idx="1"/>
          </p:nvPr>
        </p:nvSpPr>
        <p:spPr>
          <a:xfrm>
            <a:off x="1097280" y="1845734"/>
            <a:ext cx="10058401" cy="4023360"/>
          </a:xfrm>
          <a:prstGeom prst="rect">
            <a:avLst/>
          </a:prstGeom>
        </p:spPr>
        <p:txBody>
          <a:bodyPr/>
          <a:lstStyle/>
          <a:p>
            <a:r>
              <a:t>The efficiency of an algorithm is almost always referring to its ability to arrive at a correct solution in the smallest number of steps possible. Consider this task with a cost analysis approach, where “cost” represents an operation of “work” or instruction:</a:t>
            </a:r>
          </a:p>
        </p:txBody>
      </p:sp>
      <p:graphicFrame>
        <p:nvGraphicFramePr>
          <p:cNvPr id="197" name="Table 197"/>
          <p:cNvGraphicFramePr/>
          <p:nvPr/>
        </p:nvGraphicFramePr>
        <p:xfrm>
          <a:off x="1191173" y="3315720"/>
          <a:ext cx="8128000" cy="2338844"/>
        </p:xfrm>
        <a:graphic>
          <a:graphicData uri="http://schemas.openxmlformats.org/drawingml/2006/table">
            <a:tbl>
              <a:tblPr>
                <a:tableStyleId>{4C3C2611-4C71-4FC5-86AE-919BDF0F9419}</a:tableStyleId>
              </a:tblPr>
              <a:tblGrid>
                <a:gridCol w="5115034"/>
                <a:gridCol w="3012966"/>
              </a:tblGrid>
              <a:tr h="2338844">
                <a:tc>
                  <a:txBody>
                    <a:bodyPr/>
                    <a:lstStyle/>
                    <a:p>
                      <a:pPr algn="l">
                        <a:defRPr sz="2000"/>
                      </a:pPr>
                      <a:r>
                        <a:t>#Find position of first number &gt; 123 in array</a:t>
                      </a:r>
                    </a:p>
                    <a:p>
                      <a:pPr algn="l">
                        <a:defRPr sz="2000"/>
                      </a:pPr>
                      <a:r>
                        <a:t>n = len(data)</a:t>
                      </a:r>
                    </a:p>
                    <a:p>
                      <a:pPr algn="l">
                        <a:defRPr sz="2000"/>
                      </a:pPr>
                      <a:r>
                        <a:t>i = 0</a:t>
                      </a:r>
                    </a:p>
                    <a:p>
                      <a:pPr algn="l">
                        <a:defRPr sz="2000"/>
                      </a:pPr>
                      <a:r>
                        <a:t>for d in data:</a:t>
                      </a:r>
                    </a:p>
                    <a:p>
                      <a:pPr algn="l">
                        <a:defRPr sz="2000"/>
                      </a:pPr>
                      <a:r>
                        <a:t>    if d &gt; 123:</a:t>
                      </a:r>
                    </a:p>
                    <a:p>
                      <a:pPr algn="l">
                        <a:defRPr sz="2000"/>
                      </a:pPr>
                      <a:r>
                        <a:t>        break</a:t>
                      </a:r>
                    </a:p>
                    <a:p>
                      <a:pPr algn="l">
                        <a:defRPr sz="2000"/>
                      </a:pPr>
                      <a:r>
                        <a:t>    i = i + 1</a:t>
                      </a:r>
                    </a:p>
                  </a:txBody>
                  <a:tcPr marL="45720" marR="45720" horzOverflow="overflow"/>
                </a:tc>
                <a:tc>
                  <a:txBody>
                    <a:bodyPr/>
                    <a:lstStyle/>
                    <a:p>
                      <a:pPr algn="l">
                        <a:defRPr sz="2000"/>
                      </a:pPr>
                      <a:r>
                        <a:t>#keep track of “work”</a:t>
                      </a:r>
                    </a:p>
                    <a:p>
                      <a:pPr algn="l">
                        <a:defRPr sz="2000"/>
                      </a:pPr>
                      <a:r>
                        <a:t>c1</a:t>
                      </a:r>
                    </a:p>
                    <a:p>
                      <a:pPr algn="l">
                        <a:defRPr sz="2000"/>
                      </a:pPr>
                      <a:r>
                        <a:t>c2</a:t>
                      </a:r>
                    </a:p>
                    <a:p>
                      <a:pPr algn="l">
                        <a:defRPr sz="2000"/>
                      </a:pPr>
                      <a:endParaRPr/>
                    </a:p>
                    <a:p>
                      <a:pPr algn="l">
                        <a:defRPr sz="2000"/>
                      </a:pPr>
                      <a:r>
                        <a:t>c3</a:t>
                      </a:r>
                    </a:p>
                    <a:p>
                      <a:pPr algn="l">
                        <a:defRPr sz="2000"/>
                      </a:pPr>
                      <a:endParaRPr/>
                    </a:p>
                    <a:p>
                      <a:pPr algn="l">
                        <a:defRPr sz="2000"/>
                      </a:pPr>
                      <a:r>
                        <a:t>c4</a:t>
                      </a:r>
                    </a:p>
                  </a:txBody>
                  <a:tcPr marL="45720" marR="45720" horzOverflow="overflow"/>
                </a:tc>
              </a:tr>
            </a:tbl>
          </a:graphicData>
        </a:graphic>
      </p:graphicFrame>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Shape 199"/>
          <p:cNvSpPr>
            <a:spLocks noGrp="1"/>
          </p:cNvSpPr>
          <p:nvPr>
            <p:ph type="title"/>
          </p:nvPr>
        </p:nvSpPr>
        <p:spPr>
          <a:xfrm>
            <a:off x="1097280" y="286603"/>
            <a:ext cx="10058401" cy="1450757"/>
          </a:xfrm>
          <a:prstGeom prst="rect">
            <a:avLst/>
          </a:prstGeom>
        </p:spPr>
        <p:txBody>
          <a:bodyPr/>
          <a:lstStyle>
            <a:lvl1pPr>
              <a:defRPr spc="-100"/>
            </a:lvl1pPr>
          </a:lstStyle>
          <a:p>
            <a:r>
              <a:t>Algorithm “cost” analysis</a:t>
            </a:r>
          </a:p>
        </p:txBody>
      </p:sp>
      <p:sp>
        <p:nvSpPr>
          <p:cNvPr id="200" name="Shape 200"/>
          <p:cNvSpPr>
            <a:spLocks noGrp="1"/>
          </p:cNvSpPr>
          <p:nvPr>
            <p:ph type="body" idx="1"/>
          </p:nvPr>
        </p:nvSpPr>
        <p:spPr>
          <a:xfrm>
            <a:off x="1097280" y="1845734"/>
            <a:ext cx="10058401" cy="4023360"/>
          </a:xfrm>
          <a:prstGeom prst="rect">
            <a:avLst/>
          </a:prstGeom>
        </p:spPr>
        <p:txBody>
          <a:bodyPr/>
          <a:lstStyle/>
          <a:p>
            <a:pPr marL="0" indent="0">
              <a:buSzTx/>
              <a:buNone/>
            </a:pPr>
            <a:r>
              <a:t>Total cost = c1 + c2 + (i * c3) + (i * c4)</a:t>
            </a:r>
          </a:p>
          <a:p>
            <a:pPr marL="0" indent="0">
              <a:buSzTx/>
              <a:buNone/>
            </a:pPr>
            <a:endParaRPr/>
          </a:p>
          <a:p>
            <a:pPr marL="0" indent="0">
              <a:buSzTx/>
              <a:buNone/>
            </a:pPr>
            <a:r>
              <a:t>Best case:</a:t>
            </a:r>
          </a:p>
          <a:p>
            <a:pPr marL="0" indent="0">
              <a:buSzTx/>
              <a:buNone/>
            </a:pPr>
            <a:r>
              <a:t>If first number in data is &gt; 123, our total cost is 4</a:t>
            </a:r>
          </a:p>
          <a:p>
            <a:pPr marL="0" indent="0">
              <a:buSzTx/>
              <a:buNone/>
            </a:pPr>
            <a:endParaRPr/>
          </a:p>
          <a:p>
            <a:pPr marL="0" indent="0">
              <a:buSzTx/>
              <a:buNone/>
            </a:pPr>
            <a:r>
              <a:t>Worst case:</a:t>
            </a:r>
          </a:p>
          <a:p>
            <a:pPr marL="0" indent="0">
              <a:buSzTx/>
              <a:buNone/>
            </a:pPr>
            <a:r>
              <a:t>All numbers are less than 123! So cost is 2 + n + n.</a:t>
            </a:r>
          </a:p>
          <a:p>
            <a:pPr marL="0" indent="0">
              <a:buSzTx/>
              <a:buNone/>
            </a:pPr>
            <a:endParaRPr/>
          </a:p>
          <a:p>
            <a:pPr marL="0" indent="0">
              <a:buSzTx/>
              <a:buNone/>
            </a:pPr>
            <a:r>
              <a:t>What’s the average cost of a random series of numbers from 0 to 200 with length of 1,000,000?</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 name="Shape 202"/>
          <p:cNvSpPr>
            <a:spLocks noGrp="1"/>
          </p:cNvSpPr>
          <p:nvPr>
            <p:ph type="title"/>
          </p:nvPr>
        </p:nvSpPr>
        <p:spPr>
          <a:xfrm>
            <a:off x="1097280" y="286603"/>
            <a:ext cx="10058401" cy="1450757"/>
          </a:xfrm>
          <a:prstGeom prst="rect">
            <a:avLst/>
          </a:prstGeom>
        </p:spPr>
        <p:txBody>
          <a:bodyPr/>
          <a:lstStyle>
            <a:lvl1pPr>
              <a:defRPr spc="-100"/>
            </a:lvl1pPr>
          </a:lstStyle>
          <a:p>
            <a:r>
              <a:t>Competing interpretations</a:t>
            </a:r>
          </a:p>
        </p:txBody>
      </p:sp>
      <p:sp>
        <p:nvSpPr>
          <p:cNvPr id="203" name="Shape 203"/>
          <p:cNvSpPr>
            <a:spLocks noGrp="1"/>
          </p:cNvSpPr>
          <p:nvPr>
            <p:ph type="body" idx="1"/>
          </p:nvPr>
        </p:nvSpPr>
        <p:spPr>
          <a:xfrm>
            <a:off x="1097280" y="1845734"/>
            <a:ext cx="10058401" cy="4023360"/>
          </a:xfrm>
          <a:prstGeom prst="rect">
            <a:avLst/>
          </a:prstGeom>
        </p:spPr>
        <p:txBody>
          <a:bodyPr/>
          <a:lstStyle/>
          <a:p>
            <a:pPr>
              <a:lnSpc>
                <a:spcPct val="81000"/>
              </a:lnSpc>
              <a:defRPr b="1"/>
            </a:pPr>
            <a:r>
              <a:t>This can’t be answered sufficiently because we have framed the question incorrectly!  Cost has become a function of the length of our list, which does not indicate how the algorithm responds as the list increases.</a:t>
            </a:r>
          </a:p>
          <a:p>
            <a:pPr marL="0" indent="0">
              <a:lnSpc>
                <a:spcPct val="81000"/>
              </a:lnSpc>
              <a:buSzTx/>
              <a:buNone/>
            </a:pPr>
            <a:r>
              <a:t>Be careful not to mix these concepts:</a:t>
            </a:r>
          </a:p>
          <a:p>
            <a:pPr>
              <a:lnSpc>
                <a:spcPct val="81000"/>
              </a:lnSpc>
              <a:buFont typeface="Arial"/>
              <a:buChar char="•"/>
            </a:pPr>
            <a:r>
              <a:t>Performance (dependent on computer resources and other external factors)</a:t>
            </a:r>
          </a:p>
          <a:p>
            <a:pPr>
              <a:lnSpc>
                <a:spcPct val="81000"/>
              </a:lnSpc>
              <a:buFont typeface="Arial"/>
              <a:buChar char="•"/>
            </a:pPr>
            <a:r>
              <a:t>Complexity</a:t>
            </a:r>
          </a:p>
          <a:p>
            <a:pPr>
              <a:lnSpc>
                <a:spcPct val="81000"/>
              </a:lnSpc>
              <a:buFont typeface="Arial"/>
              <a:buChar char="•"/>
            </a:pPr>
            <a:r>
              <a:t>Efficiency</a:t>
            </a:r>
          </a:p>
          <a:p>
            <a:pPr>
              <a:lnSpc>
                <a:spcPct val="81000"/>
              </a:lnSpc>
              <a:buFont typeface="Arial"/>
              <a:buChar char="•"/>
            </a:pPr>
            <a:endParaRPr/>
          </a:p>
          <a:p>
            <a:pPr>
              <a:lnSpc>
                <a:spcPct val="81000"/>
              </a:lnSpc>
            </a:pPr>
            <a:r>
              <a:t>Because each step takes time, this is also a representation of an algorithm’s total time to execute. However, do not confuse time with efficiency and complexity. For that we need to consider a technique that measures how well an algorithm can solve a problem as its input increases in size.</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Shape 205"/>
          <p:cNvSpPr>
            <a:spLocks noGrp="1"/>
          </p:cNvSpPr>
          <p:nvPr>
            <p:ph type="title"/>
          </p:nvPr>
        </p:nvSpPr>
        <p:spPr>
          <a:xfrm>
            <a:off x="1097280" y="286603"/>
            <a:ext cx="10058401" cy="1450757"/>
          </a:xfrm>
          <a:prstGeom prst="rect">
            <a:avLst/>
          </a:prstGeom>
        </p:spPr>
        <p:txBody>
          <a:bodyPr/>
          <a:lstStyle>
            <a:lvl1pPr>
              <a:defRPr spc="-100"/>
            </a:lvl1pPr>
          </a:lstStyle>
          <a:p>
            <a:r>
              <a:t>Understanding Big O</a:t>
            </a:r>
          </a:p>
        </p:txBody>
      </p:sp>
      <p:sp>
        <p:nvSpPr>
          <p:cNvPr id="206" name="Shape 206"/>
          <p:cNvSpPr>
            <a:spLocks noGrp="1"/>
          </p:cNvSpPr>
          <p:nvPr>
            <p:ph type="body" idx="1"/>
          </p:nvPr>
        </p:nvSpPr>
        <p:spPr>
          <a:xfrm>
            <a:off x="1097280" y="1845734"/>
            <a:ext cx="10058401" cy="4023360"/>
          </a:xfrm>
          <a:prstGeom prst="rect">
            <a:avLst/>
          </a:prstGeom>
        </p:spPr>
        <p:txBody>
          <a:bodyPr/>
          <a:lstStyle/>
          <a:p>
            <a:r>
              <a:t>Taken from: </a:t>
            </a:r>
            <a:r>
              <a:rPr u="sng">
                <a:solidFill>
                  <a:srgbClr val="0000FF"/>
                </a:solidFill>
                <a:uFill>
                  <a:solidFill>
                    <a:srgbClr val="0000FF"/>
                  </a:solidFill>
                </a:uFill>
                <a:hlinkClick r:id="rId2"/>
              </a:rPr>
              <a:t>http://web.mit.edu/16.070/www/lecture/big_o.pdf</a:t>
            </a:r>
          </a:p>
          <a:p>
            <a:endParaRPr u="sng">
              <a:solidFill>
                <a:srgbClr val="0000FF"/>
              </a:solidFill>
              <a:uFill>
                <a:solidFill>
                  <a:srgbClr val="0000FF"/>
                </a:solidFill>
              </a:uFill>
              <a:hlinkClick r:id="rId2"/>
            </a:endParaRPr>
          </a:p>
          <a:p>
            <a:r>
              <a:t>Big O notation (with a capital letter O, not a zero), also called Landau's symbol, is a symbolism used in complexity theory, computer science, and mathematics to describe the asymptotic behavior of functions. Basically, it tells you how fast a function grows or declines.</a:t>
            </a:r>
          </a:p>
          <a:p>
            <a:endParaRPr/>
          </a:p>
          <a:p>
            <a:r>
              <a:t>**Complexity affects performance but not the other way around.</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Shape 208"/>
          <p:cNvSpPr>
            <a:spLocks noGrp="1"/>
          </p:cNvSpPr>
          <p:nvPr>
            <p:ph type="title"/>
          </p:nvPr>
        </p:nvSpPr>
        <p:spPr>
          <a:xfrm>
            <a:off x="1097280" y="286603"/>
            <a:ext cx="10058401" cy="1450757"/>
          </a:xfrm>
          <a:prstGeom prst="rect">
            <a:avLst/>
          </a:prstGeom>
        </p:spPr>
        <p:txBody>
          <a:bodyPr/>
          <a:lstStyle>
            <a:lvl1pPr>
              <a:defRPr spc="-100"/>
            </a:lvl1pPr>
          </a:lstStyle>
          <a:p>
            <a:r>
              <a:t>Understanding Big O</a:t>
            </a:r>
          </a:p>
        </p:txBody>
      </p:sp>
      <p:sp>
        <p:nvSpPr>
          <p:cNvPr id="209" name="Shape 209"/>
          <p:cNvSpPr>
            <a:spLocks noGrp="1"/>
          </p:cNvSpPr>
          <p:nvPr>
            <p:ph type="body" idx="1"/>
          </p:nvPr>
        </p:nvSpPr>
        <p:spPr>
          <a:xfrm>
            <a:off x="1097280" y="1845734"/>
            <a:ext cx="10058401" cy="4023360"/>
          </a:xfrm>
          <a:prstGeom prst="rect">
            <a:avLst/>
          </a:prstGeom>
        </p:spPr>
        <p:txBody>
          <a:bodyPr/>
          <a:lstStyle/>
          <a:p>
            <a:r>
              <a:t>How efficient is an algorithm or piece of code?</a:t>
            </a:r>
          </a:p>
          <a:p>
            <a:endParaRPr/>
          </a:p>
          <a:p>
            <a:r>
              <a:t>Efficiency covers lots of resources, including:</a:t>
            </a:r>
          </a:p>
          <a:p>
            <a:pPr>
              <a:buFont typeface="Arial"/>
              <a:buChar char="•"/>
            </a:pPr>
            <a:r>
              <a:t>CPU (time) usage</a:t>
            </a:r>
          </a:p>
          <a:p>
            <a:pPr>
              <a:buFont typeface="Arial"/>
              <a:buChar char="•"/>
            </a:pPr>
            <a:r>
              <a:t>memory usage</a:t>
            </a:r>
          </a:p>
          <a:p>
            <a:pPr>
              <a:buFont typeface="Arial"/>
              <a:buChar char="•"/>
            </a:pPr>
            <a:r>
              <a:t>disk usage</a:t>
            </a:r>
          </a:p>
          <a:p>
            <a:pPr>
              <a:buFont typeface="Arial"/>
              <a:buChar char="•"/>
            </a:pPr>
            <a:r>
              <a:t>network usage </a:t>
            </a:r>
          </a:p>
          <a:p>
            <a:endParaRPr/>
          </a:p>
          <a:p>
            <a:r>
              <a:t>All are important but we will mostly talk about time complexity (CPU usage)</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 name="Shape 211"/>
          <p:cNvSpPr>
            <a:spLocks noGrp="1"/>
          </p:cNvSpPr>
          <p:nvPr>
            <p:ph type="title"/>
          </p:nvPr>
        </p:nvSpPr>
        <p:spPr>
          <a:xfrm>
            <a:off x="1097280" y="286603"/>
            <a:ext cx="10058401" cy="1450757"/>
          </a:xfrm>
          <a:prstGeom prst="rect">
            <a:avLst/>
          </a:prstGeom>
        </p:spPr>
        <p:txBody>
          <a:bodyPr/>
          <a:lstStyle>
            <a:lvl1pPr>
              <a:defRPr spc="-100"/>
            </a:lvl1pPr>
          </a:lstStyle>
          <a:p>
            <a:r>
              <a:t>Introduction to Big O</a:t>
            </a:r>
          </a:p>
        </p:txBody>
      </p:sp>
      <p:sp>
        <p:nvSpPr>
          <p:cNvPr id="212" name="Shape 212"/>
          <p:cNvSpPr>
            <a:spLocks noGrp="1"/>
          </p:cNvSpPr>
          <p:nvPr>
            <p:ph type="body" idx="1"/>
          </p:nvPr>
        </p:nvSpPr>
        <p:spPr>
          <a:xfrm>
            <a:off x="1097280" y="1845734"/>
            <a:ext cx="10058401" cy="4023360"/>
          </a:xfrm>
          <a:prstGeom prst="rect">
            <a:avLst/>
          </a:prstGeom>
        </p:spPr>
        <p:txBody>
          <a:bodyPr/>
          <a:lstStyle/>
          <a:p>
            <a:endParaRPr/>
          </a:p>
          <a:p>
            <a:endParaRPr/>
          </a:p>
          <a:p>
            <a:r>
              <a:t>Here is a surprisingly good read on the topic: </a:t>
            </a:r>
          </a:p>
          <a:p>
            <a:r>
              <a:rPr u="sng">
                <a:solidFill>
                  <a:srgbClr val="0000FF"/>
                </a:solidFill>
                <a:uFill>
                  <a:solidFill>
                    <a:srgbClr val="0000FF"/>
                  </a:solidFill>
                </a:uFill>
                <a:hlinkClick r:id="rId2"/>
              </a:rPr>
              <a:t>http://stackoverflow.com/questions/3255/big-o-how-do-you-calculate-approximate-it</a:t>
            </a:r>
          </a:p>
          <a:p>
            <a:endParaRPr u="sng">
              <a:solidFill>
                <a:srgbClr val="0000FF"/>
              </a:solidFill>
              <a:uFill>
                <a:solidFill>
                  <a:srgbClr val="0000FF"/>
                </a:solidFill>
              </a:uFill>
              <a:hlinkClick r:id="rId2"/>
            </a:endParaRPr>
          </a:p>
          <a:p>
            <a:r>
              <a:t>Very good resource with python examples:</a:t>
            </a:r>
          </a:p>
          <a:p>
            <a:r>
              <a:rPr u="sng">
                <a:solidFill>
                  <a:srgbClr val="0000FF"/>
                </a:solidFill>
                <a:uFill>
                  <a:solidFill>
                    <a:srgbClr val="0000FF"/>
                  </a:solidFill>
                </a:uFill>
                <a:hlinkClick r:id="rId3"/>
              </a:rPr>
              <a:t>https://interactivepython.org/runestone/static/pythonds/index.html</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Shape 157"/>
          <p:cNvSpPr>
            <a:spLocks noGrp="1"/>
          </p:cNvSpPr>
          <p:nvPr>
            <p:ph type="title"/>
          </p:nvPr>
        </p:nvSpPr>
        <p:spPr>
          <a:xfrm>
            <a:off x="1097280" y="286603"/>
            <a:ext cx="10058401" cy="1450757"/>
          </a:xfrm>
          <a:prstGeom prst="rect">
            <a:avLst/>
          </a:prstGeom>
        </p:spPr>
        <p:txBody>
          <a:bodyPr/>
          <a:lstStyle>
            <a:lvl1pPr>
              <a:defRPr spc="-100"/>
            </a:lvl1pPr>
          </a:lstStyle>
          <a:p>
            <a:r>
              <a:t>Discussion Overview</a:t>
            </a:r>
          </a:p>
        </p:txBody>
      </p:sp>
      <p:sp>
        <p:nvSpPr>
          <p:cNvPr id="158" name="Shape 158"/>
          <p:cNvSpPr>
            <a:spLocks noGrp="1"/>
          </p:cNvSpPr>
          <p:nvPr>
            <p:ph type="body" idx="1"/>
          </p:nvPr>
        </p:nvSpPr>
        <p:spPr>
          <a:xfrm>
            <a:off x="1097280" y="1845734"/>
            <a:ext cx="10058401" cy="4023360"/>
          </a:xfrm>
          <a:prstGeom prst="rect">
            <a:avLst/>
          </a:prstGeom>
        </p:spPr>
        <p:txBody>
          <a:bodyPr/>
          <a:lstStyle/>
          <a:p>
            <a:pPr marL="0" indent="0">
              <a:lnSpc>
                <a:spcPct val="100000"/>
              </a:lnSpc>
              <a:buSzTx/>
              <a:buNone/>
              <a:defRPr sz="2400"/>
            </a:pPr>
            <a:r>
              <a:t>This discussion is to provide a foundation of understanding for what algorithms are and how they can be used programmatically. </a:t>
            </a:r>
          </a:p>
          <a:p>
            <a:pPr marL="0" indent="0">
              <a:lnSpc>
                <a:spcPct val="100000"/>
              </a:lnSpc>
              <a:buSzTx/>
              <a:buNone/>
              <a:defRPr sz="2400"/>
            </a:pPr>
            <a:endParaRPr/>
          </a:p>
          <a:p>
            <a:pPr marL="240631" indent="-240631">
              <a:lnSpc>
                <a:spcPct val="100000"/>
              </a:lnSpc>
              <a:buClrTx/>
              <a:buFontTx/>
              <a:buChar char="•"/>
              <a:defRPr sz="2400"/>
            </a:pPr>
            <a:r>
              <a:t>Define algorithms</a:t>
            </a:r>
          </a:p>
          <a:p>
            <a:pPr marL="240631" indent="-240631">
              <a:lnSpc>
                <a:spcPct val="100000"/>
              </a:lnSpc>
              <a:buClrTx/>
              <a:buFontTx/>
              <a:buChar char="•"/>
              <a:defRPr sz="2400"/>
            </a:pPr>
            <a:r>
              <a:t>Review examples</a:t>
            </a:r>
          </a:p>
          <a:p>
            <a:pPr marL="240631" indent="-240631">
              <a:lnSpc>
                <a:spcPct val="100000"/>
              </a:lnSpc>
              <a:buClrTx/>
              <a:buFontTx/>
              <a:buChar char="•"/>
              <a:defRPr sz="2400"/>
            </a:pPr>
            <a:r>
              <a:t>Understanding performance</a:t>
            </a:r>
          </a:p>
          <a:p>
            <a:pPr marL="240631" indent="-240631">
              <a:lnSpc>
                <a:spcPct val="100000"/>
              </a:lnSpc>
              <a:buClrTx/>
              <a:buFontTx/>
              <a:buChar char="•"/>
              <a:defRPr sz="2400"/>
            </a:pPr>
            <a:r>
              <a:t>Consider complexity</a:t>
            </a:r>
          </a:p>
          <a:p>
            <a:pPr marL="240631" indent="-240631">
              <a:lnSpc>
                <a:spcPct val="100000"/>
              </a:lnSpc>
              <a:buClrTx/>
              <a:buFontTx/>
              <a:buChar char="•"/>
              <a:defRPr sz="2400"/>
            </a:pPr>
            <a:r>
              <a:t>Tips and tricks of sound algorithms</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 name="Shape 214"/>
          <p:cNvSpPr>
            <a:spLocks noGrp="1"/>
          </p:cNvSpPr>
          <p:nvPr>
            <p:ph type="title"/>
          </p:nvPr>
        </p:nvSpPr>
        <p:spPr>
          <a:xfrm>
            <a:off x="1097280" y="286603"/>
            <a:ext cx="10058401" cy="1450757"/>
          </a:xfrm>
          <a:prstGeom prst="rect">
            <a:avLst/>
          </a:prstGeom>
        </p:spPr>
        <p:txBody>
          <a:bodyPr/>
          <a:lstStyle/>
          <a:p>
            <a:pPr lvl="1">
              <a:defRPr sz="4800" spc="-100">
                <a:solidFill>
                  <a:srgbClr val="404040"/>
                </a:solidFill>
              </a:defRPr>
            </a:pPr>
            <a:r>
              <a:t>Complexity as function of growth</a:t>
            </a:r>
          </a:p>
        </p:txBody>
      </p:sp>
      <p:sp>
        <p:nvSpPr>
          <p:cNvPr id="215" name="Shape 215"/>
          <p:cNvSpPr>
            <a:spLocks noGrp="1"/>
          </p:cNvSpPr>
          <p:nvPr>
            <p:ph type="body" idx="1"/>
          </p:nvPr>
        </p:nvSpPr>
        <p:spPr>
          <a:xfrm>
            <a:off x="1097280" y="1845734"/>
            <a:ext cx="10058401" cy="4023360"/>
          </a:xfrm>
          <a:prstGeom prst="rect">
            <a:avLst/>
          </a:prstGeom>
        </p:spPr>
        <p:txBody>
          <a:bodyPr/>
          <a:lstStyle/>
          <a:p>
            <a:endParaRPr/>
          </a:p>
        </p:txBody>
      </p:sp>
      <p:graphicFrame>
        <p:nvGraphicFramePr>
          <p:cNvPr id="216" name="Table 216"/>
          <p:cNvGraphicFramePr/>
          <p:nvPr/>
        </p:nvGraphicFramePr>
        <p:xfrm>
          <a:off x="1296276" y="2207173"/>
          <a:ext cx="8128000" cy="3360270"/>
        </p:xfrm>
        <a:graphic>
          <a:graphicData uri="http://schemas.openxmlformats.org/drawingml/2006/table">
            <a:tbl>
              <a:tblPr>
                <a:tableStyleId>{4C3C2611-4C71-4FC5-86AE-919BDF0F9419}</a:tableStyleId>
              </a:tblPr>
              <a:tblGrid>
                <a:gridCol w="4064000"/>
                <a:gridCol w="4064000"/>
              </a:tblGrid>
              <a:tr h="491415">
                <a:tc>
                  <a:txBody>
                    <a:bodyPr/>
                    <a:lstStyle/>
                    <a:p>
                      <a:pPr algn="l">
                        <a:defRPr sz="1800"/>
                      </a:pPr>
                      <a:r>
                        <a:rPr sz="2000" b="1"/>
                        <a:t>Big O notation</a:t>
                      </a:r>
                    </a:p>
                  </a:txBody>
                  <a:tcPr marL="45720" marR="45720" horzOverflow="overflow">
                    <a:solidFill>
                      <a:srgbClr val="D9D9D9"/>
                    </a:solidFill>
                  </a:tcPr>
                </a:tc>
                <a:tc>
                  <a:txBody>
                    <a:bodyPr/>
                    <a:lstStyle/>
                    <a:p>
                      <a:pPr algn="l">
                        <a:defRPr sz="1800"/>
                      </a:pPr>
                      <a:r>
                        <a:rPr sz="2000" b="1"/>
                        <a:t>Growth Order</a:t>
                      </a:r>
                    </a:p>
                  </a:txBody>
                  <a:tcPr marL="45720" marR="45720" horzOverflow="overflow">
                    <a:solidFill>
                      <a:srgbClr val="D9D9D9"/>
                    </a:solidFill>
                  </a:tcPr>
                </a:tc>
              </a:tr>
              <a:tr h="491415">
                <a:tc>
                  <a:txBody>
                    <a:bodyPr/>
                    <a:lstStyle/>
                    <a:p>
                      <a:pPr algn="l">
                        <a:defRPr sz="1800"/>
                      </a:pPr>
                      <a:r>
                        <a:rPr sz="2000"/>
                        <a:t>O(1)</a:t>
                      </a:r>
                    </a:p>
                  </a:txBody>
                  <a:tcPr marL="45720" marR="45720" horzOverflow="overflow"/>
                </a:tc>
                <a:tc>
                  <a:txBody>
                    <a:bodyPr/>
                    <a:lstStyle/>
                    <a:p>
                      <a:pPr algn="l">
                        <a:defRPr sz="1800"/>
                      </a:pPr>
                      <a:r>
                        <a:rPr sz="2000"/>
                        <a:t>Constant</a:t>
                      </a:r>
                    </a:p>
                  </a:txBody>
                  <a:tcPr marL="45720" marR="45720" horzOverflow="overflow"/>
                </a:tc>
              </a:tr>
              <a:tr h="370840">
                <a:tc>
                  <a:txBody>
                    <a:bodyPr/>
                    <a:lstStyle/>
                    <a:p>
                      <a:pPr algn="l">
                        <a:defRPr sz="1800"/>
                      </a:pPr>
                      <a:r>
                        <a:rPr sz="2000"/>
                        <a:t>O(log(n))</a:t>
                      </a:r>
                    </a:p>
                  </a:txBody>
                  <a:tcPr marL="45720" marR="45720" horzOverflow="overflow"/>
                </a:tc>
                <a:tc>
                  <a:txBody>
                    <a:bodyPr/>
                    <a:lstStyle/>
                    <a:p>
                      <a:pPr algn="l">
                        <a:defRPr sz="1800"/>
                      </a:pPr>
                      <a:r>
                        <a:rPr sz="2000"/>
                        <a:t>Logarithmic</a:t>
                      </a:r>
                    </a:p>
                  </a:txBody>
                  <a:tcPr marL="45720" marR="45720" horzOverflow="overflow"/>
                </a:tc>
              </a:tr>
              <a:tr h="370840">
                <a:tc>
                  <a:txBody>
                    <a:bodyPr/>
                    <a:lstStyle/>
                    <a:p>
                      <a:pPr algn="l">
                        <a:defRPr sz="1800"/>
                      </a:pPr>
                      <a:r>
                        <a:rPr sz="2000"/>
                        <a:t>O(n)</a:t>
                      </a:r>
                    </a:p>
                  </a:txBody>
                  <a:tcPr marL="45720" marR="45720" horzOverflow="overflow"/>
                </a:tc>
                <a:tc>
                  <a:txBody>
                    <a:bodyPr/>
                    <a:lstStyle/>
                    <a:p>
                      <a:pPr algn="l">
                        <a:defRPr sz="1800"/>
                      </a:pPr>
                      <a:r>
                        <a:rPr sz="2000"/>
                        <a:t>Linear</a:t>
                      </a:r>
                    </a:p>
                  </a:txBody>
                  <a:tcPr marL="45720" marR="45720" horzOverflow="overflow"/>
                </a:tc>
              </a:tr>
              <a:tr h="370840">
                <a:tc>
                  <a:txBody>
                    <a:bodyPr/>
                    <a:lstStyle/>
                    <a:p>
                      <a:pPr algn="l">
                        <a:defRPr sz="1800"/>
                      </a:pPr>
                      <a:r>
                        <a:rPr sz="2000"/>
                        <a:t>O(2log(n))</a:t>
                      </a:r>
                    </a:p>
                  </a:txBody>
                  <a:tcPr marL="45720" marR="45720" horzOverflow="overflow"/>
                </a:tc>
                <a:tc>
                  <a:txBody>
                    <a:bodyPr/>
                    <a:lstStyle/>
                    <a:p>
                      <a:pPr algn="l">
                        <a:defRPr sz="1800"/>
                      </a:pPr>
                      <a:r>
                        <a:rPr sz="2000"/>
                        <a:t>“n log n”</a:t>
                      </a:r>
                    </a:p>
                  </a:txBody>
                  <a:tcPr marL="45720" marR="45720" horzOverflow="overflow"/>
                </a:tc>
              </a:tr>
              <a:tr h="370840">
                <a:tc>
                  <a:txBody>
                    <a:bodyPr/>
                    <a:lstStyle/>
                    <a:p>
                      <a:pPr algn="l">
                        <a:defRPr sz="1800"/>
                      </a:pPr>
                      <a:r>
                        <a:rPr sz="2000"/>
                        <a:t>O(n^2)</a:t>
                      </a:r>
                    </a:p>
                  </a:txBody>
                  <a:tcPr marL="45720" marR="45720" horzOverflow="overflow"/>
                </a:tc>
                <a:tc>
                  <a:txBody>
                    <a:bodyPr/>
                    <a:lstStyle/>
                    <a:p>
                      <a:pPr algn="l">
                        <a:defRPr sz="1800"/>
                      </a:pPr>
                      <a:r>
                        <a:rPr sz="2000"/>
                        <a:t>Quadratic</a:t>
                      </a:r>
                    </a:p>
                  </a:txBody>
                  <a:tcPr marL="45720" marR="45720" horzOverflow="overflow"/>
                </a:tc>
              </a:tr>
              <a:tr h="370840">
                <a:tc>
                  <a:txBody>
                    <a:bodyPr/>
                    <a:lstStyle/>
                    <a:p>
                      <a:pPr algn="l">
                        <a:defRPr sz="1800"/>
                      </a:pPr>
                      <a:r>
                        <a:rPr sz="2000"/>
                        <a:t>O(n^3) or O(n^i)</a:t>
                      </a:r>
                    </a:p>
                  </a:txBody>
                  <a:tcPr marL="45720" marR="45720" horzOverflow="overflow"/>
                </a:tc>
                <a:tc>
                  <a:txBody>
                    <a:bodyPr/>
                    <a:lstStyle/>
                    <a:p>
                      <a:pPr algn="l">
                        <a:defRPr sz="1800"/>
                      </a:pPr>
                      <a:r>
                        <a:rPr sz="2000"/>
                        <a:t>Cubic / Polynomial</a:t>
                      </a:r>
                    </a:p>
                  </a:txBody>
                  <a:tcPr marL="45720" marR="45720" horzOverflow="overflow"/>
                </a:tc>
              </a:tr>
              <a:tr h="370840">
                <a:tc>
                  <a:txBody>
                    <a:bodyPr/>
                    <a:lstStyle/>
                    <a:p>
                      <a:pPr algn="l">
                        <a:defRPr sz="1800"/>
                      </a:pPr>
                      <a:r>
                        <a:rPr sz="2000"/>
                        <a:t>O(2^n) or O(n!) or …</a:t>
                      </a:r>
                    </a:p>
                  </a:txBody>
                  <a:tcPr marL="45720" marR="45720" horzOverflow="overflow"/>
                </a:tc>
                <a:tc>
                  <a:txBody>
                    <a:bodyPr/>
                    <a:lstStyle/>
                    <a:p>
                      <a:pPr algn="l">
                        <a:defRPr sz="1800"/>
                      </a:pPr>
                      <a:r>
                        <a:rPr sz="2000"/>
                        <a:t>exponential / factorial / bigness</a:t>
                      </a:r>
                    </a:p>
                  </a:txBody>
                  <a:tcPr marL="45720" marR="45720" horzOverflow="overflow"/>
                </a:tc>
              </a:tr>
            </a:tbl>
          </a:graphicData>
        </a:graphic>
      </p:graphicFrame>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 name="Shape 218"/>
          <p:cNvSpPr>
            <a:spLocks noGrp="1"/>
          </p:cNvSpPr>
          <p:nvPr>
            <p:ph type="title"/>
          </p:nvPr>
        </p:nvSpPr>
        <p:spPr>
          <a:xfrm>
            <a:off x="1097280" y="286603"/>
            <a:ext cx="10058401" cy="1450757"/>
          </a:xfrm>
          <a:prstGeom prst="rect">
            <a:avLst/>
          </a:prstGeom>
        </p:spPr>
        <p:txBody>
          <a:bodyPr/>
          <a:lstStyle>
            <a:lvl1pPr>
              <a:defRPr spc="-100"/>
            </a:lvl1pPr>
          </a:lstStyle>
          <a:p>
            <a:r>
              <a:t>Let n be the length of an array</a:t>
            </a:r>
          </a:p>
        </p:txBody>
      </p:sp>
      <p:sp>
        <p:nvSpPr>
          <p:cNvPr id="219" name="Shape 219"/>
          <p:cNvSpPr>
            <a:spLocks noGrp="1"/>
          </p:cNvSpPr>
          <p:nvPr>
            <p:ph type="body" idx="1"/>
          </p:nvPr>
        </p:nvSpPr>
        <p:spPr>
          <a:xfrm>
            <a:off x="1097280" y="1845734"/>
            <a:ext cx="10058401" cy="4023360"/>
          </a:xfrm>
          <a:prstGeom prst="rect">
            <a:avLst/>
          </a:prstGeom>
        </p:spPr>
        <p:txBody>
          <a:bodyPr/>
          <a:lstStyle/>
          <a:p>
            <a:endParaRPr/>
          </a:p>
        </p:txBody>
      </p:sp>
      <p:graphicFrame>
        <p:nvGraphicFramePr>
          <p:cNvPr id="220" name="Table 220"/>
          <p:cNvGraphicFramePr/>
          <p:nvPr/>
        </p:nvGraphicFramePr>
        <p:xfrm>
          <a:off x="1321454" y="2435116"/>
          <a:ext cx="9104806" cy="2504745"/>
        </p:xfrm>
        <a:graphic>
          <a:graphicData uri="http://schemas.openxmlformats.org/drawingml/2006/table">
            <a:tbl>
              <a:tblPr>
                <a:tableStyleId>{4C3C2611-4C71-4FC5-86AE-919BDF0F9419}</a:tableStyleId>
              </a:tblPr>
              <a:tblGrid>
                <a:gridCol w="880666"/>
                <a:gridCol w="880666"/>
                <a:gridCol w="880666"/>
                <a:gridCol w="1417323"/>
                <a:gridCol w="1559513"/>
                <a:gridCol w="1742986"/>
                <a:gridCol w="1742986"/>
              </a:tblGrid>
              <a:tr h="278305">
                <a:tc>
                  <a:txBody>
                    <a:bodyPr/>
                    <a:lstStyle/>
                    <a:p>
                      <a:pPr algn="l">
                        <a:defRPr sz="1800"/>
                      </a:pPr>
                      <a:r>
                        <a:rPr sz="1600" b="1"/>
                        <a:t>n</a:t>
                      </a:r>
                    </a:p>
                  </a:txBody>
                  <a:tcPr marL="9525" marR="9525" marT="9525" marB="9525" anchor="b" horzOverflow="overflow">
                    <a:solidFill>
                      <a:srgbClr val="D9D9D9"/>
                    </a:solidFill>
                  </a:tcPr>
                </a:tc>
                <a:tc>
                  <a:txBody>
                    <a:bodyPr/>
                    <a:lstStyle/>
                    <a:p>
                      <a:pPr algn="l">
                        <a:defRPr sz="1800"/>
                      </a:pPr>
                      <a:r>
                        <a:rPr sz="1600" b="1"/>
                        <a:t>log(n)</a:t>
                      </a:r>
                    </a:p>
                  </a:txBody>
                  <a:tcPr marL="9525" marR="9525" marT="9525" marB="9525" anchor="b" horzOverflow="overflow">
                    <a:solidFill>
                      <a:srgbClr val="D9D9D9"/>
                    </a:solidFill>
                  </a:tcPr>
                </a:tc>
                <a:tc>
                  <a:txBody>
                    <a:bodyPr/>
                    <a:lstStyle/>
                    <a:p>
                      <a:pPr algn="l">
                        <a:defRPr sz="1800"/>
                      </a:pPr>
                      <a:r>
                        <a:rPr sz="1600" b="1"/>
                        <a:t>nlog(n)</a:t>
                      </a:r>
                    </a:p>
                  </a:txBody>
                  <a:tcPr marL="9525" marR="9525" marT="9525" marB="9525" anchor="b" horzOverflow="overflow">
                    <a:solidFill>
                      <a:srgbClr val="D9D9D9"/>
                    </a:solidFill>
                  </a:tcPr>
                </a:tc>
                <a:tc>
                  <a:txBody>
                    <a:bodyPr/>
                    <a:lstStyle/>
                    <a:p>
                      <a:pPr algn="l">
                        <a:defRPr sz="1800"/>
                      </a:pPr>
                      <a:r>
                        <a:rPr sz="1600" b="1"/>
                        <a:t>n^2</a:t>
                      </a:r>
                    </a:p>
                  </a:txBody>
                  <a:tcPr marL="9525" marR="9525" marT="9525" marB="9525" anchor="b" horzOverflow="overflow">
                    <a:solidFill>
                      <a:srgbClr val="D9D9D9"/>
                    </a:solidFill>
                  </a:tcPr>
                </a:tc>
                <a:tc>
                  <a:txBody>
                    <a:bodyPr/>
                    <a:lstStyle/>
                    <a:p>
                      <a:pPr algn="l">
                        <a:defRPr sz="1800"/>
                      </a:pPr>
                      <a:r>
                        <a:rPr sz="1600" b="1"/>
                        <a:t>n^3</a:t>
                      </a:r>
                    </a:p>
                  </a:txBody>
                  <a:tcPr marL="9525" marR="9525" marT="9525" marB="9525" anchor="b" horzOverflow="overflow">
                    <a:solidFill>
                      <a:srgbClr val="D9D9D9"/>
                    </a:solidFill>
                  </a:tcPr>
                </a:tc>
                <a:tc>
                  <a:txBody>
                    <a:bodyPr/>
                    <a:lstStyle/>
                    <a:p>
                      <a:pPr algn="l">
                        <a:defRPr sz="1800"/>
                      </a:pPr>
                      <a:r>
                        <a:rPr sz="1600" b="1"/>
                        <a:t>2^n</a:t>
                      </a:r>
                    </a:p>
                  </a:txBody>
                  <a:tcPr marL="9525" marR="9525" marT="9525" marB="9525" anchor="b" horzOverflow="overflow">
                    <a:solidFill>
                      <a:srgbClr val="D9D9D9"/>
                    </a:solidFill>
                  </a:tcPr>
                </a:tc>
                <a:tc>
                  <a:txBody>
                    <a:bodyPr/>
                    <a:lstStyle/>
                    <a:p>
                      <a:pPr algn="l">
                        <a:defRPr sz="1800"/>
                      </a:pPr>
                      <a:r>
                        <a:rPr sz="1600" b="1"/>
                        <a:t>n!</a:t>
                      </a:r>
                    </a:p>
                  </a:txBody>
                  <a:tcPr marL="9525" marR="9525" marT="9525" marB="9525" anchor="b" horzOverflow="overflow">
                    <a:solidFill>
                      <a:srgbClr val="D9D9D9"/>
                    </a:solidFill>
                  </a:tcPr>
                </a:tc>
              </a:tr>
              <a:tr h="278305">
                <a:tc>
                  <a:txBody>
                    <a:bodyPr/>
                    <a:lstStyle/>
                    <a:p>
                      <a:pPr algn="l">
                        <a:defRPr sz="1800"/>
                      </a:pPr>
                      <a:r>
                        <a:rPr sz="1600"/>
                        <a:t>2</a:t>
                      </a:r>
                    </a:p>
                  </a:txBody>
                  <a:tcPr marL="9525" marR="9525" marT="9525" marB="9525" anchor="b" horzOverflow="overflow"/>
                </a:tc>
                <a:tc>
                  <a:txBody>
                    <a:bodyPr/>
                    <a:lstStyle/>
                    <a:p>
                      <a:pPr algn="l">
                        <a:defRPr sz="1800"/>
                      </a:pPr>
                      <a:r>
                        <a:rPr sz="1600"/>
                        <a:t>1</a:t>
                      </a:r>
                    </a:p>
                  </a:txBody>
                  <a:tcPr marL="9525" marR="9525" marT="9525" marB="9525" anchor="b" horzOverflow="overflow"/>
                </a:tc>
                <a:tc>
                  <a:txBody>
                    <a:bodyPr/>
                    <a:lstStyle/>
                    <a:p>
                      <a:pPr algn="l">
                        <a:defRPr sz="1800"/>
                      </a:pPr>
                      <a:r>
                        <a:rPr sz="1600"/>
                        <a:t>2</a:t>
                      </a:r>
                    </a:p>
                  </a:txBody>
                  <a:tcPr marL="9525" marR="9525" marT="9525" marB="9525" anchor="b" horzOverflow="overflow"/>
                </a:tc>
                <a:tc>
                  <a:txBody>
                    <a:bodyPr/>
                    <a:lstStyle/>
                    <a:p>
                      <a:pPr algn="l">
                        <a:defRPr sz="1800"/>
                      </a:pPr>
                      <a:r>
                        <a:rPr sz="1600"/>
                        <a:t>4</a:t>
                      </a:r>
                    </a:p>
                  </a:txBody>
                  <a:tcPr marL="9525" marR="9525" marT="9525" marB="9525" anchor="b" horzOverflow="overflow"/>
                </a:tc>
                <a:tc>
                  <a:txBody>
                    <a:bodyPr/>
                    <a:lstStyle/>
                    <a:p>
                      <a:pPr algn="l">
                        <a:defRPr sz="1800"/>
                      </a:pPr>
                      <a:r>
                        <a:rPr sz="1600"/>
                        <a:t>8</a:t>
                      </a:r>
                    </a:p>
                  </a:txBody>
                  <a:tcPr marL="9525" marR="9525" marT="9525" marB="9525" anchor="b" horzOverflow="overflow"/>
                </a:tc>
                <a:tc>
                  <a:txBody>
                    <a:bodyPr/>
                    <a:lstStyle/>
                    <a:p>
                      <a:pPr algn="l">
                        <a:defRPr sz="1800"/>
                      </a:pPr>
                      <a:r>
                        <a:rPr sz="1600"/>
                        <a:t>4</a:t>
                      </a:r>
                    </a:p>
                  </a:txBody>
                  <a:tcPr marL="9525" marR="9525" marT="9525" marB="9525" anchor="b" horzOverflow="overflow"/>
                </a:tc>
                <a:tc>
                  <a:txBody>
                    <a:bodyPr/>
                    <a:lstStyle/>
                    <a:p>
                      <a:pPr algn="l">
                        <a:defRPr sz="1800"/>
                      </a:pPr>
                      <a:r>
                        <a:rPr sz="1600"/>
                        <a:t>2</a:t>
                      </a:r>
                    </a:p>
                  </a:txBody>
                  <a:tcPr marL="9525" marR="9525" marT="9525" marB="9525" anchor="b" horzOverflow="overflow"/>
                </a:tc>
              </a:tr>
              <a:tr h="278305">
                <a:tc>
                  <a:txBody>
                    <a:bodyPr/>
                    <a:lstStyle/>
                    <a:p>
                      <a:pPr algn="l">
                        <a:defRPr sz="1800"/>
                      </a:pPr>
                      <a:r>
                        <a:rPr sz="1600"/>
                        <a:t>4</a:t>
                      </a:r>
                    </a:p>
                  </a:txBody>
                  <a:tcPr marL="9525" marR="9525" marT="9525" marB="9525" anchor="b" horzOverflow="overflow"/>
                </a:tc>
                <a:tc>
                  <a:txBody>
                    <a:bodyPr/>
                    <a:lstStyle/>
                    <a:p>
                      <a:pPr algn="l">
                        <a:defRPr sz="1800"/>
                      </a:pPr>
                      <a:r>
                        <a:rPr sz="1600"/>
                        <a:t>2</a:t>
                      </a:r>
                    </a:p>
                  </a:txBody>
                  <a:tcPr marL="9525" marR="9525" marT="9525" marB="9525" anchor="b" horzOverflow="overflow"/>
                </a:tc>
                <a:tc>
                  <a:txBody>
                    <a:bodyPr/>
                    <a:lstStyle/>
                    <a:p>
                      <a:pPr algn="l">
                        <a:defRPr sz="1800"/>
                      </a:pPr>
                      <a:r>
                        <a:rPr sz="1600"/>
                        <a:t>8</a:t>
                      </a:r>
                    </a:p>
                  </a:txBody>
                  <a:tcPr marL="9525" marR="9525" marT="9525" marB="9525" anchor="b" horzOverflow="overflow"/>
                </a:tc>
                <a:tc>
                  <a:txBody>
                    <a:bodyPr/>
                    <a:lstStyle/>
                    <a:p>
                      <a:pPr algn="l">
                        <a:defRPr sz="1800"/>
                      </a:pPr>
                      <a:r>
                        <a:rPr sz="1600"/>
                        <a:t>16</a:t>
                      </a:r>
                    </a:p>
                  </a:txBody>
                  <a:tcPr marL="9525" marR="9525" marT="9525" marB="9525" anchor="b" horzOverflow="overflow"/>
                </a:tc>
                <a:tc>
                  <a:txBody>
                    <a:bodyPr/>
                    <a:lstStyle/>
                    <a:p>
                      <a:pPr algn="l">
                        <a:defRPr sz="1800"/>
                      </a:pPr>
                      <a:r>
                        <a:rPr sz="1600"/>
                        <a:t>64</a:t>
                      </a:r>
                    </a:p>
                  </a:txBody>
                  <a:tcPr marL="9525" marR="9525" marT="9525" marB="9525" anchor="b" horzOverflow="overflow"/>
                </a:tc>
                <a:tc>
                  <a:txBody>
                    <a:bodyPr/>
                    <a:lstStyle/>
                    <a:p>
                      <a:pPr algn="l">
                        <a:defRPr sz="1800"/>
                      </a:pPr>
                      <a:r>
                        <a:rPr sz="1600"/>
                        <a:t>16</a:t>
                      </a:r>
                    </a:p>
                  </a:txBody>
                  <a:tcPr marL="9525" marR="9525" marT="9525" marB="9525" anchor="b" horzOverflow="overflow"/>
                </a:tc>
                <a:tc>
                  <a:txBody>
                    <a:bodyPr/>
                    <a:lstStyle/>
                    <a:p>
                      <a:pPr algn="l">
                        <a:defRPr sz="1800"/>
                      </a:pPr>
                      <a:r>
                        <a:rPr sz="1600"/>
                        <a:t>24</a:t>
                      </a:r>
                    </a:p>
                  </a:txBody>
                  <a:tcPr marL="9525" marR="9525" marT="9525" marB="9525" anchor="b" horzOverflow="overflow"/>
                </a:tc>
              </a:tr>
              <a:tr h="278305">
                <a:tc>
                  <a:txBody>
                    <a:bodyPr/>
                    <a:lstStyle/>
                    <a:p>
                      <a:pPr algn="l">
                        <a:defRPr sz="1800"/>
                      </a:pPr>
                      <a:r>
                        <a:rPr sz="1600"/>
                        <a:t>8</a:t>
                      </a:r>
                    </a:p>
                  </a:txBody>
                  <a:tcPr marL="9525" marR="9525" marT="9525" marB="9525" anchor="b" horzOverflow="overflow"/>
                </a:tc>
                <a:tc>
                  <a:txBody>
                    <a:bodyPr/>
                    <a:lstStyle/>
                    <a:p>
                      <a:pPr algn="l">
                        <a:defRPr sz="1800"/>
                      </a:pPr>
                      <a:r>
                        <a:rPr sz="1600"/>
                        <a:t>3</a:t>
                      </a:r>
                    </a:p>
                  </a:txBody>
                  <a:tcPr marL="9525" marR="9525" marT="9525" marB="9525" anchor="b" horzOverflow="overflow"/>
                </a:tc>
                <a:tc>
                  <a:txBody>
                    <a:bodyPr/>
                    <a:lstStyle/>
                    <a:p>
                      <a:pPr algn="l">
                        <a:defRPr sz="1800"/>
                      </a:pPr>
                      <a:r>
                        <a:rPr sz="1600"/>
                        <a:t>24</a:t>
                      </a:r>
                    </a:p>
                  </a:txBody>
                  <a:tcPr marL="9525" marR="9525" marT="9525" marB="9525" anchor="b" horzOverflow="overflow"/>
                </a:tc>
                <a:tc>
                  <a:txBody>
                    <a:bodyPr/>
                    <a:lstStyle/>
                    <a:p>
                      <a:pPr algn="l">
                        <a:defRPr sz="1800"/>
                      </a:pPr>
                      <a:r>
                        <a:rPr sz="1600"/>
                        <a:t>64</a:t>
                      </a:r>
                    </a:p>
                  </a:txBody>
                  <a:tcPr marL="9525" marR="9525" marT="9525" marB="9525" anchor="b" horzOverflow="overflow"/>
                </a:tc>
                <a:tc>
                  <a:txBody>
                    <a:bodyPr/>
                    <a:lstStyle/>
                    <a:p>
                      <a:pPr algn="l">
                        <a:defRPr sz="1800"/>
                      </a:pPr>
                      <a:r>
                        <a:rPr sz="1600"/>
                        <a:t>512</a:t>
                      </a:r>
                    </a:p>
                  </a:txBody>
                  <a:tcPr marL="9525" marR="9525" marT="9525" marB="9525" anchor="b" horzOverflow="overflow"/>
                </a:tc>
                <a:tc>
                  <a:txBody>
                    <a:bodyPr/>
                    <a:lstStyle/>
                    <a:p>
                      <a:pPr algn="l">
                        <a:defRPr sz="1800"/>
                      </a:pPr>
                      <a:r>
                        <a:rPr sz="1600"/>
                        <a:t>256</a:t>
                      </a:r>
                    </a:p>
                  </a:txBody>
                  <a:tcPr marL="9525" marR="9525" marT="9525" marB="9525" anchor="b" horzOverflow="overflow"/>
                </a:tc>
                <a:tc>
                  <a:txBody>
                    <a:bodyPr/>
                    <a:lstStyle/>
                    <a:p>
                      <a:pPr algn="l">
                        <a:defRPr sz="1800"/>
                      </a:pPr>
                      <a:r>
                        <a:rPr sz="1600"/>
                        <a:t>40320</a:t>
                      </a:r>
                    </a:p>
                  </a:txBody>
                  <a:tcPr marL="9525" marR="9525" marT="9525" marB="9525" anchor="b" horzOverflow="overflow"/>
                </a:tc>
              </a:tr>
              <a:tr h="278305">
                <a:tc>
                  <a:txBody>
                    <a:bodyPr/>
                    <a:lstStyle/>
                    <a:p>
                      <a:pPr algn="l">
                        <a:defRPr sz="1800"/>
                      </a:pPr>
                      <a:r>
                        <a:rPr sz="1600"/>
                        <a:t>16</a:t>
                      </a:r>
                    </a:p>
                  </a:txBody>
                  <a:tcPr marL="9525" marR="9525" marT="9525" marB="9525" anchor="b" horzOverflow="overflow"/>
                </a:tc>
                <a:tc>
                  <a:txBody>
                    <a:bodyPr/>
                    <a:lstStyle/>
                    <a:p>
                      <a:pPr algn="l">
                        <a:defRPr sz="1800"/>
                      </a:pPr>
                      <a:r>
                        <a:rPr sz="1600"/>
                        <a:t>4</a:t>
                      </a:r>
                    </a:p>
                  </a:txBody>
                  <a:tcPr marL="9525" marR="9525" marT="9525" marB="9525" anchor="b" horzOverflow="overflow"/>
                </a:tc>
                <a:tc>
                  <a:txBody>
                    <a:bodyPr/>
                    <a:lstStyle/>
                    <a:p>
                      <a:pPr algn="l">
                        <a:defRPr sz="1800"/>
                      </a:pPr>
                      <a:r>
                        <a:rPr sz="1600"/>
                        <a:t>64</a:t>
                      </a:r>
                    </a:p>
                  </a:txBody>
                  <a:tcPr marL="9525" marR="9525" marT="9525" marB="9525" anchor="b" horzOverflow="overflow"/>
                </a:tc>
                <a:tc>
                  <a:txBody>
                    <a:bodyPr/>
                    <a:lstStyle/>
                    <a:p>
                      <a:pPr algn="l">
                        <a:defRPr sz="1800"/>
                      </a:pPr>
                      <a:r>
                        <a:rPr sz="1600"/>
                        <a:t>256</a:t>
                      </a:r>
                    </a:p>
                  </a:txBody>
                  <a:tcPr marL="9525" marR="9525" marT="9525" marB="9525" anchor="b" horzOverflow="overflow"/>
                </a:tc>
                <a:tc>
                  <a:txBody>
                    <a:bodyPr/>
                    <a:lstStyle/>
                    <a:p>
                      <a:pPr algn="l">
                        <a:defRPr sz="1800"/>
                      </a:pPr>
                      <a:r>
                        <a:rPr sz="1600"/>
                        <a:t>4096</a:t>
                      </a:r>
                    </a:p>
                  </a:txBody>
                  <a:tcPr marL="9525" marR="9525" marT="9525" marB="9525" anchor="b" horzOverflow="overflow"/>
                </a:tc>
                <a:tc>
                  <a:txBody>
                    <a:bodyPr/>
                    <a:lstStyle/>
                    <a:p>
                      <a:pPr algn="l">
                        <a:defRPr sz="1800"/>
                      </a:pPr>
                      <a:r>
                        <a:rPr sz="1600"/>
                        <a:t>65536</a:t>
                      </a:r>
                    </a:p>
                  </a:txBody>
                  <a:tcPr marL="9525" marR="9525" marT="9525" marB="9525" anchor="b" horzOverflow="overflow"/>
                </a:tc>
                <a:tc>
                  <a:txBody>
                    <a:bodyPr/>
                    <a:lstStyle/>
                    <a:p>
                      <a:pPr algn="l">
                        <a:defRPr sz="1800"/>
                      </a:pPr>
                      <a:r>
                        <a:rPr sz="1600"/>
                        <a:t>20922789888000</a:t>
                      </a:r>
                    </a:p>
                  </a:txBody>
                  <a:tcPr marL="9525" marR="9525" marT="9525" marB="9525" anchor="b" horzOverflow="overflow"/>
                </a:tc>
              </a:tr>
              <a:tr h="278305">
                <a:tc>
                  <a:txBody>
                    <a:bodyPr/>
                    <a:lstStyle/>
                    <a:p>
                      <a:pPr algn="l">
                        <a:defRPr sz="1800"/>
                      </a:pPr>
                      <a:r>
                        <a:rPr sz="1600"/>
                        <a:t>32</a:t>
                      </a:r>
                    </a:p>
                  </a:txBody>
                  <a:tcPr marL="9525" marR="9525" marT="9525" marB="9525" anchor="b" horzOverflow="overflow"/>
                </a:tc>
                <a:tc>
                  <a:txBody>
                    <a:bodyPr/>
                    <a:lstStyle/>
                    <a:p>
                      <a:pPr algn="l">
                        <a:defRPr sz="1800"/>
                      </a:pPr>
                      <a:r>
                        <a:rPr sz="1600"/>
                        <a:t>5</a:t>
                      </a:r>
                    </a:p>
                  </a:txBody>
                  <a:tcPr marL="9525" marR="9525" marT="9525" marB="9525" anchor="b" horzOverflow="overflow"/>
                </a:tc>
                <a:tc>
                  <a:txBody>
                    <a:bodyPr/>
                    <a:lstStyle/>
                    <a:p>
                      <a:pPr algn="l">
                        <a:defRPr sz="1800"/>
                      </a:pPr>
                      <a:r>
                        <a:rPr sz="1600"/>
                        <a:t>160</a:t>
                      </a:r>
                    </a:p>
                  </a:txBody>
                  <a:tcPr marL="9525" marR="9525" marT="9525" marB="9525" anchor="b" horzOverflow="overflow"/>
                </a:tc>
                <a:tc>
                  <a:txBody>
                    <a:bodyPr/>
                    <a:lstStyle/>
                    <a:p>
                      <a:pPr algn="l">
                        <a:defRPr sz="1800"/>
                      </a:pPr>
                      <a:r>
                        <a:rPr sz="1600"/>
                        <a:t>1024</a:t>
                      </a:r>
                    </a:p>
                  </a:txBody>
                  <a:tcPr marL="9525" marR="9525" marT="9525" marB="9525" anchor="b" horzOverflow="overflow"/>
                </a:tc>
                <a:tc>
                  <a:txBody>
                    <a:bodyPr/>
                    <a:lstStyle/>
                    <a:p>
                      <a:pPr algn="l">
                        <a:defRPr sz="1800"/>
                      </a:pPr>
                      <a:r>
                        <a:rPr sz="1600"/>
                        <a:t>32768</a:t>
                      </a:r>
                    </a:p>
                  </a:txBody>
                  <a:tcPr marL="9525" marR="9525" marT="9525" marB="9525" anchor="b" horzOverflow="overflow"/>
                </a:tc>
                <a:tc>
                  <a:txBody>
                    <a:bodyPr/>
                    <a:lstStyle/>
                    <a:p>
                      <a:pPr algn="l">
                        <a:defRPr sz="1800"/>
                      </a:pPr>
                      <a:r>
                        <a:rPr sz="1600"/>
                        <a:t>4294967296</a:t>
                      </a:r>
                    </a:p>
                  </a:txBody>
                  <a:tcPr marL="9525" marR="9525" marT="9525" marB="9525" anchor="b" horzOverflow="overflow"/>
                </a:tc>
                <a:tc>
                  <a:txBody>
                    <a:bodyPr/>
                    <a:lstStyle/>
                    <a:p>
                      <a:pPr algn="l">
                        <a:defRPr sz="1800"/>
                      </a:pPr>
                      <a:r>
                        <a:rPr sz="1600"/>
                        <a:t>…</a:t>
                      </a:r>
                    </a:p>
                  </a:txBody>
                  <a:tcPr marL="9525" marR="9525" marT="9525" marB="9525" anchor="b" horzOverflow="overflow"/>
                </a:tc>
              </a:tr>
              <a:tr h="278305">
                <a:tc>
                  <a:txBody>
                    <a:bodyPr/>
                    <a:lstStyle/>
                    <a:p>
                      <a:pPr algn="l">
                        <a:defRPr sz="1800"/>
                      </a:pPr>
                      <a:r>
                        <a:rPr sz="1600"/>
                        <a:t>128</a:t>
                      </a:r>
                    </a:p>
                  </a:txBody>
                  <a:tcPr marL="9525" marR="9525" marT="9525" marB="9525" anchor="b" horzOverflow="overflow"/>
                </a:tc>
                <a:tc>
                  <a:txBody>
                    <a:bodyPr/>
                    <a:lstStyle/>
                    <a:p>
                      <a:pPr algn="l">
                        <a:defRPr sz="1800"/>
                      </a:pPr>
                      <a:r>
                        <a:rPr sz="1600"/>
                        <a:t>7</a:t>
                      </a:r>
                    </a:p>
                  </a:txBody>
                  <a:tcPr marL="9525" marR="9525" marT="9525" marB="9525" anchor="b" horzOverflow="overflow"/>
                </a:tc>
                <a:tc>
                  <a:txBody>
                    <a:bodyPr/>
                    <a:lstStyle/>
                    <a:p>
                      <a:pPr algn="l">
                        <a:defRPr sz="1800"/>
                      </a:pPr>
                      <a:r>
                        <a:rPr sz="1600"/>
                        <a:t>896</a:t>
                      </a:r>
                    </a:p>
                  </a:txBody>
                  <a:tcPr marL="9525" marR="9525" marT="9525" marB="9525" anchor="b" horzOverflow="overflow"/>
                </a:tc>
                <a:tc>
                  <a:txBody>
                    <a:bodyPr/>
                    <a:lstStyle/>
                    <a:p>
                      <a:pPr algn="l">
                        <a:defRPr sz="1800"/>
                      </a:pPr>
                      <a:r>
                        <a:rPr sz="1600"/>
                        <a:t>16384</a:t>
                      </a:r>
                    </a:p>
                  </a:txBody>
                  <a:tcPr marL="9525" marR="9525" marT="9525" marB="9525" anchor="b" horzOverflow="overflow"/>
                </a:tc>
                <a:tc>
                  <a:txBody>
                    <a:bodyPr/>
                    <a:lstStyle/>
                    <a:p>
                      <a:pPr algn="l">
                        <a:defRPr sz="1800"/>
                      </a:pPr>
                      <a:r>
                        <a:rPr sz="1600"/>
                        <a:t>2097152</a:t>
                      </a:r>
                    </a:p>
                  </a:txBody>
                  <a:tcPr marL="9525" marR="9525" marT="9525" marB="9525" anchor="b" horzOverflow="overflow"/>
                </a:tc>
                <a:tc>
                  <a:txBody>
                    <a:bodyPr/>
                    <a:lstStyle/>
                    <a:p>
                      <a:pPr algn="l">
                        <a:defRPr sz="1800"/>
                      </a:pPr>
                      <a:r>
                        <a:rPr sz="1600"/>
                        <a:t>3.40282E+38</a:t>
                      </a:r>
                    </a:p>
                  </a:txBody>
                  <a:tcPr marL="9525" marR="9525" marT="9525" marB="9525" anchor="b" horzOverflow="overflow"/>
                </a:tc>
                <a:tc>
                  <a:txBody>
                    <a:bodyPr/>
                    <a:lstStyle/>
                    <a:p>
                      <a:pPr algn="l">
                        <a:defRPr sz="1800"/>
                      </a:pPr>
                      <a:r>
                        <a:rPr sz="1600"/>
                        <a:t>…</a:t>
                      </a:r>
                    </a:p>
                  </a:txBody>
                  <a:tcPr marL="9525" marR="9525" marT="9525" marB="9525" anchor="b" horzOverflow="overflow"/>
                </a:tc>
              </a:tr>
              <a:tr h="278305">
                <a:tc>
                  <a:txBody>
                    <a:bodyPr/>
                    <a:lstStyle/>
                    <a:p>
                      <a:pPr algn="l">
                        <a:defRPr sz="1800"/>
                      </a:pPr>
                      <a:r>
                        <a:rPr sz="1600"/>
                        <a:t>1024</a:t>
                      </a:r>
                    </a:p>
                  </a:txBody>
                  <a:tcPr marL="9525" marR="9525" marT="9525" marB="9525" anchor="b" horzOverflow="overflow"/>
                </a:tc>
                <a:tc>
                  <a:txBody>
                    <a:bodyPr/>
                    <a:lstStyle/>
                    <a:p>
                      <a:pPr algn="l">
                        <a:defRPr sz="1800"/>
                      </a:pPr>
                      <a:r>
                        <a:rPr sz="1600"/>
                        <a:t>10</a:t>
                      </a:r>
                    </a:p>
                  </a:txBody>
                  <a:tcPr marL="9525" marR="9525" marT="9525" marB="9525" anchor="b" horzOverflow="overflow"/>
                </a:tc>
                <a:tc>
                  <a:txBody>
                    <a:bodyPr/>
                    <a:lstStyle/>
                    <a:p>
                      <a:pPr algn="l">
                        <a:defRPr sz="1800"/>
                      </a:pPr>
                      <a:r>
                        <a:rPr sz="1600"/>
                        <a:t>10240</a:t>
                      </a:r>
                    </a:p>
                  </a:txBody>
                  <a:tcPr marL="9525" marR="9525" marT="9525" marB="9525" anchor="b" horzOverflow="overflow"/>
                </a:tc>
                <a:tc>
                  <a:txBody>
                    <a:bodyPr/>
                    <a:lstStyle/>
                    <a:p>
                      <a:pPr algn="l">
                        <a:defRPr sz="1800"/>
                      </a:pPr>
                      <a:r>
                        <a:rPr sz="1600"/>
                        <a:t>1048576</a:t>
                      </a:r>
                    </a:p>
                  </a:txBody>
                  <a:tcPr marL="9525" marR="9525" marT="9525" marB="9525" anchor="b" horzOverflow="overflow"/>
                </a:tc>
                <a:tc>
                  <a:txBody>
                    <a:bodyPr/>
                    <a:lstStyle/>
                    <a:p>
                      <a:pPr algn="l">
                        <a:defRPr sz="1800"/>
                      </a:pPr>
                      <a:r>
                        <a:rPr sz="1600"/>
                        <a:t>1073741824</a:t>
                      </a:r>
                    </a:p>
                  </a:txBody>
                  <a:tcPr marL="9525" marR="9525" marT="9525" marB="9525" anchor="b" horzOverflow="overflow"/>
                </a:tc>
                <a:tc>
                  <a:txBody>
                    <a:bodyPr/>
                    <a:lstStyle/>
                    <a:p>
                      <a:pPr algn="l">
                        <a:defRPr sz="1800"/>
                      </a:pPr>
                      <a:r>
                        <a:rPr sz="1600"/>
                        <a:t>1.8E+308</a:t>
                      </a:r>
                    </a:p>
                  </a:txBody>
                  <a:tcPr marL="9525" marR="9525" marT="9525" marB="9525" anchor="b" horzOverflow="overflow"/>
                </a:tc>
                <a:tc>
                  <a:txBody>
                    <a:bodyPr/>
                    <a:lstStyle/>
                    <a:p>
                      <a:pPr algn="l">
                        <a:defRPr sz="1800"/>
                      </a:pPr>
                      <a:r>
                        <a:rPr sz="1600"/>
                        <a:t>…</a:t>
                      </a:r>
                    </a:p>
                  </a:txBody>
                  <a:tcPr marL="9525" marR="9525" marT="9525" marB="9525" anchor="b" horzOverflow="overflow"/>
                </a:tc>
              </a:tr>
              <a:tr h="278305">
                <a:tc>
                  <a:txBody>
                    <a:bodyPr/>
                    <a:lstStyle/>
                    <a:p>
                      <a:pPr algn="l">
                        <a:defRPr sz="1800"/>
                      </a:pPr>
                      <a:r>
                        <a:rPr sz="1600"/>
                        <a:t>65536</a:t>
                      </a:r>
                    </a:p>
                  </a:txBody>
                  <a:tcPr marL="9525" marR="9525" marT="9525" marB="9525" anchor="b" horzOverflow="overflow"/>
                </a:tc>
                <a:tc>
                  <a:txBody>
                    <a:bodyPr/>
                    <a:lstStyle/>
                    <a:p>
                      <a:pPr algn="l">
                        <a:defRPr sz="1800"/>
                      </a:pPr>
                      <a:r>
                        <a:rPr sz="1600"/>
                        <a:t>16</a:t>
                      </a:r>
                    </a:p>
                  </a:txBody>
                  <a:tcPr marL="9525" marR="9525" marT="9525" marB="9525" anchor="b" horzOverflow="overflow"/>
                </a:tc>
                <a:tc>
                  <a:txBody>
                    <a:bodyPr/>
                    <a:lstStyle/>
                    <a:p>
                      <a:pPr algn="l">
                        <a:defRPr sz="1800"/>
                      </a:pPr>
                      <a:r>
                        <a:rPr sz="1600"/>
                        <a:t>1048576</a:t>
                      </a:r>
                    </a:p>
                  </a:txBody>
                  <a:tcPr marL="9525" marR="9525" marT="9525" marB="9525" anchor="b" horzOverflow="overflow"/>
                </a:tc>
                <a:tc>
                  <a:txBody>
                    <a:bodyPr/>
                    <a:lstStyle/>
                    <a:p>
                      <a:pPr algn="l">
                        <a:defRPr sz="1800"/>
                      </a:pPr>
                      <a:r>
                        <a:rPr sz="1600"/>
                        <a:t>4294967296</a:t>
                      </a:r>
                    </a:p>
                  </a:txBody>
                  <a:tcPr marL="9525" marR="9525" marT="9525" marB="9525" anchor="b" horzOverflow="overflow"/>
                </a:tc>
                <a:tc>
                  <a:txBody>
                    <a:bodyPr/>
                    <a:lstStyle/>
                    <a:p>
                      <a:pPr algn="l">
                        <a:defRPr sz="1800"/>
                      </a:pPr>
                      <a:r>
                        <a:rPr sz="1600"/>
                        <a:t>2.81475E+14</a:t>
                      </a:r>
                    </a:p>
                  </a:txBody>
                  <a:tcPr marL="9525" marR="9525" marT="9525" marB="9525" anchor="b" horzOverflow="overflow"/>
                </a:tc>
                <a:tc>
                  <a:txBody>
                    <a:bodyPr/>
                    <a:lstStyle/>
                    <a:p>
                      <a:pPr algn="l">
                        <a:defRPr sz="1800"/>
                      </a:pPr>
                      <a:r>
                        <a:rPr sz="1600"/>
                        <a:t>Not gonna happen</a:t>
                      </a:r>
                    </a:p>
                  </a:txBody>
                  <a:tcPr marL="9525" marR="9525" marT="9525" marB="9525" anchor="b" horzOverflow="overflow"/>
                </a:tc>
                <a:tc>
                  <a:txBody>
                    <a:bodyPr/>
                    <a:lstStyle/>
                    <a:p>
                      <a:pPr algn="l">
                        <a:defRPr sz="1800"/>
                      </a:pPr>
                      <a:r>
                        <a:rPr sz="1600"/>
                        <a:t>…</a:t>
                      </a:r>
                    </a:p>
                  </a:txBody>
                  <a:tcPr marL="9525" marR="9525" marT="9525" marB="9525" anchor="b" horzOverflow="overflow"/>
                </a:tc>
              </a:tr>
            </a:tbl>
          </a:graphicData>
        </a:graphic>
      </p:graphicFrame>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 name="Shape 222"/>
          <p:cNvSpPr>
            <a:spLocks noGrp="1"/>
          </p:cNvSpPr>
          <p:nvPr>
            <p:ph type="title"/>
          </p:nvPr>
        </p:nvSpPr>
        <p:spPr>
          <a:xfrm>
            <a:off x="1097280" y="286603"/>
            <a:ext cx="10058401" cy="1450757"/>
          </a:xfrm>
          <a:prstGeom prst="rect">
            <a:avLst/>
          </a:prstGeom>
        </p:spPr>
        <p:txBody>
          <a:bodyPr/>
          <a:lstStyle>
            <a:lvl1pPr>
              <a:defRPr spc="-100"/>
            </a:lvl1pPr>
          </a:lstStyle>
          <a:p>
            <a:r>
              <a:t>Big O notation</a:t>
            </a:r>
          </a:p>
        </p:txBody>
      </p:sp>
      <p:sp>
        <p:nvSpPr>
          <p:cNvPr id="223" name="Shape 223"/>
          <p:cNvSpPr>
            <a:spLocks noGrp="1"/>
          </p:cNvSpPr>
          <p:nvPr>
            <p:ph type="body" idx="1"/>
          </p:nvPr>
        </p:nvSpPr>
        <p:spPr>
          <a:xfrm>
            <a:off x="1097280" y="1845734"/>
            <a:ext cx="10058401" cy="4023360"/>
          </a:xfrm>
          <a:prstGeom prst="rect">
            <a:avLst/>
          </a:prstGeom>
        </p:spPr>
        <p:txBody>
          <a:bodyPr/>
          <a:lstStyle/>
          <a:p>
            <a:pPr marL="0" indent="0">
              <a:buSzTx/>
              <a:buNone/>
            </a:pPr>
            <a:r>
              <a:t>Big O does not measure the performance of an algorithm. Rather, it expresses how well an algorithm scales with increased input size. </a:t>
            </a:r>
          </a:p>
          <a:p>
            <a:pPr marL="0" indent="0">
              <a:buSzTx/>
              <a:buNone/>
            </a:pPr>
            <a:r>
              <a:t>It is the asymptotic relationship of the function as the size of input approaches infinity. In this regard, the use of Big O notation is a comment on an algorithms’ bounded limits, where Big O refers to the limits of the upper bounds. Big Theta refers to the lower bounds.</a:t>
            </a:r>
          </a:p>
          <a:p>
            <a:pPr marL="0" indent="0">
              <a:buSzTx/>
              <a:buNone/>
            </a:pPr>
            <a:endParaRPr/>
          </a:p>
          <a:p>
            <a:pPr marL="0" indent="0">
              <a:buSzTx/>
              <a:buNone/>
            </a:pPr>
            <a:r>
              <a:t>“In computational complexity theory, asymptotic computational complexity is the usage of asymptotic analysis for the estimation of computational complexity of algorithms and computational problems, commonly associated with the usage of the big O notation.”</a:t>
            </a:r>
          </a:p>
          <a:p>
            <a:pPr marL="0" indent="0">
              <a:buSzTx/>
              <a:buNone/>
            </a:pPr>
            <a:r>
              <a:rPr u="sng">
                <a:solidFill>
                  <a:srgbClr val="0000FF"/>
                </a:solidFill>
                <a:uFill>
                  <a:solidFill>
                    <a:srgbClr val="0000FF"/>
                  </a:solidFill>
                </a:uFill>
                <a:hlinkClick r:id="rId2"/>
              </a:rPr>
              <a:t>https://en.wikipedia.org/wiki/Asymptotic_computational_complexity</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 name="Shape 225"/>
          <p:cNvSpPr>
            <a:spLocks noGrp="1"/>
          </p:cNvSpPr>
          <p:nvPr>
            <p:ph type="title"/>
          </p:nvPr>
        </p:nvSpPr>
        <p:spPr>
          <a:xfrm>
            <a:off x="1097280" y="286603"/>
            <a:ext cx="10058401" cy="1450757"/>
          </a:xfrm>
          <a:prstGeom prst="rect">
            <a:avLst/>
          </a:prstGeom>
        </p:spPr>
        <p:txBody>
          <a:bodyPr/>
          <a:lstStyle/>
          <a:p>
            <a:endParaRPr/>
          </a:p>
        </p:txBody>
      </p:sp>
      <p:sp>
        <p:nvSpPr>
          <p:cNvPr id="226" name="Shape 226"/>
          <p:cNvSpPr>
            <a:spLocks noGrp="1"/>
          </p:cNvSpPr>
          <p:nvPr>
            <p:ph type="body" idx="1"/>
          </p:nvPr>
        </p:nvSpPr>
        <p:spPr>
          <a:xfrm>
            <a:off x="1097280" y="1845734"/>
            <a:ext cx="10058401" cy="4023360"/>
          </a:xfrm>
          <a:prstGeom prst="rect">
            <a:avLst/>
          </a:prstGeom>
        </p:spPr>
        <p:txBody>
          <a:bodyPr/>
          <a:lstStyle/>
          <a:p>
            <a:endParaRPr/>
          </a:p>
        </p:txBody>
      </p:sp>
      <p:graphicFrame>
        <p:nvGraphicFramePr>
          <p:cNvPr id="227" name="Chart 227"/>
          <p:cNvGraphicFramePr/>
          <p:nvPr/>
        </p:nvGraphicFramePr>
        <p:xfrm>
          <a:off x="1988388" y="2701718"/>
          <a:ext cx="7133956" cy="232048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 name="Shape 229"/>
          <p:cNvSpPr>
            <a:spLocks noGrp="1"/>
          </p:cNvSpPr>
          <p:nvPr>
            <p:ph type="title"/>
          </p:nvPr>
        </p:nvSpPr>
        <p:spPr>
          <a:xfrm>
            <a:off x="1097280" y="286603"/>
            <a:ext cx="10058401" cy="1450757"/>
          </a:xfrm>
          <a:prstGeom prst="rect">
            <a:avLst/>
          </a:prstGeom>
        </p:spPr>
        <p:txBody>
          <a:bodyPr/>
          <a:lstStyle/>
          <a:p>
            <a:endParaRPr/>
          </a:p>
        </p:txBody>
      </p:sp>
      <p:sp>
        <p:nvSpPr>
          <p:cNvPr id="230" name="Shape 230"/>
          <p:cNvSpPr>
            <a:spLocks noGrp="1"/>
          </p:cNvSpPr>
          <p:nvPr>
            <p:ph type="body" idx="1"/>
          </p:nvPr>
        </p:nvSpPr>
        <p:spPr>
          <a:xfrm>
            <a:off x="1097280" y="1845734"/>
            <a:ext cx="10058401" cy="4023360"/>
          </a:xfrm>
          <a:prstGeom prst="rect">
            <a:avLst/>
          </a:prstGeom>
        </p:spPr>
        <p:txBody>
          <a:bodyPr/>
          <a:lstStyle/>
          <a:p>
            <a:endParaRPr/>
          </a:p>
        </p:txBody>
      </p:sp>
      <p:graphicFrame>
        <p:nvGraphicFramePr>
          <p:cNvPr id="231" name="Chart 231"/>
          <p:cNvGraphicFramePr/>
          <p:nvPr/>
        </p:nvGraphicFramePr>
        <p:xfrm>
          <a:off x="2409303" y="2974988"/>
          <a:ext cx="6744572" cy="2320487"/>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 name="Shape 233"/>
          <p:cNvSpPr>
            <a:spLocks noGrp="1"/>
          </p:cNvSpPr>
          <p:nvPr>
            <p:ph type="title"/>
          </p:nvPr>
        </p:nvSpPr>
        <p:spPr>
          <a:xfrm>
            <a:off x="1097280" y="286603"/>
            <a:ext cx="10058401" cy="1450757"/>
          </a:xfrm>
          <a:prstGeom prst="rect">
            <a:avLst/>
          </a:prstGeom>
        </p:spPr>
        <p:txBody>
          <a:bodyPr/>
          <a:lstStyle>
            <a:lvl1pPr>
              <a:defRPr spc="-100"/>
            </a:lvl1pPr>
          </a:lstStyle>
          <a:p>
            <a:r>
              <a:t>Sorting Algorithms</a:t>
            </a:r>
          </a:p>
        </p:txBody>
      </p:sp>
      <p:sp>
        <p:nvSpPr>
          <p:cNvPr id="234" name="Shape 234"/>
          <p:cNvSpPr>
            <a:spLocks noGrp="1"/>
          </p:cNvSpPr>
          <p:nvPr>
            <p:ph type="body" idx="1"/>
          </p:nvPr>
        </p:nvSpPr>
        <p:spPr>
          <a:xfrm>
            <a:off x="1097280" y="1845734"/>
            <a:ext cx="10058401" cy="4023360"/>
          </a:xfrm>
          <a:prstGeom prst="rect">
            <a:avLst/>
          </a:prstGeom>
        </p:spPr>
        <p:txBody>
          <a:bodyPr/>
          <a:lstStyle/>
          <a:p>
            <a:r>
              <a:t>Back to the Bubble Sort. What Big O complexity does it have?</a:t>
            </a:r>
          </a:p>
        </p:txBody>
      </p:sp>
      <p:graphicFrame>
        <p:nvGraphicFramePr>
          <p:cNvPr id="235" name="Table 235"/>
          <p:cNvGraphicFramePr/>
          <p:nvPr/>
        </p:nvGraphicFramePr>
        <p:xfrm>
          <a:off x="1065047" y="2322787"/>
          <a:ext cx="9676524" cy="3505200"/>
        </p:xfrm>
        <a:graphic>
          <a:graphicData uri="http://schemas.openxmlformats.org/drawingml/2006/table">
            <a:tbl>
              <a:tblPr>
                <a:tableStyleId>{4C3C2611-4C71-4FC5-86AE-919BDF0F9419}</a:tableStyleId>
              </a:tblPr>
              <a:tblGrid>
                <a:gridCol w="4021959"/>
                <a:gridCol w="5654565"/>
              </a:tblGrid>
              <a:tr h="3447100">
                <a:tc>
                  <a:txBody>
                    <a:bodyPr/>
                    <a:lstStyle/>
                    <a:p>
                      <a:pPr algn="l">
                        <a:defRPr sz="1600"/>
                      </a:pPr>
                      <a:r>
                        <a:t>def bubbleSort(alist):</a:t>
                      </a:r>
                    </a:p>
                    <a:p>
                      <a:pPr algn="l">
                        <a:defRPr sz="1600"/>
                      </a:pPr>
                      <a:r>
                        <a:t>    for passnum in range(len(alist)-1,0,-1):</a:t>
                      </a:r>
                    </a:p>
                    <a:p>
                      <a:pPr algn="l">
                        <a:defRPr sz="1600"/>
                      </a:pPr>
                      <a:r>
                        <a:t>        for i in range(passnum):</a:t>
                      </a:r>
                    </a:p>
                    <a:p>
                      <a:pPr algn="l">
                        <a:defRPr sz="1600"/>
                      </a:pPr>
                      <a:r>
                        <a:t>            if alist[i]&gt;alist[i+1]:</a:t>
                      </a:r>
                    </a:p>
                    <a:p>
                      <a:pPr algn="l">
                        <a:defRPr sz="1600"/>
                      </a:pPr>
                      <a:r>
                        <a:t>                temp = alist[i]</a:t>
                      </a:r>
                    </a:p>
                    <a:p>
                      <a:pPr algn="l">
                        <a:defRPr sz="1600"/>
                      </a:pPr>
                      <a:r>
                        <a:t>                alist[i] = alist[i+1]</a:t>
                      </a:r>
                    </a:p>
                    <a:p>
                      <a:pPr algn="l">
                        <a:defRPr sz="1600"/>
                      </a:pPr>
                      <a:r>
                        <a:t>                alist[i+1] = temp</a:t>
                      </a:r>
                    </a:p>
                    <a:p>
                      <a:pPr algn="l">
                        <a:defRPr sz="1600"/>
                      </a:pPr>
                      <a:endParaRPr/>
                    </a:p>
                    <a:p>
                      <a:pPr algn="l">
                        <a:defRPr sz="1600"/>
                      </a:pPr>
                      <a:r>
                        <a:t>alist = [3,5,2,4,1]</a:t>
                      </a:r>
                    </a:p>
                    <a:p>
                      <a:pPr algn="l">
                        <a:defRPr sz="1600"/>
                      </a:pPr>
                      <a:r>
                        <a:t>bubbleSort(alist)</a:t>
                      </a:r>
                    </a:p>
                    <a:p>
                      <a:pPr algn="l">
                        <a:defRPr sz="1600"/>
                      </a:pPr>
                      <a:endParaRPr/>
                    </a:p>
                    <a:p>
                      <a:pPr algn="l">
                        <a:defRPr sz="1600"/>
                      </a:pPr>
                      <a:r>
                        <a:t>#note nothing was returned</a:t>
                      </a:r>
                    </a:p>
                  </a:txBody>
                  <a:tcPr marL="45720" marR="45720" horzOverflow="overflow"/>
                </a:tc>
                <a:tc>
                  <a:txBody>
                    <a:bodyPr/>
                    <a:lstStyle/>
                    <a:p>
                      <a:pPr algn="l">
                        <a:defRPr sz="1600"/>
                      </a:pPr>
                      <a:endParaRPr/>
                    </a:p>
                    <a:p>
                      <a:pPr algn="l">
                        <a:defRPr sz="1600"/>
                      </a:pPr>
                      <a:r>
                        <a:t>First loop is n-1</a:t>
                      </a:r>
                    </a:p>
                    <a:p>
                      <a:pPr algn="l">
                        <a:defRPr sz="1600"/>
                      </a:pPr>
                      <a:r>
                        <a:t>Second loop is n -1 through n – n</a:t>
                      </a:r>
                    </a:p>
                    <a:p>
                      <a:pPr algn="l">
                        <a:defRPr sz="1600"/>
                      </a:pPr>
                      <a:r>
                        <a:t>C</a:t>
                      </a:r>
                    </a:p>
                    <a:p>
                      <a:pPr algn="l">
                        <a:defRPr sz="1600"/>
                      </a:pPr>
                      <a:r>
                        <a:t>C</a:t>
                      </a:r>
                    </a:p>
                    <a:p>
                      <a:pPr algn="l">
                        <a:defRPr sz="1600"/>
                      </a:pPr>
                      <a:r>
                        <a:t>C</a:t>
                      </a:r>
                    </a:p>
                    <a:p>
                      <a:pPr algn="l">
                        <a:defRPr sz="1600"/>
                      </a:pPr>
                      <a:r>
                        <a:t>C</a:t>
                      </a:r>
                    </a:p>
                    <a:p>
                      <a:pPr algn="l">
                        <a:defRPr sz="1600"/>
                      </a:pPr>
                      <a:endParaRPr/>
                    </a:p>
                    <a:p>
                      <a:pPr algn="l">
                        <a:defRPr sz="1600"/>
                      </a:pPr>
                      <a:endParaRPr/>
                    </a:p>
                    <a:p>
                      <a:pPr algn="l">
                        <a:defRPr sz="1600"/>
                      </a:pPr>
                      <a:r>
                        <a:t>So total work is expressed as average/worst case number of iterations: O(n^2)</a:t>
                      </a:r>
                    </a:p>
                    <a:p>
                      <a:pPr algn="l">
                        <a:defRPr sz="1600"/>
                      </a:pPr>
                      <a:endParaRPr/>
                    </a:p>
                    <a:p>
                      <a:pPr algn="l">
                        <a:defRPr sz="1600"/>
                      </a:pPr>
                      <a:r>
                        <a:t>Best case is Ω(n) (omega n). That is, the list was already sorted, so one pass (linear) was needed.</a:t>
                      </a:r>
                    </a:p>
                  </a:txBody>
                  <a:tcPr marL="45720" marR="45720" horzOverflow="overflow"/>
                </a:tc>
              </a:tr>
            </a:tbl>
          </a:graphicData>
        </a:graphic>
      </p:graphicFrame>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 name="Shape 237"/>
          <p:cNvSpPr>
            <a:spLocks noGrp="1"/>
          </p:cNvSpPr>
          <p:nvPr>
            <p:ph type="title"/>
          </p:nvPr>
        </p:nvSpPr>
        <p:spPr>
          <a:xfrm>
            <a:off x="1097280" y="286603"/>
            <a:ext cx="10058401" cy="1450757"/>
          </a:xfrm>
          <a:prstGeom prst="rect">
            <a:avLst/>
          </a:prstGeom>
        </p:spPr>
        <p:txBody>
          <a:bodyPr/>
          <a:lstStyle>
            <a:lvl1pPr>
              <a:defRPr spc="-100"/>
            </a:lvl1pPr>
          </a:lstStyle>
          <a:p>
            <a:r>
              <a:t>Searching Algorithms</a:t>
            </a:r>
          </a:p>
        </p:txBody>
      </p:sp>
      <p:sp>
        <p:nvSpPr>
          <p:cNvPr id="238" name="Shape 238"/>
          <p:cNvSpPr>
            <a:spLocks noGrp="1"/>
          </p:cNvSpPr>
          <p:nvPr>
            <p:ph type="body" idx="1"/>
          </p:nvPr>
        </p:nvSpPr>
        <p:spPr>
          <a:xfrm>
            <a:off x="1097280" y="1845734"/>
            <a:ext cx="10058401" cy="4023360"/>
          </a:xfrm>
          <a:prstGeom prst="rect">
            <a:avLst/>
          </a:prstGeom>
        </p:spPr>
        <p:txBody>
          <a:bodyPr/>
          <a:lstStyle>
            <a:lvl1pPr marL="0" indent="0">
              <a:buSzTx/>
              <a:buNone/>
            </a:lvl1pPr>
          </a:lstStyle>
          <a:p>
            <a:r>
              <a:t>Back to the three lists of times from Class 3. </a:t>
            </a:r>
          </a:p>
        </p:txBody>
      </p:sp>
      <p:graphicFrame>
        <p:nvGraphicFramePr>
          <p:cNvPr id="239" name="Table 239"/>
          <p:cNvGraphicFramePr/>
          <p:nvPr/>
        </p:nvGraphicFramePr>
        <p:xfrm>
          <a:off x="1065047" y="2322787"/>
          <a:ext cx="9676523" cy="3447100"/>
        </p:xfrm>
        <a:graphic>
          <a:graphicData uri="http://schemas.openxmlformats.org/drawingml/2006/table">
            <a:tbl>
              <a:tblPr>
                <a:tableStyleId>{4C3C2611-4C71-4FC5-86AE-919BDF0F9419}</a:tableStyleId>
              </a:tblPr>
              <a:tblGrid>
                <a:gridCol w="2949904"/>
                <a:gridCol w="6726619"/>
              </a:tblGrid>
              <a:tr h="3447100">
                <a:tc>
                  <a:txBody>
                    <a:bodyPr/>
                    <a:lstStyle/>
                    <a:p>
                      <a:pPr algn="l">
                        <a:defRPr sz="1600"/>
                      </a:pPr>
                      <a:endParaRPr/>
                    </a:p>
                    <a:p>
                      <a:pPr algn="l">
                        <a:defRPr sz="1600"/>
                      </a:pPr>
                      <a:r>
                        <a:t>for a in list1:</a:t>
                      </a:r>
                    </a:p>
                    <a:p>
                      <a:pPr algn="l">
                        <a:defRPr sz="1600"/>
                      </a:pPr>
                      <a:r>
                        <a:t>    for b in list2:</a:t>
                      </a:r>
                    </a:p>
                    <a:p>
                      <a:pPr algn="l">
                        <a:defRPr sz="1600"/>
                      </a:pPr>
                      <a:r>
                        <a:t>        for c in list3:</a:t>
                      </a:r>
                    </a:p>
                    <a:p>
                      <a:pPr algn="l">
                        <a:defRPr sz="1600"/>
                      </a:pPr>
                      <a:r>
                        <a:t>            if a == b and b == c:</a:t>
                      </a:r>
                    </a:p>
                    <a:p>
                      <a:pPr algn="l">
                        <a:defRPr sz="1600"/>
                      </a:pPr>
                      <a:r>
                        <a:t>                print 'found a match!'</a:t>
                      </a:r>
                    </a:p>
                    <a:p>
                      <a:pPr algn="l">
                        <a:defRPr sz="1600"/>
                      </a:pPr>
                      <a:r>
                        <a:t> </a:t>
                      </a:r>
                    </a:p>
                  </a:txBody>
                  <a:tcPr marL="45720" marR="45720" horzOverflow="overflow"/>
                </a:tc>
                <a:tc>
                  <a:txBody>
                    <a:bodyPr/>
                    <a:lstStyle/>
                    <a:p>
                      <a:pPr algn="l">
                        <a:defRPr sz="1600"/>
                      </a:pPr>
                      <a:endParaRPr/>
                    </a:p>
                    <a:p>
                      <a:pPr algn="l">
                        <a:defRPr sz="1600"/>
                      </a:pPr>
                      <a:r>
                        <a:t>First loop is len(list1) = n1</a:t>
                      </a:r>
                    </a:p>
                    <a:p>
                      <a:pPr algn="l">
                        <a:defRPr sz="1600"/>
                      </a:pPr>
                      <a:r>
                        <a:t>Second loop is len(list2) = n2</a:t>
                      </a:r>
                    </a:p>
                    <a:p>
                      <a:pPr algn="l">
                        <a:defRPr sz="1600"/>
                      </a:pPr>
                      <a:r>
                        <a:t>Third loop is len(list3) = n3</a:t>
                      </a:r>
                    </a:p>
                    <a:p>
                      <a:pPr algn="l">
                        <a:defRPr sz="1600"/>
                      </a:pPr>
                      <a:endParaRPr/>
                    </a:p>
                    <a:p>
                      <a:pPr algn="l">
                        <a:defRPr sz="1600"/>
                      </a:pPr>
                      <a:endParaRPr/>
                    </a:p>
                    <a:p>
                      <a:pPr algn="l">
                        <a:defRPr sz="1600"/>
                      </a:pPr>
                      <a:r>
                        <a:t>We have n1 * n2 * n3. The approximation of complexity might be to take the max of [n1, n2, n3] and cube it. Therefore, we could feel safe that the growth of the upper bounds of this algorithm can be expressed as O(n^3).</a:t>
                      </a:r>
                    </a:p>
                    <a:p>
                      <a:pPr algn="l">
                        <a:defRPr sz="1600"/>
                      </a:pPr>
                      <a:endParaRPr/>
                    </a:p>
                    <a:p>
                      <a:pPr algn="l">
                        <a:defRPr sz="1600"/>
                      </a:pPr>
                      <a:r>
                        <a:t>It is cubic. However, if list 1 was length 1 (or even 2) what’s really going on here?</a:t>
                      </a:r>
                    </a:p>
                  </a:txBody>
                  <a:tcPr marL="45720" marR="45720" horzOverflow="overflow"/>
                </a:tc>
              </a:tr>
            </a:tbl>
          </a:graphicData>
        </a:graphic>
      </p:graphicFrame>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 name="Shape 241"/>
          <p:cNvSpPr>
            <a:spLocks noGrp="1"/>
          </p:cNvSpPr>
          <p:nvPr>
            <p:ph type="title"/>
          </p:nvPr>
        </p:nvSpPr>
        <p:spPr>
          <a:prstGeom prst="rect">
            <a:avLst/>
          </a:prstGeom>
        </p:spPr>
        <p:txBody>
          <a:bodyPr/>
          <a:lstStyle/>
          <a:p>
            <a:r>
              <a:t>Care to play 20 questions? Go fish?</a:t>
            </a:r>
          </a:p>
        </p:txBody>
      </p:sp>
      <p:sp>
        <p:nvSpPr>
          <p:cNvPr id="242" name="Shape 242"/>
          <p:cNvSpPr>
            <a:spLocks noGrp="1"/>
          </p:cNvSpPr>
          <p:nvPr>
            <p:ph type="body" idx="1"/>
          </p:nvPr>
        </p:nvSpPr>
        <p:spPr>
          <a:prstGeom prst="rect">
            <a:avLst/>
          </a:prstGeom>
        </p:spPr>
        <p:txBody>
          <a:bodyPr/>
          <a:lstStyle/>
          <a:p>
            <a:r>
              <a:t>If we have a list of one million (1,000,000) numbers sorted and we want to find the position of a number in that list, can you do it in 20 questions or less?</a:t>
            </a:r>
          </a:p>
          <a:p>
            <a:endParaRPr/>
          </a:p>
          <a:p>
            <a:r>
              <a:t>Number to find is 543,489,036,109</a:t>
            </a:r>
          </a:p>
          <a:p>
            <a:endParaRPr/>
          </a:p>
          <a:p>
            <a:pPr marL="200526" indent="-200526">
              <a:buClrTx/>
              <a:buFontTx/>
              <a:buChar char="•"/>
            </a:pPr>
            <a:r>
              <a:t>You could try to guess randomly: Is it position 433,802 ? (go fish) Or maybe you get lucky!</a:t>
            </a:r>
          </a:p>
          <a:p>
            <a:pPr marL="581526" lvl="1" indent="-200526">
              <a:buClrTx/>
              <a:buFontTx/>
              <a:buChar char="•"/>
            </a:pPr>
            <a:r>
              <a:t>“Are you my mother?”</a:t>
            </a:r>
          </a:p>
          <a:p>
            <a:pPr marL="200526" indent="-200526">
              <a:buClrTx/>
              <a:buFontTx/>
              <a:buChar char="•"/>
            </a:pPr>
            <a:r>
              <a:t>You could frame the problem using a O(log</a:t>
            </a:r>
            <a:r>
              <a:rPr i="1"/>
              <a:t>n</a:t>
            </a:r>
            <a:r>
              <a:t>) algorithm.</a:t>
            </a:r>
          </a:p>
          <a:p>
            <a:pPr marL="581526" lvl="1" indent="-200526">
              <a:buClrTx/>
              <a:buFontTx/>
              <a:buChar char="•"/>
            </a:pPr>
            <a:r>
              <a:t>Reframe the question “are you exactly here?” to “are you left or right of here?”</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 name="Shape 244"/>
          <p:cNvSpPr>
            <a:spLocks noGrp="1"/>
          </p:cNvSpPr>
          <p:nvPr>
            <p:ph type="title"/>
          </p:nvPr>
        </p:nvSpPr>
        <p:spPr>
          <a:xfrm>
            <a:off x="1097280" y="286603"/>
            <a:ext cx="10058401" cy="1450757"/>
          </a:xfrm>
          <a:prstGeom prst="rect">
            <a:avLst/>
          </a:prstGeom>
        </p:spPr>
        <p:txBody>
          <a:bodyPr/>
          <a:lstStyle>
            <a:lvl1pPr>
              <a:defRPr spc="-100"/>
            </a:lvl1pPr>
          </a:lstStyle>
          <a:p>
            <a:r>
              <a:t>Searching Algorithms</a:t>
            </a:r>
          </a:p>
        </p:txBody>
      </p:sp>
      <p:sp>
        <p:nvSpPr>
          <p:cNvPr id="245" name="Shape 245"/>
          <p:cNvSpPr>
            <a:spLocks noGrp="1"/>
          </p:cNvSpPr>
          <p:nvPr>
            <p:ph type="body" idx="1"/>
          </p:nvPr>
        </p:nvSpPr>
        <p:spPr>
          <a:xfrm>
            <a:off x="1097280" y="1845734"/>
            <a:ext cx="10058401" cy="4023360"/>
          </a:xfrm>
          <a:prstGeom prst="rect">
            <a:avLst/>
          </a:prstGeom>
        </p:spPr>
        <p:txBody>
          <a:bodyPr/>
          <a:lstStyle/>
          <a:p>
            <a:r>
              <a:t>There are many ways to search. Two simple ones using different approaches are:</a:t>
            </a:r>
          </a:p>
        </p:txBody>
      </p:sp>
      <p:graphicFrame>
        <p:nvGraphicFramePr>
          <p:cNvPr id="246" name="Table 246"/>
          <p:cNvGraphicFramePr/>
          <p:nvPr/>
        </p:nvGraphicFramePr>
        <p:xfrm>
          <a:off x="986442" y="2250594"/>
          <a:ext cx="9813176" cy="3992880"/>
        </p:xfrm>
        <a:graphic>
          <a:graphicData uri="http://schemas.openxmlformats.org/drawingml/2006/table">
            <a:tbl>
              <a:tblPr>
                <a:tableStyleId>{4C3C2611-4C71-4FC5-86AE-919BDF0F9419}</a:tableStyleId>
              </a:tblPr>
              <a:tblGrid>
                <a:gridCol w="4906588"/>
                <a:gridCol w="4906588"/>
              </a:tblGrid>
              <a:tr h="3452245">
                <a:tc>
                  <a:txBody>
                    <a:bodyPr/>
                    <a:lstStyle/>
                    <a:p>
                      <a:pPr algn="l">
                        <a:defRPr sz="1600"/>
                      </a:pPr>
                      <a:r>
                        <a:t>Linear search</a:t>
                      </a:r>
                    </a:p>
                    <a:p>
                      <a:pPr algn="l">
                        <a:defRPr sz="1600"/>
                      </a:pPr>
                      <a:endParaRPr/>
                    </a:p>
                    <a:p>
                      <a:pPr algn="l">
                        <a:defRPr sz="1600"/>
                      </a:pPr>
                      <a:r>
                        <a:t>match = 123</a:t>
                      </a:r>
                    </a:p>
                    <a:p>
                      <a:pPr algn="l">
                        <a:defRPr sz="1600"/>
                      </a:pPr>
                      <a:r>
                        <a:t>for d in data:</a:t>
                      </a:r>
                    </a:p>
                    <a:p>
                      <a:pPr algn="l">
                        <a:defRPr sz="1600"/>
                      </a:pPr>
                      <a:r>
                        <a:t>    if d == match:</a:t>
                      </a:r>
                    </a:p>
                    <a:p>
                      <a:pPr algn="l">
                        <a:defRPr sz="1600"/>
                      </a:pPr>
                      <a:r>
                        <a:t>        break</a:t>
                      </a:r>
                    </a:p>
                  </a:txBody>
                  <a:tcPr marL="45720" marR="45720" horzOverflow="overflow"/>
                </a:tc>
                <a:tc>
                  <a:txBody>
                    <a:bodyPr/>
                    <a:lstStyle/>
                    <a:p>
                      <a:pPr algn="l">
                        <a:defRPr sz="1600"/>
                      </a:pPr>
                      <a:r>
                        <a:t>Binary search</a:t>
                      </a:r>
                    </a:p>
                    <a:p>
                      <a:pPr algn="l">
                        <a:defRPr sz="1600"/>
                      </a:pPr>
                      <a:r>
                        <a:t>def binarySearch(alist, item):</a:t>
                      </a:r>
                    </a:p>
                    <a:p>
                      <a:pPr algn="l">
                        <a:defRPr sz="1600"/>
                      </a:pPr>
                      <a:r>
                        <a:t>    if len(alist) == 0:</a:t>
                      </a:r>
                    </a:p>
                    <a:p>
                      <a:pPr algn="l">
                        <a:defRPr sz="1600"/>
                      </a:pPr>
                      <a:r>
                        <a:t>        return False</a:t>
                      </a:r>
                    </a:p>
                    <a:p>
                      <a:pPr algn="l">
                        <a:defRPr sz="1600"/>
                      </a:pPr>
                      <a:r>
                        <a:t>    else:</a:t>
                      </a:r>
                    </a:p>
                    <a:p>
                      <a:pPr algn="l">
                        <a:defRPr sz="1600"/>
                      </a:pPr>
                      <a:r>
                        <a:t>        midpoint = len(alist)//2</a:t>
                      </a:r>
                    </a:p>
                    <a:p>
                      <a:pPr algn="l">
                        <a:defRPr sz="1600"/>
                      </a:pPr>
                      <a:r>
                        <a:t>        if alist[midpoint]==item:</a:t>
                      </a:r>
                    </a:p>
                    <a:p>
                      <a:pPr algn="l">
                        <a:defRPr sz="1600"/>
                      </a:pPr>
                      <a:r>
                        <a:t>          return True</a:t>
                      </a:r>
                    </a:p>
                    <a:p>
                      <a:pPr algn="l">
                        <a:defRPr sz="1600"/>
                      </a:pPr>
                      <a:r>
                        <a:t>        else:</a:t>
                      </a:r>
                    </a:p>
                    <a:p>
                      <a:pPr algn="l">
                        <a:defRPr sz="1600"/>
                      </a:pPr>
                      <a:r>
                        <a:t>          if item&lt;alist[midpoint]:</a:t>
                      </a:r>
                    </a:p>
                    <a:p>
                      <a:pPr algn="l">
                        <a:defRPr sz="1600"/>
                      </a:pPr>
                      <a:r>
                        <a:t>            return binarySearch(alist[:midpoint],item)</a:t>
                      </a:r>
                    </a:p>
                    <a:p>
                      <a:pPr algn="l">
                        <a:defRPr sz="1600"/>
                      </a:pPr>
                      <a:r>
                        <a:t>          else:</a:t>
                      </a:r>
                    </a:p>
                    <a:p>
                      <a:pPr algn="l">
                        <a:defRPr sz="1600"/>
                      </a:pPr>
                      <a:r>
                        <a:t>            return binarySearch(alist[midpoint+1:],item)</a:t>
                      </a:r>
                    </a:p>
                    <a:p>
                      <a:pPr algn="l">
                        <a:defRPr sz="1600"/>
                      </a:pPr>
                      <a:endParaRPr/>
                    </a:p>
                    <a:p>
                      <a:pPr algn="l">
                        <a:defRPr sz="1600"/>
                      </a:pPr>
                      <a:r>
                        <a:t>testlist = [0, 1, 2, 8, 13, 17, 19, 32, 42,]</a:t>
                      </a:r>
                    </a:p>
                    <a:p>
                      <a:pPr algn="l">
                        <a:defRPr sz="1600"/>
                      </a:pPr>
                      <a:r>
                        <a:t>print(binarySearch(testlist, 3))</a:t>
                      </a:r>
                    </a:p>
                  </a:txBody>
                  <a:tcPr marL="45720" marR="45720" horzOverflow="overflow"/>
                </a:tc>
              </a:tr>
            </a:tbl>
          </a:graphicData>
        </a:graphic>
      </p:graphicFrame>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 name="Shape 248"/>
          <p:cNvSpPr>
            <a:spLocks noGrp="1"/>
          </p:cNvSpPr>
          <p:nvPr>
            <p:ph type="title"/>
          </p:nvPr>
        </p:nvSpPr>
        <p:spPr>
          <a:xfrm>
            <a:off x="1097280" y="286603"/>
            <a:ext cx="10058401" cy="1450757"/>
          </a:xfrm>
          <a:prstGeom prst="rect">
            <a:avLst/>
          </a:prstGeom>
        </p:spPr>
        <p:txBody>
          <a:bodyPr/>
          <a:lstStyle/>
          <a:p>
            <a:pPr>
              <a:defRPr spc="-100"/>
            </a:pPr>
            <a:r>
              <a:t>Binary Search is O(log</a:t>
            </a:r>
            <a:r>
              <a:rPr i="1"/>
              <a:t>n</a:t>
            </a:r>
            <a:r>
              <a:t>)</a:t>
            </a:r>
          </a:p>
        </p:txBody>
      </p:sp>
      <p:sp>
        <p:nvSpPr>
          <p:cNvPr id="249" name="Shape 249"/>
          <p:cNvSpPr>
            <a:spLocks noGrp="1"/>
          </p:cNvSpPr>
          <p:nvPr>
            <p:ph type="body" sz="quarter" idx="1"/>
          </p:nvPr>
        </p:nvSpPr>
        <p:spPr>
          <a:xfrm>
            <a:off x="1097279" y="4807525"/>
            <a:ext cx="8559339" cy="1061568"/>
          </a:xfrm>
          <a:prstGeom prst="rect">
            <a:avLst/>
          </a:prstGeom>
        </p:spPr>
        <p:txBody>
          <a:bodyPr/>
          <a:lstStyle/>
          <a:p>
            <a:r>
              <a:t>Whereby, solving for i in n/2^i = 1 will give i = log</a:t>
            </a:r>
            <a:r>
              <a:rPr i="1"/>
              <a:t>n. </a:t>
            </a:r>
            <a:r>
              <a:t>Therefore we can state that binary search is a O(log</a:t>
            </a:r>
            <a:r>
              <a:rPr i="1"/>
              <a:t>n</a:t>
            </a:r>
            <a:r>
              <a:t>) complexity.</a:t>
            </a:r>
          </a:p>
        </p:txBody>
      </p:sp>
      <p:graphicFrame>
        <p:nvGraphicFramePr>
          <p:cNvPr id="250" name="Table 250"/>
          <p:cNvGraphicFramePr/>
          <p:nvPr/>
        </p:nvGraphicFramePr>
        <p:xfrm>
          <a:off x="1097280" y="2125902"/>
          <a:ext cx="8128000" cy="2377440"/>
        </p:xfrm>
        <a:graphic>
          <a:graphicData uri="http://schemas.openxmlformats.org/drawingml/2006/table">
            <a:tbl>
              <a:tblPr>
                <a:tableStyleId>{4C3C2611-4C71-4FC5-86AE-919BDF0F9419}</a:tableStyleId>
              </a:tblPr>
              <a:tblGrid>
                <a:gridCol w="2304011"/>
                <a:gridCol w="5823989"/>
              </a:tblGrid>
              <a:tr h="370840">
                <a:tc>
                  <a:txBody>
                    <a:bodyPr/>
                    <a:lstStyle/>
                    <a:p>
                      <a:pPr algn="l">
                        <a:defRPr sz="1800"/>
                      </a:pPr>
                      <a:r>
                        <a:rPr sz="2000" b="1"/>
                        <a:t>Comparisons</a:t>
                      </a:r>
                    </a:p>
                  </a:txBody>
                  <a:tcPr marL="45720" marR="45720" horzOverflow="overflow">
                    <a:solidFill>
                      <a:srgbClr val="D9D9D9"/>
                    </a:solidFill>
                  </a:tcPr>
                </a:tc>
                <a:tc>
                  <a:txBody>
                    <a:bodyPr/>
                    <a:lstStyle/>
                    <a:p>
                      <a:pPr algn="l">
                        <a:defRPr sz="1800"/>
                      </a:pPr>
                      <a:r>
                        <a:rPr sz="2000" b="1"/>
                        <a:t>Approximate number of items left</a:t>
                      </a:r>
                    </a:p>
                  </a:txBody>
                  <a:tcPr marL="45720" marR="45720" horzOverflow="overflow">
                    <a:solidFill>
                      <a:srgbClr val="D9D9D9"/>
                    </a:solidFill>
                  </a:tcPr>
                </a:tc>
              </a:tr>
              <a:tr h="370840">
                <a:tc>
                  <a:txBody>
                    <a:bodyPr/>
                    <a:lstStyle/>
                    <a:p>
                      <a:pPr algn="l">
                        <a:defRPr sz="1800"/>
                      </a:pPr>
                      <a:r>
                        <a:rPr sz="2000"/>
                        <a:t>1</a:t>
                      </a:r>
                    </a:p>
                  </a:txBody>
                  <a:tcPr marL="45720" marR="45720" horzOverflow="overflow"/>
                </a:tc>
                <a:tc>
                  <a:txBody>
                    <a:bodyPr/>
                    <a:lstStyle/>
                    <a:p>
                      <a:pPr algn="l">
                        <a:defRPr sz="1800"/>
                      </a:pPr>
                      <a:r>
                        <a:rPr sz="2000"/>
                        <a:t>n/2</a:t>
                      </a:r>
                    </a:p>
                  </a:txBody>
                  <a:tcPr marL="45720" marR="45720" horzOverflow="overflow"/>
                </a:tc>
              </a:tr>
              <a:tr h="370840">
                <a:tc>
                  <a:txBody>
                    <a:bodyPr/>
                    <a:lstStyle/>
                    <a:p>
                      <a:pPr algn="l">
                        <a:defRPr sz="1800"/>
                      </a:pPr>
                      <a:r>
                        <a:rPr sz="2000"/>
                        <a:t>2</a:t>
                      </a:r>
                    </a:p>
                  </a:txBody>
                  <a:tcPr marL="45720" marR="45720" horzOverflow="overflow"/>
                </a:tc>
                <a:tc>
                  <a:txBody>
                    <a:bodyPr/>
                    <a:lstStyle/>
                    <a:p>
                      <a:pPr algn="l">
                        <a:defRPr sz="1800"/>
                      </a:pPr>
                      <a:r>
                        <a:rPr sz="2000"/>
                        <a:t>n/4</a:t>
                      </a:r>
                    </a:p>
                  </a:txBody>
                  <a:tcPr marL="45720" marR="45720" horzOverflow="overflow"/>
                </a:tc>
              </a:tr>
              <a:tr h="370840">
                <a:tc>
                  <a:txBody>
                    <a:bodyPr/>
                    <a:lstStyle/>
                    <a:p>
                      <a:pPr algn="l">
                        <a:defRPr sz="1800"/>
                      </a:pPr>
                      <a:r>
                        <a:rPr sz="2000"/>
                        <a:t>3</a:t>
                      </a:r>
                    </a:p>
                  </a:txBody>
                  <a:tcPr marL="45720" marR="45720" horzOverflow="overflow"/>
                </a:tc>
                <a:tc>
                  <a:txBody>
                    <a:bodyPr/>
                    <a:lstStyle/>
                    <a:p>
                      <a:pPr algn="l">
                        <a:defRPr sz="1800"/>
                      </a:pPr>
                      <a:r>
                        <a:rPr sz="2000"/>
                        <a:t>n/8</a:t>
                      </a:r>
                    </a:p>
                  </a:txBody>
                  <a:tcPr marL="45720" marR="45720" horzOverflow="overflow"/>
                </a:tc>
              </a:tr>
              <a:tr h="370840">
                <a:tc>
                  <a:txBody>
                    <a:bodyPr/>
                    <a:lstStyle/>
                    <a:p>
                      <a:pPr algn="l">
                        <a:defRPr sz="1800"/>
                      </a:pPr>
                      <a:r>
                        <a:rPr sz="2000"/>
                        <a:t>4</a:t>
                      </a:r>
                    </a:p>
                  </a:txBody>
                  <a:tcPr marL="45720" marR="45720" horzOverflow="overflow"/>
                </a:tc>
                <a:tc>
                  <a:txBody>
                    <a:bodyPr/>
                    <a:lstStyle/>
                    <a:p>
                      <a:pPr algn="l">
                        <a:defRPr sz="1800"/>
                      </a:pPr>
                      <a:r>
                        <a:rPr sz="2000"/>
                        <a:t>n/16</a:t>
                      </a:r>
                    </a:p>
                  </a:txBody>
                  <a:tcPr marL="45720" marR="45720" horzOverflow="overflow"/>
                </a:tc>
              </a:tr>
              <a:tr h="370840">
                <a:tc>
                  <a:txBody>
                    <a:bodyPr/>
                    <a:lstStyle/>
                    <a:p>
                      <a:pPr algn="l">
                        <a:defRPr sz="1800"/>
                      </a:pPr>
                      <a:r>
                        <a:rPr sz="2000"/>
                        <a:t>i</a:t>
                      </a:r>
                    </a:p>
                  </a:txBody>
                  <a:tcPr marL="45720" marR="45720" horzOverflow="overflow"/>
                </a:tc>
                <a:tc>
                  <a:txBody>
                    <a:bodyPr/>
                    <a:lstStyle/>
                    <a:p>
                      <a:pPr algn="l">
                        <a:defRPr sz="1800"/>
                      </a:pPr>
                      <a:r>
                        <a:rPr sz="2000"/>
                        <a:t>n/2^i</a:t>
                      </a:r>
                    </a:p>
                  </a:txBody>
                  <a:tcPr marL="45720" marR="45720" horzOverflow="overflow"/>
                </a:tc>
              </a:tr>
            </a:tbl>
          </a:graphicData>
        </a:graphic>
      </p:graphicFrame>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Shape 160"/>
          <p:cNvSpPr>
            <a:spLocks noGrp="1"/>
          </p:cNvSpPr>
          <p:nvPr>
            <p:ph type="title"/>
          </p:nvPr>
        </p:nvSpPr>
        <p:spPr>
          <a:xfrm>
            <a:off x="1097280" y="286603"/>
            <a:ext cx="10058401" cy="1450757"/>
          </a:xfrm>
          <a:prstGeom prst="rect">
            <a:avLst/>
          </a:prstGeom>
        </p:spPr>
        <p:txBody>
          <a:bodyPr/>
          <a:lstStyle/>
          <a:p>
            <a:pPr lvl="1">
              <a:defRPr sz="4800" spc="-100">
                <a:solidFill>
                  <a:srgbClr val="404040"/>
                </a:solidFill>
              </a:defRPr>
            </a:pPr>
            <a:r>
              <a:t>Reading Assignment</a:t>
            </a:r>
          </a:p>
        </p:txBody>
      </p:sp>
      <p:sp>
        <p:nvSpPr>
          <p:cNvPr id="161" name="Shape 161"/>
          <p:cNvSpPr>
            <a:spLocks noGrp="1"/>
          </p:cNvSpPr>
          <p:nvPr>
            <p:ph type="body" idx="1"/>
          </p:nvPr>
        </p:nvSpPr>
        <p:spPr>
          <a:xfrm>
            <a:off x="1097280" y="1845734"/>
            <a:ext cx="10058401" cy="4023360"/>
          </a:xfrm>
          <a:prstGeom prst="rect">
            <a:avLst/>
          </a:prstGeom>
        </p:spPr>
        <p:txBody>
          <a:bodyPr/>
          <a:lstStyle/>
          <a:p>
            <a:pPr marL="0" indent="0">
              <a:lnSpc>
                <a:spcPct val="100000"/>
              </a:lnSpc>
              <a:buSzTx/>
              <a:buNone/>
            </a:pPr>
            <a:r>
              <a:t> Big O</a:t>
            </a:r>
          </a:p>
          <a:p>
            <a:pPr marL="0" indent="0">
              <a:lnSpc>
                <a:spcPct val="100000"/>
              </a:lnSpc>
              <a:buSzTx/>
              <a:buNone/>
            </a:pPr>
            <a:r>
              <a:t>Travelling salesman complexity</a:t>
            </a: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 name="Shape 252"/>
          <p:cNvSpPr>
            <a:spLocks noGrp="1"/>
          </p:cNvSpPr>
          <p:nvPr>
            <p:ph type="title"/>
          </p:nvPr>
        </p:nvSpPr>
        <p:spPr>
          <a:xfrm>
            <a:off x="1097280" y="286603"/>
            <a:ext cx="10058401" cy="1450757"/>
          </a:xfrm>
          <a:prstGeom prst="rect">
            <a:avLst/>
          </a:prstGeom>
        </p:spPr>
        <p:txBody>
          <a:bodyPr/>
          <a:lstStyle/>
          <a:p>
            <a:pPr>
              <a:defRPr spc="-100"/>
            </a:pPr>
            <a:r>
              <a:t>Homework #8</a:t>
            </a:r>
          </a:p>
        </p:txBody>
      </p:sp>
      <p:sp>
        <p:nvSpPr>
          <p:cNvPr id="253" name="Shape 253"/>
          <p:cNvSpPr>
            <a:spLocks noGrp="1"/>
          </p:cNvSpPr>
          <p:nvPr>
            <p:ph type="body" idx="1"/>
          </p:nvPr>
        </p:nvSpPr>
        <p:spPr>
          <a:xfrm>
            <a:off x="1097280" y="1858434"/>
            <a:ext cx="10058401" cy="4023360"/>
          </a:xfrm>
          <a:prstGeom prst="rect">
            <a:avLst/>
          </a:prstGeom>
        </p:spPr>
        <p:txBody>
          <a:bodyPr/>
          <a:lstStyle/>
          <a:p>
            <a:pPr>
              <a:lnSpc>
                <a:spcPct val="72000"/>
              </a:lnSpc>
              <a:defRPr sz="1700"/>
            </a:pPr>
            <a:r>
              <a:rPr dirty="0"/>
              <a:t>Find the height of dew point by lifting a parcel of air using DALR.</a:t>
            </a:r>
          </a:p>
          <a:p>
            <a:pPr marL="0" indent="0">
              <a:lnSpc>
                <a:spcPct val="72000"/>
              </a:lnSpc>
              <a:buNone/>
              <a:defRPr sz="1700"/>
            </a:pPr>
            <a:endParaRPr lang="en-US" dirty="0" smtClean="0"/>
          </a:p>
          <a:p>
            <a:pPr marL="0" indent="0">
              <a:lnSpc>
                <a:spcPct val="72000"/>
              </a:lnSpc>
              <a:buNone/>
              <a:defRPr sz="1700"/>
            </a:pPr>
            <a:r>
              <a:rPr lang="en-US" dirty="0" smtClean="0"/>
              <a:t>Found here:</a:t>
            </a:r>
            <a:endParaRPr dirty="0"/>
          </a:p>
          <a:p>
            <a:pPr>
              <a:lnSpc>
                <a:spcPct val="72000"/>
              </a:lnSpc>
              <a:defRPr sz="1700"/>
            </a:pPr>
            <a:r>
              <a:rPr lang="en-US" dirty="0">
                <a:hlinkClick r:id="rId2"/>
              </a:rPr>
              <a:t>http://www.inscc.utah.edu/~</a:t>
            </a:r>
            <a:r>
              <a:rPr lang="en-US" dirty="0" smtClean="0">
                <a:hlinkClick r:id="rId2"/>
              </a:rPr>
              <a:t>u0079358/atmos6910/Class_8/Homework_8.docx</a:t>
            </a:r>
            <a:endParaRPr lang="en-US" dirty="0" smtClean="0"/>
          </a:p>
          <a:p>
            <a:pPr>
              <a:lnSpc>
                <a:spcPct val="72000"/>
              </a:lnSpc>
              <a:defRPr sz="1700"/>
            </a:pPr>
            <a:endParaRPr lang="en-US" dirty="0" smtClean="0"/>
          </a:p>
          <a:p>
            <a:pPr>
              <a:lnSpc>
                <a:spcPct val="72000"/>
              </a:lnSpc>
              <a:defRPr sz="1700"/>
            </a:pPr>
            <a:endParaRPr dirty="0"/>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5" name="Shape 255"/>
          <p:cNvSpPr>
            <a:spLocks noGrp="1"/>
          </p:cNvSpPr>
          <p:nvPr>
            <p:ph type="title"/>
          </p:nvPr>
        </p:nvSpPr>
        <p:spPr>
          <a:prstGeom prst="rect">
            <a:avLst/>
          </a:prstGeom>
        </p:spPr>
        <p:txBody>
          <a:bodyPr/>
          <a:lstStyle/>
          <a:p>
            <a:r>
              <a:t>Example of rising parcel to dew point</a:t>
            </a:r>
          </a:p>
        </p:txBody>
      </p:sp>
      <p:sp>
        <p:nvSpPr>
          <p:cNvPr id="256" name="Shape 256"/>
          <p:cNvSpPr>
            <a:spLocks noGrp="1"/>
          </p:cNvSpPr>
          <p:nvPr>
            <p:ph type="body" idx="1"/>
          </p:nvPr>
        </p:nvSpPr>
        <p:spPr>
          <a:prstGeom prst="rect">
            <a:avLst/>
          </a:prstGeom>
        </p:spPr>
        <p:txBody>
          <a:bodyPr/>
          <a:lstStyle/>
          <a:p>
            <a:r>
              <a:t>DALR = 9.8 C / 1000m, assume dew point rate = 2 C / 1000m</a:t>
            </a:r>
          </a:p>
          <a:p>
            <a:r>
              <a:t>Hints here: http://www.theweatherprediction.com/habyhints2/502/</a:t>
            </a:r>
          </a:p>
        </p:txBody>
      </p:sp>
      <p:graphicFrame>
        <p:nvGraphicFramePr>
          <p:cNvPr id="257" name="Table 257"/>
          <p:cNvGraphicFramePr/>
          <p:nvPr/>
        </p:nvGraphicFramePr>
        <p:xfrm>
          <a:off x="1516380" y="2690420"/>
          <a:ext cx="7270007" cy="2773680"/>
        </p:xfrm>
        <a:graphic>
          <a:graphicData uri="http://schemas.openxmlformats.org/drawingml/2006/table">
            <a:tbl>
              <a:tblPr>
                <a:tableStyleId>{4C3C2611-4C71-4FC5-86AE-919BDF0F9419}</a:tableStyleId>
              </a:tblPr>
              <a:tblGrid>
                <a:gridCol w="1968850"/>
                <a:gridCol w="1891952"/>
                <a:gridCol w="1556791"/>
                <a:gridCol w="1852414"/>
              </a:tblGrid>
              <a:tr h="370840">
                <a:tc>
                  <a:txBody>
                    <a:bodyPr/>
                    <a:lstStyle/>
                    <a:p>
                      <a:pPr algn="l">
                        <a:defRPr sz="1800"/>
                      </a:pPr>
                      <a:r>
                        <a:rPr sz="2000" b="1"/>
                        <a:t>Height AGL (m)</a:t>
                      </a:r>
                    </a:p>
                  </a:txBody>
                  <a:tcPr marL="45720" marR="45720" horzOverflow="overflow">
                    <a:solidFill>
                      <a:srgbClr val="D9D9D9"/>
                    </a:solidFill>
                  </a:tcPr>
                </a:tc>
                <a:tc>
                  <a:txBody>
                    <a:bodyPr/>
                    <a:lstStyle/>
                    <a:p>
                      <a:pPr algn="l">
                        <a:defRPr sz="1800"/>
                      </a:pPr>
                      <a:r>
                        <a:rPr sz="2000" b="1"/>
                        <a:t>Parcel T</a:t>
                      </a:r>
                    </a:p>
                  </a:txBody>
                  <a:tcPr marL="45720" marR="45720" horzOverflow="overflow">
                    <a:solidFill>
                      <a:srgbClr val="D9D9D9"/>
                    </a:solidFill>
                  </a:tcPr>
                </a:tc>
                <a:tc>
                  <a:txBody>
                    <a:bodyPr/>
                    <a:lstStyle/>
                    <a:p>
                      <a:pPr algn="l">
                        <a:defRPr sz="1800"/>
                      </a:pPr>
                      <a:r>
                        <a:rPr sz="2000" b="1"/>
                        <a:t>Dew Point T</a:t>
                      </a:r>
                    </a:p>
                  </a:txBody>
                  <a:tcPr marL="45720" marR="45720" horzOverflow="overflow">
                    <a:solidFill>
                      <a:srgbClr val="D9D9D9"/>
                    </a:solidFill>
                  </a:tcPr>
                </a:tc>
                <a:tc>
                  <a:txBody>
                    <a:bodyPr/>
                    <a:lstStyle/>
                    <a:p>
                      <a:pPr algn="l">
                        <a:defRPr sz="1800"/>
                      </a:pPr>
                      <a:r>
                        <a:rPr sz="2000" b="1"/>
                        <a:t>Delta T</a:t>
                      </a:r>
                    </a:p>
                  </a:txBody>
                  <a:tcPr marL="45720" marR="45720" horzOverflow="overflow">
                    <a:solidFill>
                      <a:srgbClr val="D9D9D9"/>
                    </a:solidFill>
                  </a:tcPr>
                </a:tc>
              </a:tr>
              <a:tr h="370840">
                <a:tc>
                  <a:txBody>
                    <a:bodyPr/>
                    <a:lstStyle/>
                    <a:p>
                      <a:pPr algn="l">
                        <a:defRPr sz="1800"/>
                      </a:pPr>
                      <a:r>
                        <a:rPr sz="2000"/>
                        <a:t>0</a:t>
                      </a:r>
                    </a:p>
                  </a:txBody>
                  <a:tcPr marL="45720" marR="45720" horzOverflow="overflow"/>
                </a:tc>
                <a:tc>
                  <a:txBody>
                    <a:bodyPr/>
                    <a:lstStyle/>
                    <a:p>
                      <a:pPr algn="l">
                        <a:defRPr sz="1800"/>
                      </a:pPr>
                      <a:r>
                        <a:rPr sz="2000"/>
                        <a:t>23.5</a:t>
                      </a:r>
                    </a:p>
                  </a:txBody>
                  <a:tcPr marL="45720" marR="45720" horzOverflow="overflow"/>
                </a:tc>
                <a:tc>
                  <a:txBody>
                    <a:bodyPr/>
                    <a:lstStyle/>
                    <a:p>
                      <a:pPr algn="l">
                        <a:defRPr sz="1800"/>
                      </a:pPr>
                      <a:r>
                        <a:rPr sz="2000"/>
                        <a:t>13.1</a:t>
                      </a:r>
                    </a:p>
                  </a:txBody>
                  <a:tcPr marL="45720" marR="45720" horzOverflow="overflow"/>
                </a:tc>
                <a:tc>
                  <a:txBody>
                    <a:bodyPr/>
                    <a:lstStyle/>
                    <a:p>
                      <a:pPr algn="l">
                        <a:defRPr sz="1800"/>
                      </a:pPr>
                      <a:r>
                        <a:rPr sz="2000"/>
                        <a:t>10.4</a:t>
                      </a:r>
                    </a:p>
                  </a:txBody>
                  <a:tcPr marL="45720" marR="45720" horzOverflow="overflow"/>
                </a:tc>
              </a:tr>
              <a:tr h="370840">
                <a:tc>
                  <a:txBody>
                    <a:bodyPr/>
                    <a:lstStyle/>
                    <a:p>
                      <a:pPr algn="l">
                        <a:defRPr sz="1800"/>
                      </a:pPr>
                      <a:r>
                        <a:rPr sz="2000"/>
                        <a:t>100</a:t>
                      </a:r>
                    </a:p>
                  </a:txBody>
                  <a:tcPr marL="45720" marR="45720" horzOverflow="overflow"/>
                </a:tc>
                <a:tc>
                  <a:txBody>
                    <a:bodyPr/>
                    <a:lstStyle/>
                    <a:p>
                      <a:pPr algn="l">
                        <a:defRPr sz="1800"/>
                      </a:pPr>
                      <a:r>
                        <a:rPr sz="2000"/>
                        <a:t>22.52</a:t>
                      </a:r>
                    </a:p>
                  </a:txBody>
                  <a:tcPr marL="45720" marR="45720" horzOverflow="overflow"/>
                </a:tc>
                <a:tc>
                  <a:txBody>
                    <a:bodyPr/>
                    <a:lstStyle/>
                    <a:p>
                      <a:pPr algn="l">
                        <a:defRPr sz="1800"/>
                      </a:pPr>
                      <a:r>
                        <a:rPr sz="2000"/>
                        <a:t>12.9</a:t>
                      </a:r>
                    </a:p>
                  </a:txBody>
                  <a:tcPr marL="45720" marR="45720" horzOverflow="overflow"/>
                </a:tc>
                <a:tc>
                  <a:txBody>
                    <a:bodyPr/>
                    <a:lstStyle/>
                    <a:p>
                      <a:pPr algn="l">
                        <a:defRPr sz="1800"/>
                      </a:pPr>
                      <a:r>
                        <a:rPr sz="2000"/>
                        <a:t>9.62</a:t>
                      </a:r>
                    </a:p>
                  </a:txBody>
                  <a:tcPr marL="45720" marR="45720" horzOverflow="overflow"/>
                </a:tc>
              </a:tr>
              <a:tr h="370840">
                <a:tc>
                  <a:txBody>
                    <a:bodyPr/>
                    <a:lstStyle/>
                    <a:p>
                      <a:pPr algn="l">
                        <a:defRPr sz="1800"/>
                      </a:pPr>
                      <a:r>
                        <a:rPr sz="2000"/>
                        <a:t>200</a:t>
                      </a:r>
                    </a:p>
                  </a:txBody>
                  <a:tcPr marL="45720" marR="45720" horzOverflow="overflow"/>
                </a:tc>
                <a:tc>
                  <a:txBody>
                    <a:bodyPr/>
                    <a:lstStyle/>
                    <a:p>
                      <a:pPr algn="l">
                        <a:defRPr sz="1800"/>
                      </a:pPr>
                      <a:r>
                        <a:rPr sz="2000"/>
                        <a:t>21.54</a:t>
                      </a:r>
                    </a:p>
                  </a:txBody>
                  <a:tcPr marL="45720" marR="45720" horzOverflow="overflow"/>
                </a:tc>
                <a:tc>
                  <a:txBody>
                    <a:bodyPr/>
                    <a:lstStyle/>
                    <a:p>
                      <a:pPr algn="l">
                        <a:defRPr sz="1800"/>
                      </a:pPr>
                      <a:r>
                        <a:rPr sz="2000"/>
                        <a:t>12.7</a:t>
                      </a:r>
                    </a:p>
                  </a:txBody>
                  <a:tcPr marL="45720" marR="45720" horzOverflow="overflow"/>
                </a:tc>
                <a:tc>
                  <a:txBody>
                    <a:bodyPr/>
                    <a:lstStyle/>
                    <a:p>
                      <a:pPr algn="l">
                        <a:defRPr sz="1800"/>
                      </a:pPr>
                      <a:r>
                        <a:rPr sz="2000"/>
                        <a:t>8.84</a:t>
                      </a:r>
                    </a:p>
                  </a:txBody>
                  <a:tcPr marL="45720" marR="45720" horzOverflow="overflow"/>
                </a:tc>
              </a:tr>
              <a:tr h="370840">
                <a:tc>
                  <a:txBody>
                    <a:bodyPr/>
                    <a:lstStyle/>
                    <a:p>
                      <a:pPr algn="l">
                        <a:defRPr sz="1800"/>
                      </a:pPr>
                      <a:r>
                        <a:rPr sz="2000"/>
                        <a:t>300</a:t>
                      </a:r>
                    </a:p>
                  </a:txBody>
                  <a:tcPr marL="45720" marR="45720" horzOverflow="overflow"/>
                </a:tc>
                <a:tc>
                  <a:txBody>
                    <a:bodyPr/>
                    <a:lstStyle/>
                    <a:p>
                      <a:pPr algn="l">
                        <a:defRPr sz="1800"/>
                      </a:pPr>
                      <a:r>
                        <a:rPr sz="2000"/>
                        <a:t>19.58</a:t>
                      </a:r>
                    </a:p>
                  </a:txBody>
                  <a:tcPr marL="45720" marR="45720" horzOverflow="overflow"/>
                </a:tc>
                <a:tc>
                  <a:txBody>
                    <a:bodyPr/>
                    <a:lstStyle/>
                    <a:p>
                      <a:pPr algn="l">
                        <a:defRPr sz="1800"/>
                      </a:pPr>
                      <a:r>
                        <a:rPr sz="2000"/>
                        <a:t>12.5</a:t>
                      </a:r>
                    </a:p>
                  </a:txBody>
                  <a:tcPr marL="45720" marR="45720" horzOverflow="overflow"/>
                </a:tc>
                <a:tc>
                  <a:txBody>
                    <a:bodyPr/>
                    <a:lstStyle/>
                    <a:p>
                      <a:pPr algn="l">
                        <a:defRPr sz="1800"/>
                      </a:pPr>
                      <a:r>
                        <a:rPr sz="2000"/>
                        <a:t>8.06</a:t>
                      </a:r>
                    </a:p>
                  </a:txBody>
                  <a:tcPr marL="45720" marR="45720" horzOverflow="overflow"/>
                </a:tc>
              </a:tr>
              <a:tr h="370840">
                <a:tc>
                  <a:txBody>
                    <a:bodyPr/>
                    <a:lstStyle/>
                    <a:p>
                      <a:pPr algn="l">
                        <a:defRPr sz="1800"/>
                      </a:pPr>
                      <a:r>
                        <a:rPr sz="2000"/>
                        <a:t>1300</a:t>
                      </a:r>
                    </a:p>
                  </a:txBody>
                  <a:tcPr marL="45720" marR="45720" horzOverflow="overflow"/>
                </a:tc>
                <a:tc>
                  <a:txBody>
                    <a:bodyPr/>
                    <a:lstStyle/>
                    <a:p>
                      <a:pPr algn="l">
                        <a:defRPr sz="1800"/>
                      </a:pPr>
                      <a:r>
                        <a:rPr sz="2000"/>
                        <a:t>10.76</a:t>
                      </a:r>
                    </a:p>
                  </a:txBody>
                  <a:tcPr marL="45720" marR="45720" horzOverflow="overflow"/>
                </a:tc>
                <a:tc>
                  <a:txBody>
                    <a:bodyPr/>
                    <a:lstStyle/>
                    <a:p>
                      <a:pPr algn="l">
                        <a:defRPr sz="1800"/>
                      </a:pPr>
                      <a:r>
                        <a:rPr sz="2000"/>
                        <a:t>10.5</a:t>
                      </a:r>
                    </a:p>
                  </a:txBody>
                  <a:tcPr marL="45720" marR="45720" horzOverflow="overflow"/>
                </a:tc>
                <a:tc>
                  <a:txBody>
                    <a:bodyPr/>
                    <a:lstStyle/>
                    <a:p>
                      <a:pPr algn="l">
                        <a:defRPr sz="1800"/>
                      </a:pPr>
                      <a:r>
                        <a:rPr sz="2000"/>
                        <a:t>0.26</a:t>
                      </a:r>
                    </a:p>
                  </a:txBody>
                  <a:tcPr marL="45720" marR="45720" horzOverflow="overflow"/>
                </a:tc>
              </a:tr>
              <a:tr h="370840">
                <a:tc>
                  <a:txBody>
                    <a:bodyPr/>
                    <a:lstStyle/>
                    <a:p>
                      <a:pPr algn="l">
                        <a:defRPr sz="1800"/>
                      </a:pPr>
                      <a:r>
                        <a:rPr sz="2000"/>
                        <a:t>1400</a:t>
                      </a:r>
                    </a:p>
                  </a:txBody>
                  <a:tcPr marL="45720" marR="45720" horzOverflow="overflow"/>
                </a:tc>
                <a:tc>
                  <a:txBody>
                    <a:bodyPr/>
                    <a:lstStyle/>
                    <a:p>
                      <a:pPr algn="l">
                        <a:defRPr sz="1800"/>
                      </a:pPr>
                      <a:r>
                        <a:rPr sz="2000"/>
                        <a:t>9.78</a:t>
                      </a:r>
                    </a:p>
                  </a:txBody>
                  <a:tcPr marL="45720" marR="45720" horzOverflow="overflow"/>
                </a:tc>
                <a:tc>
                  <a:txBody>
                    <a:bodyPr/>
                    <a:lstStyle/>
                    <a:p>
                      <a:pPr algn="l">
                        <a:defRPr sz="1800"/>
                      </a:pPr>
                      <a:r>
                        <a:rPr sz="2000"/>
                        <a:t>10.3</a:t>
                      </a:r>
                    </a:p>
                  </a:txBody>
                  <a:tcPr marL="45720" marR="45720" horzOverflow="overflow"/>
                </a:tc>
                <a:tc>
                  <a:txBody>
                    <a:bodyPr/>
                    <a:lstStyle/>
                    <a:p>
                      <a:pPr algn="l">
                        <a:defRPr sz="1800"/>
                      </a:pPr>
                      <a:r>
                        <a:rPr sz="2000"/>
                        <a:t>-0.52</a:t>
                      </a:r>
                    </a:p>
                  </a:txBody>
                  <a:tcPr marL="45720" marR="45720" horzOverflow="overflow"/>
                </a:tc>
              </a:tr>
            </a:tbl>
          </a:graphicData>
        </a:graphic>
      </p:graphicFrame>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Shape 163"/>
          <p:cNvSpPr>
            <a:spLocks noGrp="1"/>
          </p:cNvSpPr>
          <p:nvPr>
            <p:ph type="title"/>
          </p:nvPr>
        </p:nvSpPr>
        <p:spPr>
          <a:xfrm>
            <a:off x="1097280" y="286603"/>
            <a:ext cx="10058401" cy="1450757"/>
          </a:xfrm>
          <a:prstGeom prst="rect">
            <a:avLst/>
          </a:prstGeom>
        </p:spPr>
        <p:txBody>
          <a:bodyPr/>
          <a:lstStyle>
            <a:lvl1pPr>
              <a:defRPr spc="-100"/>
            </a:lvl1pPr>
          </a:lstStyle>
          <a:p>
            <a:r>
              <a:t>Homework Review</a:t>
            </a:r>
          </a:p>
        </p:txBody>
      </p:sp>
      <p:sp>
        <p:nvSpPr>
          <p:cNvPr id="164" name="Shape 164"/>
          <p:cNvSpPr>
            <a:spLocks noGrp="1"/>
          </p:cNvSpPr>
          <p:nvPr>
            <p:ph type="body" idx="1"/>
          </p:nvPr>
        </p:nvSpPr>
        <p:spPr>
          <a:xfrm>
            <a:off x="1097280" y="1845734"/>
            <a:ext cx="10058401" cy="4023360"/>
          </a:xfrm>
          <a:prstGeom prst="rect">
            <a:avLst/>
          </a:prstGeom>
        </p:spPr>
        <p:txBody>
          <a:bodyPr/>
          <a:lstStyle/>
          <a:p>
            <a:r>
              <a:t>Questions or comments?</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 name="Shape 166"/>
          <p:cNvSpPr>
            <a:spLocks noGrp="1"/>
          </p:cNvSpPr>
          <p:nvPr>
            <p:ph type="title"/>
          </p:nvPr>
        </p:nvSpPr>
        <p:spPr>
          <a:xfrm>
            <a:off x="1097280" y="286603"/>
            <a:ext cx="10058401" cy="1450757"/>
          </a:xfrm>
          <a:prstGeom prst="rect">
            <a:avLst/>
          </a:prstGeom>
        </p:spPr>
        <p:txBody>
          <a:bodyPr/>
          <a:lstStyle>
            <a:lvl1pPr>
              <a:defRPr spc="-100"/>
            </a:lvl1pPr>
          </a:lstStyle>
          <a:p>
            <a:r>
              <a:t>Al Gore Rhythm</a:t>
            </a:r>
          </a:p>
        </p:txBody>
      </p:sp>
      <p:pic>
        <p:nvPicPr>
          <p:cNvPr id="167" name="image1.jpeg" descr="http://images1.tickld.com/live/1266929.jpg"/>
          <p:cNvPicPr>
            <a:picLocks noChangeAspect="1"/>
          </p:cNvPicPr>
          <p:nvPr/>
        </p:nvPicPr>
        <p:blipFill>
          <a:blip r:embed="rId2">
            <a:extLst/>
          </a:blip>
          <a:stretch>
            <a:fillRect/>
          </a:stretch>
        </p:blipFill>
        <p:spPr>
          <a:xfrm>
            <a:off x="1097280" y="1915469"/>
            <a:ext cx="4381501" cy="3962401"/>
          </a:xfrm>
          <a:prstGeom prst="rect">
            <a:avLst/>
          </a:prstGeom>
          <a:ln w="12700">
            <a:miter lim="400000"/>
          </a:ln>
        </p:spPr>
      </p:pic>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 name="Shape 169"/>
          <p:cNvSpPr>
            <a:spLocks noGrp="1"/>
          </p:cNvSpPr>
          <p:nvPr>
            <p:ph type="title"/>
          </p:nvPr>
        </p:nvSpPr>
        <p:spPr>
          <a:xfrm>
            <a:off x="1097280" y="286603"/>
            <a:ext cx="10058401" cy="1450757"/>
          </a:xfrm>
          <a:prstGeom prst="rect">
            <a:avLst/>
          </a:prstGeom>
        </p:spPr>
        <p:txBody>
          <a:bodyPr/>
          <a:lstStyle>
            <a:lvl1pPr>
              <a:defRPr spc="-100"/>
            </a:lvl1pPr>
          </a:lstStyle>
          <a:p>
            <a:r>
              <a:t>Algorithm: defined</a:t>
            </a:r>
          </a:p>
        </p:txBody>
      </p:sp>
      <p:sp>
        <p:nvSpPr>
          <p:cNvPr id="170" name="Shape 170"/>
          <p:cNvSpPr>
            <a:spLocks noGrp="1"/>
          </p:cNvSpPr>
          <p:nvPr>
            <p:ph type="body" idx="1"/>
          </p:nvPr>
        </p:nvSpPr>
        <p:spPr>
          <a:xfrm>
            <a:off x="1097280" y="1807634"/>
            <a:ext cx="10058401" cy="4023360"/>
          </a:xfrm>
          <a:prstGeom prst="rect">
            <a:avLst/>
          </a:prstGeom>
        </p:spPr>
        <p:txBody>
          <a:bodyPr/>
          <a:lstStyle/>
          <a:p>
            <a:pPr marL="0" indent="0">
              <a:lnSpc>
                <a:spcPct val="100000"/>
              </a:lnSpc>
              <a:buSzTx/>
              <a:buNone/>
            </a:pPr>
            <a:endParaRPr/>
          </a:p>
          <a:p>
            <a:pPr marL="0" indent="0">
              <a:lnSpc>
                <a:spcPct val="100000"/>
              </a:lnSpc>
              <a:buSzTx/>
              <a:buNone/>
              <a:defRPr sz="2400"/>
            </a:pPr>
            <a:r>
              <a:t>A procedure for solving a mathematical problem (as of finding the greatest common divisor) in a finite number of steps that frequently involves repetition of an operation; </a:t>
            </a:r>
          </a:p>
          <a:p>
            <a:pPr marL="0" indent="0">
              <a:lnSpc>
                <a:spcPct val="100000"/>
              </a:lnSpc>
              <a:buSzTx/>
              <a:buNone/>
              <a:defRPr sz="2400" b="1" i="1"/>
            </a:pPr>
            <a:r>
              <a:t>broadly</a:t>
            </a:r>
            <a:r>
              <a:rPr i="0"/>
              <a:t> :  a step-by-step procedure for solving a problem or accomplishing some end especially by a computer</a:t>
            </a:r>
          </a:p>
          <a:p>
            <a:pPr marL="0" indent="0">
              <a:lnSpc>
                <a:spcPct val="100000"/>
              </a:lnSpc>
              <a:buSzTx/>
              <a:buNone/>
              <a:defRPr sz="2400"/>
            </a:pPr>
            <a:endParaRPr i="0"/>
          </a:p>
          <a:p>
            <a:pPr marL="0" indent="0">
              <a:lnSpc>
                <a:spcPct val="100000"/>
              </a:lnSpc>
              <a:buSzTx/>
              <a:buNone/>
              <a:defRPr sz="2400"/>
            </a:pPr>
            <a:r>
              <a:t>- Merriam-Webster, Online dictionary</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Shape 172"/>
          <p:cNvSpPr>
            <a:spLocks noGrp="1"/>
          </p:cNvSpPr>
          <p:nvPr>
            <p:ph type="title"/>
          </p:nvPr>
        </p:nvSpPr>
        <p:spPr>
          <a:xfrm>
            <a:off x="1097280" y="286603"/>
            <a:ext cx="10058401" cy="1450757"/>
          </a:xfrm>
          <a:prstGeom prst="rect">
            <a:avLst/>
          </a:prstGeom>
        </p:spPr>
        <p:txBody>
          <a:bodyPr/>
          <a:lstStyle>
            <a:lvl1pPr>
              <a:defRPr spc="-100"/>
            </a:lvl1pPr>
          </a:lstStyle>
          <a:p>
            <a:r>
              <a:t>Algorithm</a:t>
            </a:r>
          </a:p>
        </p:txBody>
      </p:sp>
      <p:sp>
        <p:nvSpPr>
          <p:cNvPr id="173" name="Shape 173"/>
          <p:cNvSpPr>
            <a:spLocks noGrp="1"/>
          </p:cNvSpPr>
          <p:nvPr>
            <p:ph type="body" idx="1"/>
          </p:nvPr>
        </p:nvSpPr>
        <p:spPr>
          <a:xfrm>
            <a:off x="1097280" y="1867668"/>
            <a:ext cx="10058401" cy="4023360"/>
          </a:xfrm>
          <a:prstGeom prst="rect">
            <a:avLst/>
          </a:prstGeom>
        </p:spPr>
        <p:txBody>
          <a:bodyPr/>
          <a:lstStyle/>
          <a:p>
            <a:pPr marL="0" indent="0" defTabSz="420623">
              <a:lnSpc>
                <a:spcPct val="100000"/>
              </a:lnSpc>
              <a:spcBef>
                <a:spcPts val="0"/>
              </a:spcBef>
              <a:buSzTx/>
              <a:buNone/>
              <a:tabLst>
                <a:tab pos="317500" algn="l"/>
                <a:tab pos="647700" algn="l"/>
                <a:tab pos="977900" algn="l"/>
                <a:tab pos="1308100" algn="l"/>
                <a:tab pos="1625600" algn="l"/>
                <a:tab pos="1955800" algn="l"/>
                <a:tab pos="2286000" algn="l"/>
                <a:tab pos="2616200" algn="l"/>
                <a:tab pos="2933700" algn="l"/>
                <a:tab pos="3263900" algn="l"/>
                <a:tab pos="3594100" algn="l"/>
                <a:tab pos="3924300" algn="l"/>
              </a:tabLst>
              <a:defRPr sz="2024">
                <a:solidFill>
                  <a:srgbClr val="000000"/>
                </a:solidFill>
              </a:defRPr>
            </a:pPr>
            <a:r>
              <a:t>Algo – Greek, from </a:t>
            </a:r>
            <a:r>
              <a:rPr i="1"/>
              <a:t>algos</a:t>
            </a:r>
            <a:r>
              <a:t>, meaning pain.  But this cognate is not related to the word.</a:t>
            </a:r>
            <a:endParaRPr sz="920"/>
          </a:p>
          <a:p>
            <a:pPr marL="0" indent="0" defTabSz="420623">
              <a:lnSpc>
                <a:spcPct val="100000"/>
              </a:lnSpc>
              <a:spcBef>
                <a:spcPts val="0"/>
              </a:spcBef>
              <a:buSzTx/>
              <a:buNone/>
              <a:tabLst>
                <a:tab pos="317500" algn="l"/>
                <a:tab pos="647700" algn="l"/>
                <a:tab pos="977900" algn="l"/>
                <a:tab pos="1308100" algn="l"/>
                <a:tab pos="1625600" algn="l"/>
                <a:tab pos="1955800" algn="l"/>
                <a:tab pos="2286000" algn="l"/>
                <a:tab pos="2616200" algn="l"/>
                <a:tab pos="2933700" algn="l"/>
                <a:tab pos="3263900" algn="l"/>
                <a:tab pos="3594100" algn="l"/>
                <a:tab pos="3924300" algn="l"/>
              </a:tabLst>
              <a:defRPr sz="2208">
                <a:solidFill>
                  <a:srgbClr val="000000"/>
                </a:solidFill>
              </a:defRPr>
            </a:pPr>
            <a:endParaRPr sz="920"/>
          </a:p>
          <a:p>
            <a:pPr marL="0" indent="0" defTabSz="420623">
              <a:lnSpc>
                <a:spcPct val="100000"/>
              </a:lnSpc>
              <a:spcBef>
                <a:spcPts val="0"/>
              </a:spcBef>
              <a:buSzTx/>
              <a:buNone/>
              <a:tabLst>
                <a:tab pos="317500" algn="l"/>
                <a:tab pos="647700" algn="l"/>
                <a:tab pos="977900" algn="l"/>
                <a:tab pos="1308100" algn="l"/>
                <a:tab pos="1625600" algn="l"/>
                <a:tab pos="1955800" algn="l"/>
                <a:tab pos="2286000" algn="l"/>
                <a:tab pos="2616200" algn="l"/>
                <a:tab pos="2933700" algn="l"/>
                <a:tab pos="3263900" algn="l"/>
                <a:tab pos="3594100" algn="l"/>
                <a:tab pos="3924300" algn="l"/>
              </a:tabLst>
              <a:defRPr sz="2024">
                <a:solidFill>
                  <a:srgbClr val="000000"/>
                </a:solidFill>
              </a:defRPr>
            </a:pPr>
            <a:r>
              <a:t>Algo – Spanish, meaning something.</a:t>
            </a:r>
            <a:endParaRPr sz="920"/>
          </a:p>
          <a:p>
            <a:pPr marL="0" indent="0" defTabSz="420623">
              <a:lnSpc>
                <a:spcPct val="100000"/>
              </a:lnSpc>
              <a:spcBef>
                <a:spcPts val="0"/>
              </a:spcBef>
              <a:buSzTx/>
              <a:buNone/>
              <a:tabLst>
                <a:tab pos="317500" algn="l"/>
                <a:tab pos="647700" algn="l"/>
                <a:tab pos="977900" algn="l"/>
                <a:tab pos="1308100" algn="l"/>
                <a:tab pos="1625600" algn="l"/>
                <a:tab pos="1955800" algn="l"/>
                <a:tab pos="2286000" algn="l"/>
                <a:tab pos="2616200" algn="l"/>
                <a:tab pos="2933700" algn="l"/>
                <a:tab pos="3263900" algn="l"/>
                <a:tab pos="3594100" algn="l"/>
                <a:tab pos="3924300" algn="l"/>
              </a:tabLst>
              <a:defRPr sz="2208">
                <a:solidFill>
                  <a:srgbClr val="000000"/>
                </a:solidFill>
              </a:defRPr>
            </a:pPr>
            <a:endParaRPr sz="920"/>
          </a:p>
          <a:p>
            <a:pPr marL="0" indent="0" defTabSz="420623">
              <a:lnSpc>
                <a:spcPct val="100000"/>
              </a:lnSpc>
              <a:spcBef>
                <a:spcPts val="0"/>
              </a:spcBef>
              <a:buSzTx/>
              <a:buNone/>
              <a:tabLst>
                <a:tab pos="317500" algn="l"/>
                <a:tab pos="647700" algn="l"/>
                <a:tab pos="977900" algn="l"/>
                <a:tab pos="1308100" algn="l"/>
                <a:tab pos="1625600" algn="l"/>
                <a:tab pos="1955800" algn="l"/>
                <a:tab pos="2286000" algn="l"/>
                <a:tab pos="2616200" algn="l"/>
                <a:tab pos="2933700" algn="l"/>
                <a:tab pos="3263900" algn="l"/>
                <a:tab pos="3594100" algn="l"/>
                <a:tab pos="3924300" algn="l"/>
              </a:tabLst>
              <a:defRPr sz="2024">
                <a:solidFill>
                  <a:srgbClr val="000000"/>
                </a:solidFill>
              </a:defRPr>
            </a:pPr>
            <a:r>
              <a:t>n.1690s, from French algorithme, refashioned (under mistaken connection with Greek arithmos "number") from Old French algorisme "the Arabic numeral system" (13c.), from Medieval Latin algorismus, a mangled transliteration of Arabic al-Khwarizmi "native of Khwarazm," surname of the mathematician whose works introduced sophisticated mathematics to the West (see algebra ). The earlier form in Middle English was algorism(early 13c.), from Old French.</a:t>
            </a:r>
            <a:endParaRPr sz="920"/>
          </a:p>
          <a:p>
            <a:pPr marL="0" indent="0" defTabSz="420623">
              <a:lnSpc>
                <a:spcPct val="100000"/>
              </a:lnSpc>
              <a:spcBef>
                <a:spcPts val="0"/>
              </a:spcBef>
              <a:buSzTx/>
              <a:buNone/>
              <a:tabLst>
                <a:tab pos="317500" algn="l"/>
                <a:tab pos="647700" algn="l"/>
                <a:tab pos="977900" algn="l"/>
                <a:tab pos="1308100" algn="l"/>
                <a:tab pos="1625600" algn="l"/>
                <a:tab pos="1955800" algn="l"/>
                <a:tab pos="2286000" algn="l"/>
                <a:tab pos="2616200" algn="l"/>
                <a:tab pos="2933700" algn="l"/>
                <a:tab pos="3263900" algn="l"/>
                <a:tab pos="3594100" algn="l"/>
                <a:tab pos="3924300" algn="l"/>
              </a:tabLst>
              <a:defRPr sz="2208">
                <a:solidFill>
                  <a:srgbClr val="000000"/>
                </a:solidFill>
              </a:defRPr>
            </a:pPr>
            <a:endParaRPr sz="920"/>
          </a:p>
          <a:p>
            <a:pPr marL="0" indent="0" defTabSz="420623">
              <a:lnSpc>
                <a:spcPct val="100000"/>
              </a:lnSpc>
              <a:spcBef>
                <a:spcPts val="0"/>
              </a:spcBef>
              <a:buSzTx/>
              <a:buNone/>
              <a:tabLst>
                <a:tab pos="317500" algn="l"/>
                <a:tab pos="647700" algn="l"/>
                <a:tab pos="977900" algn="l"/>
                <a:tab pos="1308100" algn="l"/>
                <a:tab pos="1625600" algn="l"/>
                <a:tab pos="1955800" algn="l"/>
                <a:tab pos="2286000" algn="l"/>
                <a:tab pos="2616200" algn="l"/>
                <a:tab pos="2933700" algn="l"/>
                <a:tab pos="3263900" algn="l"/>
                <a:tab pos="3594100" algn="l"/>
                <a:tab pos="3924300" algn="l"/>
              </a:tabLst>
              <a:defRPr sz="2024">
                <a:solidFill>
                  <a:srgbClr val="000000"/>
                </a:solidFill>
              </a:defRPr>
            </a:pPr>
            <a:r>
              <a:t>Online Etymology Dictionary, © 2010 Douglas Harper</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Shape 175"/>
          <p:cNvSpPr>
            <a:spLocks noGrp="1"/>
          </p:cNvSpPr>
          <p:nvPr>
            <p:ph type="title"/>
          </p:nvPr>
        </p:nvSpPr>
        <p:spPr>
          <a:xfrm>
            <a:off x="1097280" y="286603"/>
            <a:ext cx="10058401" cy="1450757"/>
          </a:xfrm>
          <a:prstGeom prst="rect">
            <a:avLst/>
          </a:prstGeom>
        </p:spPr>
        <p:txBody>
          <a:bodyPr/>
          <a:lstStyle>
            <a:lvl1pPr>
              <a:defRPr spc="-100"/>
            </a:lvl1pPr>
          </a:lstStyle>
          <a:p>
            <a:r>
              <a:t>Common Algorithm Categories</a:t>
            </a:r>
          </a:p>
        </p:txBody>
      </p:sp>
      <p:sp>
        <p:nvSpPr>
          <p:cNvPr id="176" name="Shape 176"/>
          <p:cNvSpPr>
            <a:spLocks noGrp="1"/>
          </p:cNvSpPr>
          <p:nvPr>
            <p:ph type="body" idx="1"/>
          </p:nvPr>
        </p:nvSpPr>
        <p:spPr>
          <a:xfrm>
            <a:off x="1097280" y="1820334"/>
            <a:ext cx="10058401" cy="4023360"/>
          </a:xfrm>
          <a:prstGeom prst="rect">
            <a:avLst/>
          </a:prstGeom>
        </p:spPr>
        <p:txBody>
          <a:bodyPr/>
          <a:lstStyle/>
          <a:p>
            <a:pPr>
              <a:lnSpc>
                <a:spcPct val="100000"/>
              </a:lnSpc>
              <a:buFont typeface="Arial"/>
              <a:buChar char="•"/>
            </a:pPr>
            <a:r>
              <a:t>Search</a:t>
            </a:r>
          </a:p>
          <a:p>
            <a:pPr>
              <a:lnSpc>
                <a:spcPct val="100000"/>
              </a:lnSpc>
              <a:buFont typeface="Arial"/>
              <a:buChar char="•"/>
            </a:pPr>
            <a:r>
              <a:t>Sort</a:t>
            </a:r>
          </a:p>
          <a:p>
            <a:pPr>
              <a:lnSpc>
                <a:spcPct val="100000"/>
              </a:lnSpc>
              <a:buFont typeface="Arial"/>
              <a:buChar char="•"/>
            </a:pPr>
            <a:r>
              <a:t>Encryption</a:t>
            </a:r>
          </a:p>
          <a:p>
            <a:pPr>
              <a:lnSpc>
                <a:spcPct val="100000"/>
              </a:lnSpc>
              <a:buFont typeface="Arial"/>
              <a:buChar char="•"/>
            </a:pPr>
            <a:r>
              <a:t>Compression</a:t>
            </a:r>
          </a:p>
          <a:p>
            <a:pPr>
              <a:lnSpc>
                <a:spcPct val="100000"/>
              </a:lnSpc>
              <a:buFont typeface="Arial"/>
              <a:buChar char="•"/>
            </a:pPr>
            <a:r>
              <a:t>Graph</a:t>
            </a:r>
          </a:p>
          <a:p>
            <a:pPr>
              <a:lnSpc>
                <a:spcPct val="100000"/>
              </a:lnSpc>
              <a:buFont typeface="Arial"/>
              <a:buChar char="•"/>
            </a:pPr>
            <a:r>
              <a:t>Flock</a:t>
            </a:r>
          </a:p>
          <a:p>
            <a:pPr>
              <a:lnSpc>
                <a:spcPct val="100000"/>
              </a:lnSpc>
              <a:buFont typeface="Arial"/>
              <a:buChar char="•"/>
            </a:pPr>
            <a:r>
              <a:t>Shuffle (inverse of sort)</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Shape 178"/>
          <p:cNvSpPr>
            <a:spLocks noGrp="1"/>
          </p:cNvSpPr>
          <p:nvPr>
            <p:ph type="title"/>
          </p:nvPr>
        </p:nvSpPr>
        <p:spPr>
          <a:prstGeom prst="rect">
            <a:avLst/>
          </a:prstGeom>
        </p:spPr>
        <p:txBody>
          <a:bodyPr/>
          <a:lstStyle/>
          <a:p>
            <a:r>
              <a:t>Sudoku: an emerging field</a:t>
            </a:r>
          </a:p>
        </p:txBody>
      </p:sp>
      <p:sp>
        <p:nvSpPr>
          <p:cNvPr id="179" name="Shape 179"/>
          <p:cNvSpPr>
            <a:spLocks noGrp="1"/>
          </p:cNvSpPr>
          <p:nvPr>
            <p:ph type="body" idx="1"/>
          </p:nvPr>
        </p:nvSpPr>
        <p:spPr>
          <a:xfrm>
            <a:off x="1097280" y="1858434"/>
            <a:ext cx="10058401" cy="4023360"/>
          </a:xfrm>
          <a:prstGeom prst="rect">
            <a:avLst/>
          </a:prstGeom>
        </p:spPr>
        <p:txBody>
          <a:bodyPr/>
          <a:lstStyle/>
          <a:p>
            <a:endParaRPr/>
          </a:p>
        </p:txBody>
      </p:sp>
      <p:pic>
        <p:nvPicPr>
          <p:cNvPr id="180" name="pasted-image.tiff"/>
          <p:cNvPicPr>
            <a:picLocks noChangeAspect="1"/>
          </p:cNvPicPr>
          <p:nvPr/>
        </p:nvPicPr>
        <p:blipFill>
          <a:blip r:embed="rId2">
            <a:extLst/>
          </a:blip>
          <a:stretch>
            <a:fillRect/>
          </a:stretch>
        </p:blipFill>
        <p:spPr>
          <a:xfrm>
            <a:off x="1136650" y="1866900"/>
            <a:ext cx="3873500" cy="3810000"/>
          </a:xfrm>
          <a:prstGeom prst="rect">
            <a:avLst/>
          </a:prstGeom>
          <a:ln w="12700">
            <a:miter lim="400000"/>
          </a:ln>
        </p:spPr>
      </p:pic>
    </p:spTree>
  </p:cSld>
  <p:clrMapOvr>
    <a:masterClrMapping/>
  </p:clrMapOvr>
  <p:transition spd="med"/>
</p:sld>
</file>

<file path=ppt/theme/theme1.xml><?xml version="1.0" encoding="utf-8"?>
<a:theme xmlns:a="http://schemas.openxmlformats.org/drawingml/2006/main" name="Retrospect">
  <a:themeElements>
    <a:clrScheme name="Retrospect">
      <a:dk1>
        <a:srgbClr val="000000"/>
      </a:dk1>
      <a:lt1>
        <a:srgbClr val="FFFFFF"/>
      </a:lt1>
      <a:dk2>
        <a:srgbClr val="A7A7A7"/>
      </a:dk2>
      <a:lt2>
        <a:srgbClr val="535353"/>
      </a:lt2>
      <a:accent1>
        <a:srgbClr val="D34817"/>
      </a:accent1>
      <a:accent2>
        <a:srgbClr val="9B2D1F"/>
      </a:accent2>
      <a:accent3>
        <a:srgbClr val="A28E6A"/>
      </a:accent3>
      <a:accent4>
        <a:srgbClr val="956251"/>
      </a:accent4>
      <a:accent5>
        <a:srgbClr val="918485"/>
      </a:accent5>
      <a:accent6>
        <a:srgbClr val="855D5D"/>
      </a:accent6>
      <a:hlink>
        <a:srgbClr val="0000FF"/>
      </a:hlink>
      <a:folHlink>
        <a:srgbClr val="FF00FF"/>
      </a:folHlink>
    </a:clrScheme>
    <a:fontScheme name="Retrospect">
      <a:majorFont>
        <a:latin typeface="Helvetica"/>
        <a:ea typeface="Helvetica"/>
        <a:cs typeface="Helvetica"/>
      </a:majorFont>
      <a:minorFont>
        <a:latin typeface="Calibri"/>
        <a:ea typeface="Calibri"/>
        <a:cs typeface="Calibri"/>
      </a:minorFont>
    </a:fontScheme>
    <a:fmtScheme name="Retrospec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2700000" rotWithShape="0">
              <a:srgbClr val="000000">
                <a:alpha val="60000"/>
              </a:srgbClr>
            </a:outerShdw>
          </a:effectLst>
        </a:effectStyle>
        <a:effectStyle>
          <a:effectLst>
            <a:outerShdw blurRad="38100" dist="25400" dir="2700000" rotWithShape="0">
              <a:srgbClr val="000000">
                <a:alpha val="60000"/>
              </a:srgbClr>
            </a:outerShdw>
          </a:effectLst>
        </a:effectStyle>
        <a:effectStyle>
          <a:effectLst>
            <a:outerShdw blurRad="38100" dist="25400" dir="2700000" rotWithShape="0">
              <a:srgbClr val="000000">
                <a:alpha val="6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5400" dir="2700000" rotWithShape="0">
            <a:srgbClr val="000000">
              <a:alpha val="60000"/>
            </a:srgbClr>
          </a:outerShdw>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5400" dir="2700000" rotWithShape="0">
            <a:srgbClr val="000000">
              <a:alpha val="6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Retrospect">
  <a:themeElements>
    <a:clrScheme name="Retrospect">
      <a:dk1>
        <a:srgbClr val="000000"/>
      </a:dk1>
      <a:lt1>
        <a:srgbClr val="FFFFFF"/>
      </a:lt1>
      <a:dk2>
        <a:srgbClr val="A7A7A7"/>
      </a:dk2>
      <a:lt2>
        <a:srgbClr val="535353"/>
      </a:lt2>
      <a:accent1>
        <a:srgbClr val="D34817"/>
      </a:accent1>
      <a:accent2>
        <a:srgbClr val="9B2D1F"/>
      </a:accent2>
      <a:accent3>
        <a:srgbClr val="A28E6A"/>
      </a:accent3>
      <a:accent4>
        <a:srgbClr val="956251"/>
      </a:accent4>
      <a:accent5>
        <a:srgbClr val="918485"/>
      </a:accent5>
      <a:accent6>
        <a:srgbClr val="855D5D"/>
      </a:accent6>
      <a:hlink>
        <a:srgbClr val="0000FF"/>
      </a:hlink>
      <a:folHlink>
        <a:srgbClr val="FF00FF"/>
      </a:folHlink>
    </a:clrScheme>
    <a:fontScheme name="Retrospect">
      <a:majorFont>
        <a:latin typeface="Helvetica"/>
        <a:ea typeface="Helvetica"/>
        <a:cs typeface="Helvetica"/>
      </a:majorFont>
      <a:minorFont>
        <a:latin typeface="Calibri"/>
        <a:ea typeface="Calibri"/>
        <a:cs typeface="Calibri"/>
      </a:minorFont>
    </a:fontScheme>
    <a:fmtScheme name="Retrospec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2700000" rotWithShape="0">
              <a:srgbClr val="000000">
                <a:alpha val="60000"/>
              </a:srgbClr>
            </a:outerShdw>
          </a:effectLst>
        </a:effectStyle>
        <a:effectStyle>
          <a:effectLst>
            <a:outerShdw blurRad="38100" dist="25400" dir="2700000" rotWithShape="0">
              <a:srgbClr val="000000">
                <a:alpha val="60000"/>
              </a:srgbClr>
            </a:outerShdw>
          </a:effectLst>
        </a:effectStyle>
        <a:effectStyle>
          <a:effectLst>
            <a:outerShdw blurRad="38100" dist="25400" dir="2700000" rotWithShape="0">
              <a:srgbClr val="000000">
                <a:alpha val="6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5400" dir="2700000" rotWithShape="0">
            <a:srgbClr val="000000">
              <a:alpha val="60000"/>
            </a:srgbClr>
          </a:outerShdw>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5400" dir="2700000" rotWithShape="0">
            <a:srgbClr val="000000">
              <a:alpha val="6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TotalTime>
  <Words>1663</Words>
  <Application>Microsoft Office PowerPoint</Application>
  <PresentationFormat>Custom</PresentationFormat>
  <Paragraphs>339</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Retrospect</vt:lpstr>
      <vt:lpstr>Class 8: </vt:lpstr>
      <vt:lpstr>Discussion Overview</vt:lpstr>
      <vt:lpstr>Reading Assignment</vt:lpstr>
      <vt:lpstr>Homework Review</vt:lpstr>
      <vt:lpstr>Al Gore Rhythm</vt:lpstr>
      <vt:lpstr>Algorithm: defined</vt:lpstr>
      <vt:lpstr>Algorithm</vt:lpstr>
      <vt:lpstr>Common Algorithm Categories</vt:lpstr>
      <vt:lpstr>Sudoku: an emerging field</vt:lpstr>
      <vt:lpstr>Algorithm vs functions</vt:lpstr>
      <vt:lpstr>Common Algorithm Approaches</vt:lpstr>
      <vt:lpstr>Categories</vt:lpstr>
      <vt:lpstr>Algorithm Examples</vt:lpstr>
      <vt:lpstr>Efficiency</vt:lpstr>
      <vt:lpstr>Algorithm “cost” analysis</vt:lpstr>
      <vt:lpstr>Competing interpretations</vt:lpstr>
      <vt:lpstr>Understanding Big O</vt:lpstr>
      <vt:lpstr>Understanding Big O</vt:lpstr>
      <vt:lpstr>Introduction to Big O</vt:lpstr>
      <vt:lpstr>Complexity as function of growth</vt:lpstr>
      <vt:lpstr>Let n be the length of an array</vt:lpstr>
      <vt:lpstr>Big O notation</vt:lpstr>
      <vt:lpstr>PowerPoint Presentation</vt:lpstr>
      <vt:lpstr>PowerPoint Presentation</vt:lpstr>
      <vt:lpstr>Sorting Algorithms</vt:lpstr>
      <vt:lpstr>Searching Algorithms</vt:lpstr>
      <vt:lpstr>Care to play 20 questions? Go fish?</vt:lpstr>
      <vt:lpstr>Searching Algorithms</vt:lpstr>
      <vt:lpstr>Binary Search is O(logn)</vt:lpstr>
      <vt:lpstr>Homework #8</vt:lpstr>
      <vt:lpstr>Example of rising parcel to dew 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 8: </dc:title>
  <dc:creator>Chris Galli</dc:creator>
  <cp:lastModifiedBy>cgalli</cp:lastModifiedBy>
  <cp:revision>1</cp:revision>
  <dcterms:modified xsi:type="dcterms:W3CDTF">2016-11-10T21:42:32Z</dcterms:modified>
</cp:coreProperties>
</file>