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76" r:id="rId11"/>
    <p:sldId id="277" r:id="rId12"/>
    <p:sldId id="274" r:id="rId13"/>
    <p:sldId id="275" r:id="rId14"/>
    <p:sldId id="265" r:id="rId15"/>
    <p:sldId id="266" r:id="rId16"/>
    <p:sldId id="267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8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11044-55F9-BE4D-9D7E-3D98640591D6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F895A-0194-254B-A06C-2CFD96F3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1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F895A-0194-254B-A06C-2CFD96F3E7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F895A-0194-254B-A06C-2CFD96F3E7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5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2ACCF9A-5941-4949-9128-AB5202C5C253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493760F-F23A-2D4C-8033-EA252D5FCB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scc.utah.edu/~u0079358/atmos6910/Class_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104" y="1460501"/>
            <a:ext cx="8548239" cy="1470025"/>
          </a:xfrm>
        </p:spPr>
        <p:txBody>
          <a:bodyPr/>
          <a:lstStyle/>
          <a:p>
            <a:r>
              <a:rPr lang="en-US" dirty="0" smtClean="0"/>
              <a:t>Control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88502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DO </a:t>
            </a:r>
            <a:r>
              <a:rPr lang="en-US" sz="1800" dirty="0" err="1" smtClean="0"/>
              <a:t>i</a:t>
            </a:r>
            <a:r>
              <a:rPr lang="en-US" sz="1800" dirty="0" smtClean="0"/>
              <a:t>=1,5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DO j=1,8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DO k=2,10,2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</a:t>
            </a:r>
            <a:r>
              <a:rPr lang="is-IS" sz="1800" dirty="0" smtClean="0"/>
              <a:t>…..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       END DO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END DO</a:t>
            </a:r>
          </a:p>
          <a:p>
            <a:pPr marL="0" indent="0">
              <a:buNone/>
            </a:pPr>
            <a:r>
              <a:rPr lang="is-IS" sz="1800" dirty="0" smtClean="0"/>
              <a:t>END DO</a:t>
            </a:r>
          </a:p>
          <a:p>
            <a:pPr marL="0" indent="0">
              <a:buNone/>
            </a:pPr>
            <a:endParaRPr lang="is-IS" sz="1800" dirty="0" smtClean="0"/>
          </a:p>
          <a:p>
            <a:pPr marL="0" indent="0">
              <a:buNone/>
            </a:pPr>
            <a:endParaRPr lang="is-IS" sz="1800" dirty="0"/>
          </a:p>
          <a:p>
            <a:pPr marL="0" indent="0">
              <a:buNone/>
            </a:pPr>
            <a:r>
              <a:rPr lang="is-IS" sz="1800" dirty="0" smtClean="0"/>
              <a:t>DO j=1,5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DO j=1,8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     ...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END DO</a:t>
            </a:r>
          </a:p>
          <a:p>
            <a:pPr marL="0" indent="0">
              <a:buNone/>
            </a:pPr>
            <a:r>
              <a:rPr lang="is-IS" sz="1800" dirty="0" smtClean="0"/>
              <a:t>END DO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DO </a:t>
            </a:r>
            <a:r>
              <a:rPr lang="en-US" sz="1800" dirty="0" err="1" smtClean="0"/>
              <a:t>i</a:t>
            </a:r>
            <a:r>
              <a:rPr lang="en-US" sz="1800" dirty="0" smtClean="0"/>
              <a:t>=1,5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DO k=1,8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is-IS" sz="1800" dirty="0" smtClean="0"/>
              <a:t>…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END DO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DO k=2,10,2</a:t>
            </a:r>
          </a:p>
          <a:p>
            <a:pPr marL="0" indent="0">
              <a:buNone/>
            </a:pPr>
            <a:r>
              <a:rPr lang="en-US" sz="1800" dirty="0" smtClean="0"/>
              <a:t>         </a:t>
            </a:r>
            <a:r>
              <a:rPr lang="is-IS" sz="1800" dirty="0" smtClean="0"/>
              <a:t>…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END DO</a:t>
            </a:r>
          </a:p>
          <a:p>
            <a:pPr marL="0" indent="0">
              <a:buNone/>
            </a:pPr>
            <a:r>
              <a:rPr lang="is-IS" sz="1800" dirty="0" smtClean="0"/>
              <a:t>END DO</a:t>
            </a:r>
          </a:p>
          <a:p>
            <a:pPr marL="0" indent="0">
              <a:buNone/>
            </a:pPr>
            <a:endParaRPr lang="is-IS" sz="1800" dirty="0"/>
          </a:p>
          <a:p>
            <a:pPr marL="0" indent="0">
              <a:buNone/>
            </a:pPr>
            <a:r>
              <a:rPr lang="is-IS" sz="1800" dirty="0" smtClean="0"/>
              <a:t>DO i=1,5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DO j=1,8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    ...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    i=i+1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    END DO</a:t>
            </a:r>
          </a:p>
          <a:p>
            <a:pPr marL="0" indent="0">
              <a:buNone/>
            </a:pPr>
            <a:r>
              <a:rPr lang="is-IS" sz="1800" dirty="0" smtClean="0"/>
              <a:t>END DO</a:t>
            </a:r>
          </a:p>
        </p:txBody>
      </p:sp>
    </p:spTree>
    <p:extLst>
      <p:ext uri="{BB962C8B-B14F-4D97-AF65-F5344CB8AC3E}">
        <p14:creationId xmlns:p14="http://schemas.microsoft.com/office/powerpoint/2010/main" val="628828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(WHICH, FIND)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</a:t>
            </a:r>
            <a:r>
              <a:rPr lang="en-US" dirty="0" err="1" smtClean="0"/>
              <a:t>loud_base</a:t>
            </a:r>
            <a:r>
              <a:rPr lang="en-US" dirty="0" smtClean="0"/>
              <a:t>=[4,7,9,2,10,9,10]           units=kilometers</a:t>
            </a:r>
          </a:p>
          <a:p>
            <a:pPr marL="0" indent="0">
              <a:buNone/>
            </a:pPr>
            <a:r>
              <a:rPr lang="en-US" dirty="0" smtClean="0"/>
              <a:t>                      0 1 2 3  4  5  6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esult=where(</a:t>
            </a:r>
            <a:r>
              <a:rPr lang="en-US" dirty="0" err="1" smtClean="0"/>
              <a:t>cloud_base</a:t>
            </a:r>
            <a:r>
              <a:rPr lang="en-US" dirty="0" smtClean="0"/>
              <a:t> GE 8.0,count)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ount=4</a:t>
            </a:r>
          </a:p>
          <a:p>
            <a:pPr marL="0" indent="0">
              <a:buNone/>
            </a:pPr>
            <a:r>
              <a:rPr lang="en-US" dirty="0"/>
              <a:t>r</a:t>
            </a:r>
            <a:r>
              <a:rPr lang="en-US" dirty="0" smtClean="0"/>
              <a:t>esult=[2,4,5,6]</a:t>
            </a:r>
          </a:p>
          <a:p>
            <a:pPr marL="0" indent="0">
              <a:buNone/>
            </a:pPr>
            <a:r>
              <a:rPr lang="en-US" dirty="0" err="1" smtClean="0"/>
              <a:t>cloud_base_high</a:t>
            </a:r>
            <a:r>
              <a:rPr lang="en-US" dirty="0" smtClean="0"/>
              <a:t>=</a:t>
            </a:r>
            <a:r>
              <a:rPr lang="en-US" dirty="0" err="1" smtClean="0"/>
              <a:t>cloud_base</a:t>
            </a:r>
            <a:r>
              <a:rPr lang="en-US" dirty="0" smtClean="0"/>
              <a:t>[result]</a:t>
            </a:r>
          </a:p>
          <a:p>
            <a:pPr marL="0" indent="0">
              <a:buNone/>
            </a:pPr>
            <a:r>
              <a:rPr lang="en-US" dirty="0" err="1"/>
              <a:t>c</a:t>
            </a:r>
            <a:r>
              <a:rPr lang="en-US" dirty="0" err="1" smtClean="0"/>
              <a:t>loud_base_high</a:t>
            </a:r>
            <a:r>
              <a:rPr lang="en-US" dirty="0" smtClean="0"/>
              <a:t>=[9,10,9,10]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30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Millimeter cloud radar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 radars – cloud properties and evolution</a:t>
            </a:r>
          </a:p>
          <a:p>
            <a:r>
              <a:rPr lang="en-US" dirty="0" err="1" smtClean="0"/>
              <a:t>Opperating</a:t>
            </a:r>
            <a:r>
              <a:rPr lang="en-US" dirty="0" smtClean="0"/>
              <a:t> frequencies 24 to 110 GHz</a:t>
            </a:r>
          </a:p>
          <a:p>
            <a:r>
              <a:rPr lang="en-US" dirty="0" err="1" smtClean="0"/>
              <a:t>Wavelengh</a:t>
            </a:r>
            <a:r>
              <a:rPr lang="en-US" dirty="0" smtClean="0"/>
              <a:t> range 1mm to 1.11 cm</a:t>
            </a:r>
          </a:p>
          <a:p>
            <a:r>
              <a:rPr lang="en-US" dirty="0" smtClean="0"/>
              <a:t>Ten times shorter than those use in conventional radars (NEXRAD)</a:t>
            </a:r>
          </a:p>
          <a:p>
            <a:r>
              <a:rPr lang="en-US" dirty="0" smtClean="0"/>
              <a:t>Temporal resolution 1 to 10 seconds</a:t>
            </a:r>
          </a:p>
          <a:p>
            <a:r>
              <a:rPr lang="en-US" dirty="0" smtClean="0"/>
              <a:t>Range resolution 4 to 60 meters</a:t>
            </a:r>
          </a:p>
          <a:p>
            <a:r>
              <a:rPr lang="en-US" dirty="0" smtClean="0"/>
              <a:t>Maximum detection range 14 to 20 km</a:t>
            </a:r>
          </a:p>
          <a:p>
            <a:r>
              <a:rPr lang="en-US" dirty="0" err="1" smtClean="0"/>
              <a:t>Opperate</a:t>
            </a:r>
            <a:r>
              <a:rPr lang="en-US" dirty="0" smtClean="0"/>
              <a:t> pointing to the zenith or scanning</a:t>
            </a:r>
          </a:p>
          <a:p>
            <a:r>
              <a:rPr lang="en-US" dirty="0"/>
              <a:t>Shorter </a:t>
            </a:r>
            <a:r>
              <a:rPr lang="en-US" dirty="0" err="1"/>
              <a:t>wavelenth</a:t>
            </a:r>
            <a:r>
              <a:rPr lang="en-US" dirty="0"/>
              <a:t> sensitive to smaller particles</a:t>
            </a:r>
          </a:p>
          <a:p>
            <a:r>
              <a:rPr lang="en-US" dirty="0" smtClean="0"/>
              <a:t>Can be attenuated by clouds and precipitation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32" y="533400"/>
            <a:ext cx="1969544" cy="218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781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963" y="533400"/>
            <a:ext cx="6040655" cy="6040655"/>
          </a:xfrm>
        </p:spPr>
      </p:pic>
      <p:sp>
        <p:nvSpPr>
          <p:cNvPr id="6" name="TextBox 5"/>
          <p:cNvSpPr txBox="1"/>
          <p:nvPr/>
        </p:nvSpPr>
        <p:spPr>
          <a:xfrm>
            <a:off x="457201" y="2435192"/>
            <a:ext cx="10828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Cloud</a:t>
            </a:r>
          </a:p>
          <a:p>
            <a:r>
              <a:rPr lang="en-US" sz="1400" dirty="0" smtClean="0"/>
              <a:t>Clear</a:t>
            </a:r>
          </a:p>
          <a:p>
            <a:r>
              <a:rPr lang="en-US" sz="1400" dirty="0" smtClean="0"/>
              <a:t>missing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71818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0887" y="327259"/>
            <a:ext cx="81910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netcdf</a:t>
            </a:r>
            <a:r>
              <a:rPr lang="en-US" sz="1200" dirty="0"/>
              <a:t> nsammcrMergedMomentsC1.c1.20080405.000036 </a:t>
            </a:r>
            <a:r>
              <a:rPr lang="en-US" sz="1200" dirty="0" smtClean="0"/>
              <a:t>{</a:t>
            </a:r>
          </a:p>
          <a:p>
            <a:r>
              <a:rPr lang="en-US" sz="1200" dirty="0" smtClean="0"/>
              <a:t>dimensions</a:t>
            </a:r>
            <a:r>
              <a:rPr lang="en-US" sz="1200" dirty="0"/>
              <a:t>: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time </a:t>
            </a:r>
            <a:r>
              <a:rPr lang="en-US" sz="1200" dirty="0"/>
              <a:t>= 14013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</a:t>
            </a:r>
            <a:r>
              <a:rPr lang="en-US" sz="1200" dirty="0" err="1" smtClean="0"/>
              <a:t>nheights</a:t>
            </a:r>
            <a:r>
              <a:rPr lang="en-US" sz="1200" dirty="0" smtClean="0"/>
              <a:t> </a:t>
            </a:r>
            <a:r>
              <a:rPr lang="en-US" sz="1200" dirty="0"/>
              <a:t>= 149 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variables</a:t>
            </a:r>
            <a:r>
              <a:rPr lang="en-US" sz="1200" dirty="0"/>
              <a:t>: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/>
              <a:t>base_time</a:t>
            </a:r>
            <a:r>
              <a:rPr lang="en-US" sz="1200" dirty="0"/>
              <a:t>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base_time:long_name</a:t>
            </a:r>
            <a:r>
              <a:rPr lang="en-US" sz="1200" dirty="0" smtClean="0"/>
              <a:t> </a:t>
            </a:r>
            <a:r>
              <a:rPr lang="en-US" sz="1200" dirty="0"/>
              <a:t>= "Base time in Epoch"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base_time:units</a:t>
            </a:r>
            <a:r>
              <a:rPr lang="en-US" sz="1200" dirty="0" smtClean="0"/>
              <a:t> </a:t>
            </a:r>
            <a:r>
              <a:rPr lang="en-US" sz="1200" dirty="0"/>
              <a:t>= "seconds since 1970-01-01 00:00:00 00:00" </a:t>
            </a:r>
            <a:r>
              <a:rPr lang="en-US" sz="1200" dirty="0" smtClean="0"/>
              <a:t>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</a:t>
            </a:r>
            <a:r>
              <a:rPr lang="en-US" sz="1200" dirty="0"/>
              <a:t>	</a:t>
            </a:r>
            <a:r>
              <a:rPr lang="en-US" sz="1200" dirty="0" smtClean="0"/>
              <a:t>    double </a:t>
            </a:r>
            <a:r>
              <a:rPr lang="en-US" sz="1200" dirty="0" err="1"/>
              <a:t>time_offset</a:t>
            </a:r>
            <a:r>
              <a:rPr lang="en-US" sz="1200" dirty="0"/>
              <a:t>(time)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time_offset:long_name</a:t>
            </a:r>
            <a:r>
              <a:rPr lang="en-US" sz="1200" dirty="0" smtClean="0"/>
              <a:t> </a:t>
            </a:r>
            <a:r>
              <a:rPr lang="en-US" sz="1200" dirty="0"/>
              <a:t>= "Time since Base Time"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time_offset:units</a:t>
            </a:r>
            <a:r>
              <a:rPr lang="en-US" sz="1200" dirty="0" smtClean="0"/>
              <a:t> </a:t>
            </a:r>
            <a:r>
              <a:rPr lang="en-US" sz="1200" dirty="0"/>
              <a:t>= "seconds"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float </a:t>
            </a:r>
            <a:r>
              <a:rPr lang="en-US" sz="1200" dirty="0"/>
              <a:t>Heights(</a:t>
            </a:r>
            <a:r>
              <a:rPr lang="en-US" sz="1200" dirty="0" err="1"/>
              <a:t>nheights</a:t>
            </a:r>
            <a:r>
              <a:rPr lang="en-US" sz="1200" dirty="0"/>
              <a:t>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Heights:long_name</a:t>
            </a:r>
            <a:r>
              <a:rPr lang="en-US" sz="1200" dirty="0" smtClean="0"/>
              <a:t> </a:t>
            </a:r>
            <a:r>
              <a:rPr lang="en-US" sz="1200" dirty="0"/>
              <a:t>= "range gate height above ground"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Heights:units</a:t>
            </a:r>
            <a:r>
              <a:rPr lang="en-US" sz="1200" dirty="0" smtClean="0"/>
              <a:t> </a:t>
            </a:r>
            <a:r>
              <a:rPr lang="en-US" sz="1200" dirty="0"/>
              <a:t>= "meters"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short </a:t>
            </a:r>
            <a:r>
              <a:rPr lang="en-US" sz="1200" dirty="0" err="1"/>
              <a:t>ReflectivityBestEstimate</a:t>
            </a:r>
            <a:r>
              <a:rPr lang="en-US" sz="1200" dirty="0"/>
              <a:t>(time, </a:t>
            </a:r>
            <a:r>
              <a:rPr lang="en-US" sz="1200" dirty="0" err="1"/>
              <a:t>nheights</a:t>
            </a:r>
            <a:r>
              <a:rPr lang="en-US" sz="1200" dirty="0"/>
              <a:t>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ReflectivityBestEstimate:long_name</a:t>
            </a:r>
            <a:r>
              <a:rPr lang="en-US" sz="1200" dirty="0" smtClean="0"/>
              <a:t> </a:t>
            </a:r>
            <a:r>
              <a:rPr lang="en-US" sz="1200" dirty="0"/>
              <a:t>= "MMCR radar reflectivity" ;		</a:t>
            </a:r>
            <a:r>
              <a:rPr lang="en-US" sz="1200" dirty="0" smtClean="0"/>
              <a:t>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ReflectivityBestEstimate:units</a:t>
            </a:r>
            <a:r>
              <a:rPr lang="en-US" sz="1200" dirty="0" smtClean="0"/>
              <a:t> </a:t>
            </a:r>
            <a:r>
              <a:rPr lang="en-US" sz="1200" dirty="0"/>
              <a:t>= "</a:t>
            </a:r>
            <a:r>
              <a:rPr lang="en-US" sz="1200" dirty="0" err="1"/>
              <a:t>DbZe</a:t>
            </a:r>
            <a:r>
              <a:rPr lang="en-US" sz="1200" dirty="0"/>
              <a:t>-&gt;(float((*))/100." </a:t>
            </a:r>
            <a:r>
              <a:rPr lang="en-US" sz="1200" dirty="0" smtClean="0"/>
              <a:t>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short </a:t>
            </a:r>
            <a:r>
              <a:rPr lang="en-US" sz="1200" dirty="0" err="1"/>
              <a:t>MeanDopplerVelocity</a:t>
            </a:r>
            <a:r>
              <a:rPr lang="en-US" sz="1200" dirty="0"/>
              <a:t>(time, </a:t>
            </a:r>
            <a:r>
              <a:rPr lang="en-US" sz="1200" dirty="0" err="1"/>
              <a:t>nheights</a:t>
            </a:r>
            <a:r>
              <a:rPr lang="en-US" sz="1200" dirty="0"/>
              <a:t>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MeanDopplerVelocity:long_name</a:t>
            </a:r>
            <a:r>
              <a:rPr lang="en-US" sz="1200" dirty="0" smtClean="0"/>
              <a:t> </a:t>
            </a:r>
            <a:r>
              <a:rPr lang="en-US" sz="1200" dirty="0"/>
              <a:t>= "MMCR Doppler Velocity"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MeanDopplerVelocity:units</a:t>
            </a:r>
            <a:r>
              <a:rPr lang="en-US" sz="1200" dirty="0" smtClean="0"/>
              <a:t> </a:t>
            </a:r>
            <a:r>
              <a:rPr lang="en-US" sz="1200" dirty="0"/>
              <a:t>= "m/s-&gt;(float(*)/1000.)"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short </a:t>
            </a:r>
            <a:r>
              <a:rPr lang="en-US" sz="1200" dirty="0" err="1"/>
              <a:t>SpectralWidth</a:t>
            </a:r>
            <a:r>
              <a:rPr lang="en-US" sz="1200" dirty="0"/>
              <a:t>(time, </a:t>
            </a:r>
            <a:r>
              <a:rPr lang="en-US" sz="1200" dirty="0" err="1"/>
              <a:t>nheights</a:t>
            </a:r>
            <a:r>
              <a:rPr lang="en-US" sz="1200" dirty="0"/>
              <a:t>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SpectralWidth:long_name</a:t>
            </a:r>
            <a:r>
              <a:rPr lang="en-US" sz="1200" dirty="0" smtClean="0"/>
              <a:t> </a:t>
            </a:r>
            <a:r>
              <a:rPr lang="en-US" sz="1200" dirty="0"/>
              <a:t>= "MMCR Spectrum Width"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SpectralWidth:units</a:t>
            </a:r>
            <a:r>
              <a:rPr lang="en-US" sz="1200" dirty="0" smtClean="0"/>
              <a:t> </a:t>
            </a:r>
            <a:r>
              <a:rPr lang="en-US" sz="1200" dirty="0"/>
              <a:t>= "m/s-&gt;(float(*)/1000.)"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short </a:t>
            </a:r>
            <a:r>
              <a:rPr lang="en-US" sz="1200" dirty="0" err="1"/>
              <a:t>SignaltoNoiseRatio</a:t>
            </a:r>
            <a:r>
              <a:rPr lang="en-US" sz="1200" dirty="0"/>
              <a:t>(time, </a:t>
            </a:r>
            <a:r>
              <a:rPr lang="en-US" sz="1200" dirty="0" err="1"/>
              <a:t>nheights</a:t>
            </a:r>
            <a:r>
              <a:rPr lang="en-US" sz="1200" dirty="0"/>
              <a:t>)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SignaltoNoiseRatio:long_name</a:t>
            </a:r>
            <a:r>
              <a:rPr lang="en-US" sz="1200" dirty="0" smtClean="0"/>
              <a:t> </a:t>
            </a:r>
            <a:r>
              <a:rPr lang="en-US" sz="1200" dirty="0"/>
              <a:t>= "MMCR Mode used in a given data point" ;		</a:t>
            </a:r>
            <a:r>
              <a:rPr lang="en-US" sz="1200" dirty="0" smtClean="0"/>
              <a:t>     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</a:t>
            </a:r>
            <a:r>
              <a:rPr lang="en-US" sz="1200" dirty="0" err="1" smtClean="0"/>
              <a:t>SignaltoNoiseRatio:units</a:t>
            </a:r>
            <a:r>
              <a:rPr lang="en-US" sz="1200" dirty="0" smtClean="0"/>
              <a:t> </a:t>
            </a:r>
            <a:r>
              <a:rPr lang="en-US" sz="1200" dirty="0"/>
              <a:t>= "</a:t>
            </a:r>
            <a:r>
              <a:rPr lang="en-US" sz="1200" dirty="0" err="1"/>
              <a:t>db</a:t>
            </a:r>
            <a:r>
              <a:rPr lang="en-US" sz="1200" dirty="0"/>
              <a:t>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SignaltoNoiseRatio:comment1 </a:t>
            </a:r>
            <a:r>
              <a:rPr lang="en-US" sz="1200" dirty="0"/>
              <a:t>= "1 - boundary layer (stratus)"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SignaltoNoiseRatio:comment2 </a:t>
            </a:r>
            <a:r>
              <a:rPr lang="en-US" sz="1200" dirty="0"/>
              <a:t>= "2 - sensitive (cirrus)"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SignaltoNoiseRatio:comment3 </a:t>
            </a:r>
            <a:r>
              <a:rPr lang="en-US" sz="1200" dirty="0"/>
              <a:t>= "4 - robust (</a:t>
            </a:r>
            <a:r>
              <a:rPr lang="en-US" sz="1200" dirty="0" err="1"/>
              <a:t>precip</a:t>
            </a:r>
            <a:r>
              <a:rPr lang="en-US" sz="1200" dirty="0"/>
              <a:t>)" ;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short </a:t>
            </a:r>
            <a:r>
              <a:rPr lang="en-US" sz="1200" dirty="0" err="1"/>
              <a:t>ModeID</a:t>
            </a:r>
            <a:r>
              <a:rPr lang="en-US" sz="1200" dirty="0"/>
              <a:t>(time, </a:t>
            </a:r>
            <a:r>
              <a:rPr lang="en-US" sz="1200" dirty="0" err="1"/>
              <a:t>nheights</a:t>
            </a:r>
            <a:r>
              <a:rPr lang="en-US" sz="1200" dirty="0"/>
              <a:t>) ;	</a:t>
            </a:r>
            <a:endParaRPr lang="en-US" sz="1200" dirty="0" smtClean="0"/>
          </a:p>
          <a:p>
            <a:r>
              <a:rPr lang="en-US" sz="1200" dirty="0" smtClean="0"/>
              <a:t>// </a:t>
            </a:r>
            <a:r>
              <a:rPr lang="en-US" sz="1200" dirty="0"/>
              <a:t>global attributes</a:t>
            </a:r>
            <a:r>
              <a:rPr lang="en-US" sz="1200" dirty="0" smtClean="0"/>
              <a:t>:    :</a:t>
            </a:r>
            <a:r>
              <a:rPr lang="en-US" sz="1200" dirty="0"/>
              <a:t>global_att1 = "This file merges three MMCR modes onto the time-space grid of the </a:t>
            </a:r>
            <a:r>
              <a:rPr lang="en-US" sz="1200" dirty="0" smtClean="0"/>
              <a:t>general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                                       </a:t>
            </a:r>
            <a:r>
              <a:rPr lang="en-US" sz="1200" dirty="0"/>
              <a:t>mode" ;		</a:t>
            </a:r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     :</a:t>
            </a:r>
            <a:r>
              <a:rPr lang="en-US" sz="1200" dirty="0"/>
              <a:t>global_att2 = "using confident clutter and artifacts flags from </a:t>
            </a:r>
            <a:r>
              <a:rPr lang="en-US" sz="1200" dirty="0" err="1"/>
              <a:t>robust,general,cirrus</a:t>
            </a:r>
            <a:r>
              <a:rPr lang="en-US" sz="1200" dirty="0"/>
              <a:t> </a:t>
            </a:r>
            <a:r>
              <a:rPr lang="en-US" sz="1200" dirty="0" smtClean="0"/>
              <a:t>modes"</a:t>
            </a:r>
            <a:r>
              <a:rPr lang="en-US" sz="1200" dirty="0"/>
              <a:t>		</a:t>
            </a:r>
            <a:r>
              <a:rPr lang="en-US" sz="1200" dirty="0" smtClean="0"/>
              <a:t>                      :</a:t>
            </a:r>
            <a:r>
              <a:rPr lang="en-US" sz="1200" dirty="0"/>
              <a:t>global_att3 = "in that order. The values are placed on the general mode" ;		</a:t>
            </a:r>
            <a:r>
              <a:rPr lang="en-US" sz="1200" dirty="0" smtClean="0"/>
              <a:t>         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                :</a:t>
            </a:r>
            <a:r>
              <a:rPr lang="en-US" sz="1200" dirty="0"/>
              <a:t>global_att4 = "grid using the nearest neighbor of the point</a:t>
            </a:r>
            <a:r>
              <a:rPr lang="en-US" sz="1200" dirty="0" smtClean="0"/>
              <a:t>." </a:t>
            </a:r>
            <a:r>
              <a:rPr lang="en-US" sz="1200" dirty="0"/>
              <a:t>;}</a:t>
            </a:r>
          </a:p>
        </p:txBody>
      </p:sp>
    </p:spTree>
    <p:extLst>
      <p:ext uri="{BB962C8B-B14F-4D97-AF65-F5344CB8AC3E}">
        <p14:creationId xmlns:p14="http://schemas.microsoft.com/office/powerpoint/2010/main" val="221598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MMCR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/>
              <a:t>IDL&gt; </a:t>
            </a:r>
            <a:r>
              <a:rPr lang="de-DE" dirty="0" err="1"/>
              <a:t>print</a:t>
            </a:r>
            <a:r>
              <a:rPr lang="de-DE" dirty="0"/>
              <a:t>, </a:t>
            </a:r>
            <a:r>
              <a:rPr lang="de-DE" dirty="0" err="1"/>
              <a:t>reflect</a:t>
            </a:r>
            <a:r>
              <a:rPr lang="de-DE" dirty="0"/>
              <a:t>[10,*]     -9999.00     -9999.00     -9999.00     -9999.00     -9999.00     -9999.00     -3192.00     -2521.00     -2087.00     -2315.00     -3711.00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-3171.00     -2774.00     -2872.00     -2874.00     -3191.00     -3294.00     -3650.00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     -9999.00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8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Sally, can you make the vertical frequency distributions of cloud occurrence as a function of maximum reflectivity like we discussed?  Use upper thresholds of -25, -15, -5, +5 and +15 and all </a:t>
            </a:r>
            <a:r>
              <a:rPr lang="en-US" dirty="0" err="1"/>
              <a:t>dBZ</a:t>
            </a:r>
            <a:r>
              <a:rPr lang="en-US" dirty="0"/>
              <a:t>.    Do them for the individual months of 2008 from January through April and then for the individual months of 2010 for February through April and then do a combined February through April frequency distribution for each year.  </a:t>
            </a:r>
          </a:p>
        </p:txBody>
      </p:sp>
    </p:spTree>
    <p:extLst>
      <p:ext uri="{BB962C8B-B14F-4D97-AF65-F5344CB8AC3E}">
        <p14:creationId xmlns:p14="http://schemas.microsoft.com/office/powerpoint/2010/main" val="23432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 and Homework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3366FF"/>
                </a:solidFill>
                <a:hlinkClick r:id="rId2"/>
              </a:rPr>
              <a:t>http://www.inscc.utah.edu/~</a:t>
            </a:r>
            <a:r>
              <a:rPr lang="en-US" dirty="0" smtClean="0">
                <a:solidFill>
                  <a:srgbClr val="3366FF"/>
                </a:solidFill>
                <a:hlinkClick r:id="rId2"/>
              </a:rPr>
              <a:t>u0079358/atmos6910/Cla</a:t>
            </a:r>
            <a:r>
              <a:rPr lang="en-US" dirty="0" smtClean="0">
                <a:solidFill>
                  <a:srgbClr val="3366FF"/>
                </a:solidFill>
              </a:rPr>
              <a:t>ss_5</a:t>
            </a:r>
            <a:endParaRPr lang="en-US" dirty="0" smtClean="0">
              <a:solidFill>
                <a:srgbClr val="292934"/>
              </a:solidFill>
            </a:endParaRPr>
          </a:p>
          <a:p>
            <a:endParaRPr lang="en-US" dirty="0">
              <a:solidFill>
                <a:srgbClr val="3366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5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2"/>
                </a:solidFill>
              </a:rPr>
              <a:t>Relational Operator</a:t>
            </a:r>
            <a:r>
              <a:rPr lang="en-US" dirty="0" smtClean="0"/>
              <a:t>      </a:t>
            </a:r>
            <a:r>
              <a:rPr lang="en-US" dirty="0" smtClean="0">
                <a:solidFill>
                  <a:schemeClr val="tx2"/>
                </a:solidFill>
              </a:rPr>
              <a:t>Interpretation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.EQ.                              Equal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.NE.                              Not equal to</a:t>
            </a:r>
            <a:br>
              <a:rPr lang="en-US" dirty="0" smtClean="0"/>
            </a:br>
            <a:r>
              <a:rPr lang="en-US" dirty="0" smtClean="0"/>
              <a:t>.LT.                                Less than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.LE.                               Less than or equal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.GT.                               Greater than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.GE.                              Greater than or equal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2"/>
                </a:solidFill>
              </a:rPr>
              <a:t>Compound logical expression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2"/>
                </a:solidFill>
              </a:rPr>
              <a:t>Logical operators </a:t>
            </a:r>
            <a:r>
              <a:rPr lang="en-US" dirty="0" smtClean="0"/>
              <a:t>.OR. .AND. .NOT.</a:t>
            </a:r>
          </a:p>
        </p:txBody>
      </p:sp>
    </p:spTree>
    <p:extLst>
      <p:ext uri="{BB962C8B-B14F-4D97-AF65-F5344CB8AC3E}">
        <p14:creationId xmlns:p14="http://schemas.microsoft.com/office/powerpoint/2010/main" val="348812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531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A        B            .NOT. A         A.AND.B        A.OR.B</a:t>
            </a:r>
          </a:p>
          <a:p>
            <a:pPr marL="0" indent="0">
              <a:buNone/>
            </a:pPr>
            <a:r>
              <a:rPr lang="en-US" dirty="0" smtClean="0"/>
              <a:t>False   False         True              False	       False</a:t>
            </a:r>
          </a:p>
          <a:p>
            <a:pPr marL="0" indent="0">
              <a:buNone/>
            </a:pPr>
            <a:r>
              <a:rPr lang="en-US" dirty="0" smtClean="0"/>
              <a:t>False   True           True              False            True</a:t>
            </a:r>
          </a:p>
          <a:p>
            <a:pPr marL="0" indent="0">
              <a:buNone/>
            </a:pPr>
            <a:r>
              <a:rPr lang="en-US" dirty="0" smtClean="0"/>
              <a:t>True     False         False            False             True</a:t>
            </a:r>
          </a:p>
          <a:p>
            <a:pPr marL="0" indent="0">
              <a:buNone/>
            </a:pPr>
            <a:r>
              <a:rPr lang="en-US" dirty="0" smtClean="0"/>
              <a:t>True     True           False            True              True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Clouds that are thin and high</a:t>
            </a:r>
          </a:p>
          <a:p>
            <a:r>
              <a:rPr lang="en-US" dirty="0" smtClean="0"/>
              <a:t>Clouds that are thin or high</a:t>
            </a:r>
          </a:p>
          <a:p>
            <a:endParaRPr lang="en-US" dirty="0" smtClean="0"/>
          </a:p>
          <a:p>
            <a:r>
              <a:rPr lang="en-US" dirty="0" smtClean="0"/>
              <a:t>Cloud base height, cloud thickness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0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Relational and Arithmetic Operator Precedence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499192"/>
              </p:ext>
            </p:extLst>
          </p:nvPr>
        </p:nvGraphicFramePr>
        <p:xfrm>
          <a:off x="457201" y="1684965"/>
          <a:ext cx="8229598" cy="4747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905"/>
                <a:gridCol w="3896089"/>
                <a:gridCol w="2725604"/>
              </a:tblGrid>
              <a:tr h="482460"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Order</a:t>
                      </a:r>
                      <a:endParaRPr lang="en-US" dirty="0"/>
                    </a:p>
                  </a:txBody>
                  <a:tcPr/>
                </a:tc>
              </a:tr>
              <a:tr h="4824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Parentheses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Innermost first</a:t>
                      </a:r>
                      <a:endParaRPr lang="en-US" dirty="0"/>
                    </a:p>
                  </a:txBody>
                  <a:tcPr/>
                </a:tc>
              </a:tr>
              <a:tr h="48246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Exponentiation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Right to left</a:t>
                      </a:r>
                      <a:endParaRPr lang="en-US" dirty="0"/>
                    </a:p>
                  </a:txBody>
                  <a:tcPr/>
                </a:tc>
              </a:tr>
              <a:tr h="48246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Multiplication</a:t>
                      </a:r>
                      <a:r>
                        <a:rPr lang="en-US" baseline="0" dirty="0" smtClean="0"/>
                        <a:t> and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/>
                </a:tc>
              </a:tr>
              <a:tr h="48246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 and Subtraction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/>
                </a:tc>
              </a:tr>
              <a:tr h="604138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Relational</a:t>
                      </a:r>
                      <a:r>
                        <a:rPr lang="en-US" baseline="0" dirty="0" smtClean="0"/>
                        <a:t> Operators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45110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.NOT.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</a:p>
                  </a:txBody>
                  <a:tcPr/>
                </a:tc>
              </a:tr>
              <a:tr h="604138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.AND.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</a:p>
                  </a:txBody>
                  <a:tcPr/>
                </a:tc>
              </a:tr>
              <a:tr h="604138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.OR.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39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IF (logical expression) THEN       I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statement 1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statement n</a:t>
            </a:r>
          </a:p>
          <a:p>
            <a:pPr marL="0" indent="0">
              <a:buNone/>
            </a:pPr>
            <a:r>
              <a:rPr lang="en-US" sz="2000" dirty="0" smtClean="0"/>
              <a:t>END IF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/>
              <a:t>IF (logical </a:t>
            </a:r>
            <a:r>
              <a:rPr lang="en-US" sz="2000" dirty="0" smtClean="0"/>
              <a:t>expression 1) </a:t>
            </a:r>
            <a:r>
              <a:rPr lang="en-US" sz="2000" dirty="0"/>
              <a:t>THEN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statement </a:t>
            </a:r>
            <a:r>
              <a:rPr lang="en-US" sz="2000" dirty="0"/>
              <a:t>1</a:t>
            </a:r>
          </a:p>
          <a:p>
            <a:pPr marL="0" indent="0">
              <a:buNone/>
            </a:pPr>
            <a:r>
              <a:rPr lang="en-US" sz="2000" dirty="0"/>
              <a:t>  </a:t>
            </a:r>
            <a:r>
              <a:rPr lang="en-US" sz="2000" dirty="0" smtClean="0"/>
              <a:t> </a:t>
            </a:r>
            <a:r>
              <a:rPr lang="is-IS" sz="2000" dirty="0" smtClean="0"/>
              <a:t>…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</a:t>
            </a:r>
            <a:r>
              <a:rPr lang="en-US" sz="2000" dirty="0" smtClean="0"/>
              <a:t> statement n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IF (logical expression 2) THEN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statement n+1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is-IS" sz="2000" dirty="0" smtClean="0"/>
              <a:t>…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statement m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END IF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statement m+1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is-IS" sz="2000" dirty="0" smtClean="0"/>
              <a:t>…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statement p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END </a:t>
            </a:r>
            <a:r>
              <a:rPr lang="en-US" sz="2000" dirty="0" smtClean="0"/>
              <a:t>IF</a:t>
            </a:r>
          </a:p>
          <a:p>
            <a:pPr marL="0" indent="0">
              <a:buNone/>
            </a:pPr>
            <a:r>
              <a:rPr lang="en-US" sz="2000" dirty="0" smtClean="0"/>
              <a:t>statement q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8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ELSE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IF (logical expression 1) THEN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statement 1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is-IS" sz="2000" dirty="0" smtClean="0"/>
              <a:t>…</a:t>
            </a:r>
          </a:p>
          <a:p>
            <a:pPr marL="0" indent="0">
              <a:buNone/>
            </a:pPr>
            <a:r>
              <a:rPr lang="is-IS" sz="2000" dirty="0"/>
              <a:t> </a:t>
            </a:r>
            <a:r>
              <a:rPr lang="is-IS" sz="2000" dirty="0" smtClean="0"/>
              <a:t>  statement n</a:t>
            </a:r>
          </a:p>
          <a:p>
            <a:pPr marL="0" indent="0">
              <a:buNone/>
            </a:pPr>
            <a:r>
              <a:rPr lang="is-IS" sz="2000" dirty="0" smtClean="0"/>
              <a:t>ELSE</a:t>
            </a:r>
          </a:p>
          <a:p>
            <a:pPr marL="0" indent="0">
              <a:buNone/>
            </a:pPr>
            <a:r>
              <a:rPr lang="is-IS" sz="2000" dirty="0"/>
              <a:t> </a:t>
            </a:r>
            <a:r>
              <a:rPr lang="is-IS" sz="2000" dirty="0" smtClean="0"/>
              <a:t>  statement n+1</a:t>
            </a:r>
          </a:p>
          <a:p>
            <a:pPr marL="0" indent="0">
              <a:buNone/>
            </a:pPr>
            <a:r>
              <a:rPr lang="is-IS" sz="2000" dirty="0"/>
              <a:t> </a:t>
            </a:r>
            <a:r>
              <a:rPr lang="is-IS" sz="2000" dirty="0" smtClean="0"/>
              <a:t>  ...</a:t>
            </a:r>
          </a:p>
          <a:p>
            <a:pPr marL="0" indent="0">
              <a:buNone/>
            </a:pPr>
            <a:r>
              <a:rPr lang="is-IS" sz="2000" dirty="0"/>
              <a:t> </a:t>
            </a:r>
            <a:r>
              <a:rPr lang="is-IS" sz="2000" dirty="0" smtClean="0"/>
              <a:t>  statment m</a:t>
            </a:r>
          </a:p>
          <a:p>
            <a:pPr marL="0" indent="0">
              <a:buNone/>
            </a:pPr>
            <a:r>
              <a:rPr lang="is-IS" sz="2000" dirty="0" smtClean="0"/>
              <a:t>END IF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038600" cy="5858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IF (logical expression 1) THEN 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statement 1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</a:t>
            </a:r>
            <a:r>
              <a:rPr lang="is-IS" sz="1800" dirty="0" smtClean="0"/>
              <a:t>…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statement m</a:t>
            </a:r>
          </a:p>
          <a:p>
            <a:pPr marL="0" indent="0">
              <a:buNone/>
            </a:pPr>
            <a:r>
              <a:rPr lang="is-IS" sz="1800" dirty="0" smtClean="0"/>
              <a:t>ELSE IF (logical expression 2) THEN 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statment m+1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...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statment n</a:t>
            </a:r>
          </a:p>
          <a:p>
            <a:pPr marL="0" indent="0">
              <a:buNone/>
            </a:pPr>
            <a:r>
              <a:rPr lang="is-IS" sz="1800" dirty="0" smtClean="0"/>
              <a:t>ELSE IF (logical expression 3) THEN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statement n+1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...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statement p</a:t>
            </a:r>
          </a:p>
          <a:p>
            <a:pPr marL="0" indent="0">
              <a:buNone/>
            </a:pPr>
            <a:r>
              <a:rPr lang="is-IS" sz="1800" dirty="0" smtClean="0"/>
              <a:t>ELSE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statement p+1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...</a:t>
            </a:r>
          </a:p>
          <a:p>
            <a:pPr marL="0" indent="0">
              <a:buNone/>
            </a:pPr>
            <a:r>
              <a:rPr lang="is-IS" sz="1800" dirty="0"/>
              <a:t> </a:t>
            </a:r>
            <a:r>
              <a:rPr lang="is-IS" sz="1800" dirty="0" smtClean="0"/>
              <a:t>  statement q</a:t>
            </a:r>
          </a:p>
          <a:p>
            <a:pPr marL="0" indent="0">
              <a:buNone/>
            </a:pPr>
            <a:r>
              <a:rPr lang="is-IS" sz="1800" dirty="0" smtClean="0"/>
              <a:t>END IF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7530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= 2.2     B = -1.2    </a:t>
            </a:r>
            <a:r>
              <a:rPr lang="en-US" dirty="0" err="1" smtClean="0"/>
              <a:t>i</a:t>
            </a:r>
            <a:r>
              <a:rPr lang="en-US" dirty="0" smtClean="0"/>
              <a:t>=5    DONE=.TRUE.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680542"/>
              </p:ext>
            </p:extLst>
          </p:nvPr>
        </p:nvGraphicFramePr>
        <p:xfrm>
          <a:off x="457200" y="2061144"/>
          <a:ext cx="6096000" cy="14833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 </a:t>
                      </a:r>
                      <a:r>
                        <a:rPr lang="en-US" b="0" dirty="0" smtClean="0"/>
                        <a:t>A  .LT.  B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A – B .GE. 6.5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 .NE. 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+ B .GE. 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en-US" dirty="0" smtClean="0"/>
                        <a:t>.NOT. (A .EQ. 2*B)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baseline="0" dirty="0" smtClean="0"/>
                        <a:t> .LE. </a:t>
                      </a:r>
                      <a:r>
                        <a:rPr lang="en-US" baseline="0" dirty="0" err="1" smtClean="0"/>
                        <a:t>i</a:t>
                      </a:r>
                      <a:r>
                        <a:rPr lang="en-US" baseline="0" dirty="0" smtClean="0"/>
                        <a:t> - 5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sz="1600" dirty="0" smtClean="0"/>
                        <a:t>(A .LT. 10.0)</a:t>
                      </a:r>
                      <a:r>
                        <a:rPr lang="en-US" sz="1600" baseline="0" dirty="0" smtClean="0"/>
                        <a:t> .AND. (B .GT. 5.0)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(ABS 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.GT. 2)</a:t>
                      </a:r>
                      <a:r>
                        <a:rPr lang="en-US" baseline="0" dirty="0" smtClean="0"/>
                        <a:t> .OR. DONE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347011"/>
              </p:ext>
            </p:extLst>
          </p:nvPr>
        </p:nvGraphicFramePr>
        <p:xfrm>
          <a:off x="457199" y="3840480"/>
          <a:ext cx="8301789" cy="22860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301789"/>
              </a:tblGrid>
              <a:tr h="33909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If time is greater than 5.0, increment time by 0.5</a:t>
                      </a:r>
                      <a:endParaRPr lang="en-US" b="0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If the natural logarithm of X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 is greater than or equal to 3, set TIME</a:t>
                      </a:r>
                      <a:r>
                        <a:rPr lang="en-US" baseline="0" dirty="0" smtClean="0"/>
                        <a:t> equal to 0 and add X to SUM.  </a:t>
                      </a:r>
                      <a:endParaRPr lang="en-US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If</a:t>
                      </a:r>
                      <a:r>
                        <a:rPr lang="en-US" baseline="0" dirty="0" smtClean="0"/>
                        <a:t> DIST is less than 50 or TIME is greater than 10, increment TIME by 1.  Otherwise, increment TIME by 0.5</a:t>
                      </a:r>
                      <a:endParaRPr lang="en-US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If DIST is greater than 100, increment TIME</a:t>
                      </a:r>
                      <a:r>
                        <a:rPr lang="en-US" baseline="0" dirty="0" smtClean="0"/>
                        <a:t> by 2.  If DIST is between 50 and 100 (including 100), increment TIME by 1.  Otherwise, increment TIME by 0.5.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4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WHILE ( condition 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statement 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is-IS" dirty="0" smtClean="0"/>
              <a:t>…</a:t>
            </a:r>
          </a:p>
          <a:p>
            <a:pPr marL="0" indent="0">
              <a:buNone/>
            </a:pPr>
            <a:r>
              <a:rPr lang="is-IS" dirty="0"/>
              <a:t> </a:t>
            </a:r>
            <a:r>
              <a:rPr lang="is-IS" dirty="0" smtClean="0"/>
              <a:t>   statement m</a:t>
            </a:r>
          </a:p>
          <a:p>
            <a:pPr marL="0" indent="0">
              <a:buNone/>
            </a:pPr>
            <a:r>
              <a:rPr lang="is-IS" dirty="0" smtClean="0"/>
              <a:t>END DO</a:t>
            </a:r>
            <a:endParaRPr lang="is-IS" dirty="0"/>
          </a:p>
          <a:p>
            <a:pPr marL="0" indent="0">
              <a:buNone/>
            </a:pPr>
            <a:r>
              <a:rPr lang="en-US" dirty="0"/>
              <a:t>s</a:t>
            </a:r>
            <a:r>
              <a:rPr lang="is-IS" dirty="0" smtClean="0"/>
              <a:t>tatement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52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3942"/>
            <a:ext cx="8229600" cy="990600"/>
          </a:xfrm>
        </p:spPr>
        <p:txBody>
          <a:bodyPr/>
          <a:lstStyle/>
          <a:p>
            <a:r>
              <a:rPr lang="en-US" dirty="0" smtClean="0"/>
              <a:t>Iterative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index = initial, limit, increment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statement 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is-IS" dirty="0" smtClean="0"/>
              <a:t>…</a:t>
            </a:r>
          </a:p>
          <a:p>
            <a:pPr marL="0" indent="0">
              <a:buNone/>
            </a:pPr>
            <a:r>
              <a:rPr lang="is-IS" dirty="0"/>
              <a:t> </a:t>
            </a:r>
            <a:r>
              <a:rPr lang="is-IS" dirty="0" smtClean="0"/>
              <a:t>  statement n</a:t>
            </a:r>
          </a:p>
          <a:p>
            <a:pPr marL="0" indent="0">
              <a:buNone/>
            </a:pPr>
            <a:r>
              <a:rPr lang="is-IS" dirty="0" smtClean="0"/>
              <a:t>END DO</a:t>
            </a:r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is-IS" smtClean="0"/>
              <a:t>tatement n+1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30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9231</TotalTime>
  <Words>994</Words>
  <Application>Microsoft Macintosh PowerPoint</Application>
  <PresentationFormat>On-screen Show (4:3)</PresentationFormat>
  <Paragraphs>222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Arial</vt:lpstr>
      <vt:lpstr>Clarity</vt:lpstr>
      <vt:lpstr>Control structures</vt:lpstr>
      <vt:lpstr>Relational Operators</vt:lpstr>
      <vt:lpstr>Logical Operators</vt:lpstr>
      <vt:lpstr>Relational and Arithmetic Operator Precedence</vt:lpstr>
      <vt:lpstr>IF</vt:lpstr>
      <vt:lpstr>ELSE </vt:lpstr>
      <vt:lpstr>Self-Test</vt:lpstr>
      <vt:lpstr>While Loop</vt:lpstr>
      <vt:lpstr>Iterative Loop</vt:lpstr>
      <vt:lpstr>Nested loops</vt:lpstr>
      <vt:lpstr>WHERE (WHICH, FIND)</vt:lpstr>
      <vt:lpstr>Millimeter cloud radar</vt:lpstr>
      <vt:lpstr>PowerPoint Presentation</vt:lpstr>
      <vt:lpstr>PowerPoint Presentation</vt:lpstr>
      <vt:lpstr>One MMCR Profile</vt:lpstr>
      <vt:lpstr>Data Analysis</vt:lpstr>
      <vt:lpstr>Readings and Homework </vt:lpstr>
    </vt:vector>
  </TitlesOfParts>
  <Company>University of Utah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6910</dc:title>
  <dc:creator>Ryan Bares</dc:creator>
  <cp:lastModifiedBy>Microsoft Office User</cp:lastModifiedBy>
  <cp:revision>78</cp:revision>
  <dcterms:created xsi:type="dcterms:W3CDTF">2016-10-10T20:13:40Z</dcterms:created>
  <dcterms:modified xsi:type="dcterms:W3CDTF">2016-10-31T20:28:44Z</dcterms:modified>
</cp:coreProperties>
</file>