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FCECA"/>
          </a:solidFill>
        </a:fill>
      </a:tcStyle>
    </a:wholeTbl>
    <a:band2H>
      <a:tcTxStyle b="def" i="def"/>
      <a:tcStyle>
        <a:tcBdr/>
        <a:fill>
          <a:solidFill>
            <a:srgbClr val="F7E8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FDAD3"/>
          </a:solidFill>
        </a:fill>
      </a:tcStyle>
    </a:wholeTbl>
    <a:band2H>
      <a:tcTxStyle b="def" i="def"/>
      <a:tcStyle>
        <a:tcBdr/>
        <a:fill>
          <a:solidFill>
            <a:srgbClr val="F0EDEA"/>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8D1D1"/>
          </a:solidFill>
        </a:fill>
      </a:tcStyle>
    </a:wholeTbl>
    <a:band2H>
      <a:tcTxStyle b="def" i="def"/>
      <a:tcStyle>
        <a:tcBdr/>
        <a:fill>
          <a:solidFill>
            <a:srgbClr val="EDE9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Shape 141"/>
          <p:cNvSpPr/>
          <p:nvPr>
            <p:ph type="sldImg"/>
          </p:nvPr>
        </p:nvSpPr>
        <p:spPr>
          <a:xfrm>
            <a:off x="1143000" y="685800"/>
            <a:ext cx="4572000" cy="3429000"/>
          </a:xfrm>
          <a:prstGeom prst="rect">
            <a:avLst/>
          </a:prstGeom>
        </p:spPr>
        <p:txBody>
          <a:bodyPr/>
          <a:lstStyle/>
          <a:p>
            <a:pPr/>
          </a:p>
        </p:txBody>
      </p:sp>
      <p:sp>
        <p:nvSpPr>
          <p:cNvPr id="142" name="Shape 14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defRPr sz="1200">
        <a:latin typeface="+mn-lt"/>
        <a:ea typeface="+mn-ea"/>
        <a:cs typeface="+mn-cs"/>
        <a:sym typeface="Calibri"/>
      </a:defRPr>
    </a:lvl1pPr>
    <a:lvl2pPr indent="228600" defTabSz="457200" latinLnBrk="0">
      <a:defRPr sz="1200">
        <a:latin typeface="+mn-lt"/>
        <a:ea typeface="+mn-ea"/>
        <a:cs typeface="+mn-cs"/>
        <a:sym typeface="Calibri"/>
      </a:defRPr>
    </a:lvl2pPr>
    <a:lvl3pPr indent="457200" defTabSz="457200" latinLnBrk="0">
      <a:defRPr sz="1200">
        <a:latin typeface="+mn-lt"/>
        <a:ea typeface="+mn-ea"/>
        <a:cs typeface="+mn-cs"/>
        <a:sym typeface="Calibri"/>
      </a:defRPr>
    </a:lvl3pPr>
    <a:lvl4pPr indent="685800" defTabSz="457200" latinLnBrk="0">
      <a:defRPr sz="1200">
        <a:latin typeface="+mn-lt"/>
        <a:ea typeface="+mn-ea"/>
        <a:cs typeface="+mn-cs"/>
        <a:sym typeface="Calibri"/>
      </a:defRPr>
    </a:lvl4pPr>
    <a:lvl5pPr indent="914400" defTabSz="457200" latinLnBrk="0">
      <a:defRPr sz="1200">
        <a:latin typeface="+mn-lt"/>
        <a:ea typeface="+mn-ea"/>
        <a:cs typeface="+mn-cs"/>
        <a:sym typeface="Calibri"/>
      </a:defRPr>
    </a:lvl5pPr>
    <a:lvl6pPr indent="1143000" defTabSz="457200" latinLnBrk="0">
      <a:defRPr sz="1200">
        <a:latin typeface="+mn-lt"/>
        <a:ea typeface="+mn-ea"/>
        <a:cs typeface="+mn-cs"/>
        <a:sym typeface="Calibri"/>
      </a:defRPr>
    </a:lvl6pPr>
    <a:lvl7pPr indent="1371600" defTabSz="457200" latinLnBrk="0">
      <a:defRPr sz="1200">
        <a:latin typeface="+mn-lt"/>
        <a:ea typeface="+mn-ea"/>
        <a:cs typeface="+mn-cs"/>
        <a:sym typeface="Calibri"/>
      </a:defRPr>
    </a:lvl7pPr>
    <a:lvl8pPr indent="1600200" defTabSz="457200" latinLnBrk="0">
      <a:defRPr sz="1200">
        <a:latin typeface="+mn-lt"/>
        <a:ea typeface="+mn-ea"/>
        <a:cs typeface="+mn-cs"/>
        <a:sym typeface="Calibri"/>
      </a:defRPr>
    </a:lvl8pPr>
    <a:lvl9pPr indent="1828800" defTabSz="457200" latinLnBrk="0">
      <a:defRPr sz="1200">
        <a:latin typeface="+mn-lt"/>
        <a:ea typeface="+mn-ea"/>
        <a:cs typeface="+mn-cs"/>
        <a:sym typeface="Calibri"/>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0" showMasterPhAnim="1">
  <p:cSld name="Title Slide">
    <p:spTree>
      <p:nvGrpSpPr>
        <p:cNvPr id="1" name=""/>
        <p:cNvGrpSpPr/>
        <p:nvPr/>
      </p:nvGrpSpPr>
      <p:grpSpPr>
        <a:xfrm>
          <a:off x="0" y="0"/>
          <a:ext cx="0" cy="0"/>
          <a:chOff x="0" y="0"/>
          <a:chExt cx="0" cy="0"/>
        </a:xfrm>
      </p:grpSpPr>
      <p:sp>
        <p:nvSpPr>
          <p:cNvPr id="14" name="Shape 14"/>
          <p:cNvSpPr/>
          <p:nvPr/>
        </p:nvSpPr>
        <p:spPr>
          <a:xfrm>
            <a:off x="3175" y="6400800"/>
            <a:ext cx="12188825" cy="457200"/>
          </a:xfrm>
          <a:prstGeom prst="rect">
            <a:avLst/>
          </a:prstGeom>
          <a:solidFill>
            <a:schemeClr val="accent2"/>
          </a:solidFill>
          <a:ln w="12700">
            <a:miter lim="400000"/>
          </a:ln>
        </p:spPr>
        <p:txBody>
          <a:bodyPr lIns="45719" rIns="45719"/>
          <a:lstStyle/>
          <a:p>
            <a:pPr/>
          </a:p>
        </p:txBody>
      </p:sp>
      <p:sp>
        <p:nvSpPr>
          <p:cNvPr id="15" name="Shape 15"/>
          <p:cNvSpPr/>
          <p:nvPr/>
        </p:nvSpPr>
        <p:spPr>
          <a:xfrm>
            <a:off x="14" y="6334316"/>
            <a:ext cx="12188826" cy="64009"/>
          </a:xfrm>
          <a:prstGeom prst="rect">
            <a:avLst/>
          </a:prstGeom>
          <a:solidFill>
            <a:schemeClr val="accent1"/>
          </a:solidFill>
          <a:ln w="12700">
            <a:miter lim="400000"/>
          </a:ln>
        </p:spPr>
        <p:txBody>
          <a:bodyPr lIns="45719" rIns="45719"/>
          <a:lstStyle/>
          <a:p>
            <a:pPr/>
          </a:p>
        </p:txBody>
      </p:sp>
      <p:sp>
        <p:nvSpPr>
          <p:cNvPr id="16" name="Shape 16"/>
          <p:cNvSpPr/>
          <p:nvPr>
            <p:ph type="title"/>
          </p:nvPr>
        </p:nvSpPr>
        <p:spPr>
          <a:xfrm>
            <a:off x="1097280" y="758951"/>
            <a:ext cx="10058401" cy="3566161"/>
          </a:xfrm>
          <a:prstGeom prst="rect">
            <a:avLst/>
          </a:prstGeom>
        </p:spPr>
        <p:txBody>
          <a:bodyPr/>
          <a:lstStyle>
            <a:lvl1pPr>
              <a:defRPr sz="8000">
                <a:solidFill>
                  <a:srgbClr val="262626"/>
                </a:solidFill>
              </a:defRPr>
            </a:lvl1pPr>
          </a:lstStyle>
          <a:p>
            <a:pPr/>
            <a:r>
              <a:t>Title Text</a:t>
            </a:r>
          </a:p>
        </p:txBody>
      </p:sp>
      <p:sp>
        <p:nvSpPr>
          <p:cNvPr id="17" name="Shape 17"/>
          <p:cNvSpPr/>
          <p:nvPr>
            <p:ph type="body" sz="quarter" idx="1"/>
          </p:nvPr>
        </p:nvSpPr>
        <p:spPr>
          <a:xfrm>
            <a:off x="1100050" y="4455621"/>
            <a:ext cx="10058401" cy="1143001"/>
          </a:xfrm>
          <a:prstGeom prst="rect">
            <a:avLst/>
          </a:prstGeom>
        </p:spPr>
        <p:txBody>
          <a:bodyPr lIns="45719" tIns="45719" rIns="45719" bIns="45719"/>
          <a:lstStyle>
            <a:lvl1pPr marL="0" indent="0">
              <a:buClrTx/>
              <a:buSzTx/>
              <a:buFontTx/>
              <a:buNone/>
              <a:defRPr cap="all" spc="200" sz="2400">
                <a:solidFill>
                  <a:srgbClr val="696464"/>
                </a:solidFill>
                <a:latin typeface="Calibri Light"/>
                <a:ea typeface="Calibri Light"/>
                <a:cs typeface="Calibri Light"/>
                <a:sym typeface="Calibri Light"/>
              </a:defRPr>
            </a:lvl1pPr>
            <a:lvl2pPr marL="0" indent="457200">
              <a:buClrTx/>
              <a:buSzTx/>
              <a:buFontTx/>
              <a:buNone/>
              <a:defRPr cap="all" spc="200" sz="2400">
                <a:solidFill>
                  <a:srgbClr val="696464"/>
                </a:solidFill>
                <a:latin typeface="Calibri Light"/>
                <a:ea typeface="Calibri Light"/>
                <a:cs typeface="Calibri Light"/>
                <a:sym typeface="Calibri Light"/>
              </a:defRPr>
            </a:lvl2pPr>
            <a:lvl3pPr marL="0" indent="914400">
              <a:buClrTx/>
              <a:buSzTx/>
              <a:buFontTx/>
              <a:buNone/>
              <a:defRPr cap="all" spc="200" sz="2400">
                <a:solidFill>
                  <a:srgbClr val="696464"/>
                </a:solidFill>
                <a:latin typeface="Calibri Light"/>
                <a:ea typeface="Calibri Light"/>
                <a:cs typeface="Calibri Light"/>
                <a:sym typeface="Calibri Light"/>
              </a:defRPr>
            </a:lvl3pPr>
            <a:lvl4pPr marL="0" indent="1371600">
              <a:buClrTx/>
              <a:buSzTx/>
              <a:buFontTx/>
              <a:buNone/>
              <a:defRPr cap="all" spc="200" sz="2400">
                <a:solidFill>
                  <a:srgbClr val="696464"/>
                </a:solidFill>
                <a:latin typeface="Calibri Light"/>
                <a:ea typeface="Calibri Light"/>
                <a:cs typeface="Calibri Light"/>
                <a:sym typeface="Calibri Light"/>
              </a:defRPr>
            </a:lvl4pPr>
            <a:lvl5pPr marL="0" indent="1828800">
              <a:buClrTx/>
              <a:buSzTx/>
              <a:buFontTx/>
              <a:buNone/>
              <a:defRPr cap="all" spc="200" sz="2400">
                <a:solidFill>
                  <a:srgbClr val="696464"/>
                </a:solidFill>
                <a:latin typeface="Calibri Light"/>
                <a:ea typeface="Calibri Light"/>
                <a:cs typeface="Calibri Light"/>
                <a:sym typeface="Calibri Light"/>
              </a:defRPr>
            </a:lvl5pPr>
          </a:lstStyle>
          <a:p>
            <a:pPr/>
            <a:r>
              <a:t>Body Level One</a:t>
            </a:r>
          </a:p>
          <a:p>
            <a:pPr lvl="1"/>
            <a:r>
              <a:t>Body Level Two</a:t>
            </a:r>
          </a:p>
          <a:p>
            <a:pPr lvl="2"/>
            <a:r>
              <a:t>Body Level Three</a:t>
            </a:r>
          </a:p>
          <a:p>
            <a:pPr lvl="3"/>
            <a:r>
              <a:t>Body Level Four</a:t>
            </a:r>
          </a:p>
          <a:p>
            <a:pPr lvl="4"/>
            <a:r>
              <a:t>Body Level Five</a:t>
            </a:r>
          </a:p>
        </p:txBody>
      </p:sp>
      <p:sp>
        <p:nvSpPr>
          <p:cNvPr id="18" name="Shape 18"/>
          <p:cNvSpPr/>
          <p:nvPr/>
        </p:nvSpPr>
        <p:spPr>
          <a:xfrm>
            <a:off x="1207657" y="4343400"/>
            <a:ext cx="9875522" cy="0"/>
          </a:xfrm>
          <a:prstGeom prst="line">
            <a:avLst/>
          </a:prstGeom>
          <a:ln w="6350">
            <a:solidFill>
              <a:srgbClr val="808080"/>
            </a:solidFill>
          </a:ln>
        </p:spPr>
        <p:txBody>
          <a:bodyPr lIns="45719" rIns="45719"/>
          <a:lstStyle/>
          <a:p>
            <a:pPr/>
          </a:p>
        </p:txBody>
      </p:sp>
      <p:sp>
        <p:nvSpPr>
          <p:cNvPr id="19" name="Shape 1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Title and Vertical Text">
    <p:spTree>
      <p:nvGrpSpPr>
        <p:cNvPr id="1" name=""/>
        <p:cNvGrpSpPr/>
        <p:nvPr/>
      </p:nvGrpSpPr>
      <p:grpSpPr>
        <a:xfrm>
          <a:off x="0" y="0"/>
          <a:ext cx="0" cy="0"/>
          <a:chOff x="0" y="0"/>
          <a:chExt cx="0" cy="0"/>
        </a:xfrm>
      </p:grpSpPr>
      <p:sp>
        <p:nvSpPr>
          <p:cNvPr id="110" name="Shape 110"/>
          <p:cNvSpPr/>
          <p:nvPr>
            <p:ph type="title"/>
          </p:nvPr>
        </p:nvSpPr>
        <p:spPr>
          <a:prstGeom prst="rect">
            <a:avLst/>
          </a:prstGeom>
        </p:spPr>
        <p:txBody>
          <a:bodyPr/>
          <a:lstStyle/>
          <a:p>
            <a:pPr/>
            <a:r>
              <a:t>Title Text</a:t>
            </a:r>
          </a:p>
        </p:txBody>
      </p:sp>
      <p:sp>
        <p:nvSpPr>
          <p:cNvPr id="111" name="Shape 111"/>
          <p:cNvSpPr/>
          <p:nvPr>
            <p:ph type="body" idx="1"/>
          </p:nvPr>
        </p:nvSpPr>
        <p:spPr>
          <a:xfrm>
            <a:off x="1097280" y="1845734"/>
            <a:ext cx="10058401" cy="402336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12" name="Shape 112"/>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0" showMasterPhAnim="1">
  <p:cSld name="Vertical Title and Text">
    <p:spTree>
      <p:nvGrpSpPr>
        <p:cNvPr id="1" name=""/>
        <p:cNvGrpSpPr/>
        <p:nvPr/>
      </p:nvGrpSpPr>
      <p:grpSpPr>
        <a:xfrm>
          <a:off x="0" y="0"/>
          <a:ext cx="0" cy="0"/>
          <a:chOff x="0" y="0"/>
          <a:chExt cx="0" cy="0"/>
        </a:xfrm>
      </p:grpSpPr>
      <p:sp>
        <p:nvSpPr>
          <p:cNvPr id="119" name="Shape 119"/>
          <p:cNvSpPr/>
          <p:nvPr/>
        </p:nvSpPr>
        <p:spPr>
          <a:xfrm>
            <a:off x="3175" y="6400800"/>
            <a:ext cx="12188825" cy="457200"/>
          </a:xfrm>
          <a:prstGeom prst="rect">
            <a:avLst/>
          </a:prstGeom>
          <a:solidFill>
            <a:schemeClr val="accent2"/>
          </a:solidFill>
          <a:ln w="12700">
            <a:miter lim="400000"/>
          </a:ln>
        </p:spPr>
        <p:txBody>
          <a:bodyPr lIns="45719" rIns="45719"/>
          <a:lstStyle/>
          <a:p>
            <a:pPr/>
          </a:p>
        </p:txBody>
      </p:sp>
      <p:sp>
        <p:nvSpPr>
          <p:cNvPr id="120" name="Shape 120"/>
          <p:cNvSpPr/>
          <p:nvPr/>
        </p:nvSpPr>
        <p:spPr>
          <a:xfrm>
            <a:off x="14" y="6334316"/>
            <a:ext cx="12188826" cy="64009"/>
          </a:xfrm>
          <a:prstGeom prst="rect">
            <a:avLst/>
          </a:prstGeom>
          <a:solidFill>
            <a:schemeClr val="accent1"/>
          </a:solidFill>
          <a:ln w="12700">
            <a:miter lim="400000"/>
          </a:ln>
        </p:spPr>
        <p:txBody>
          <a:bodyPr lIns="45719" rIns="45719"/>
          <a:lstStyle/>
          <a:p>
            <a:pPr/>
          </a:p>
        </p:txBody>
      </p:sp>
      <p:sp>
        <p:nvSpPr>
          <p:cNvPr id="121" name="Shape 121"/>
          <p:cNvSpPr/>
          <p:nvPr>
            <p:ph type="title"/>
          </p:nvPr>
        </p:nvSpPr>
        <p:spPr>
          <a:xfrm>
            <a:off x="8724900" y="412302"/>
            <a:ext cx="2628900" cy="5759899"/>
          </a:xfrm>
          <a:prstGeom prst="rect">
            <a:avLst/>
          </a:prstGeom>
        </p:spPr>
        <p:txBody>
          <a:bodyPr/>
          <a:lstStyle/>
          <a:p>
            <a:pPr/>
            <a:r>
              <a:t>Title Text</a:t>
            </a:r>
          </a:p>
        </p:txBody>
      </p:sp>
      <p:sp>
        <p:nvSpPr>
          <p:cNvPr id="122" name="Shape 122"/>
          <p:cNvSpPr/>
          <p:nvPr>
            <p:ph type="body" idx="1"/>
          </p:nvPr>
        </p:nvSpPr>
        <p:spPr>
          <a:xfrm>
            <a:off x="838200" y="412302"/>
            <a:ext cx="7734300" cy="5759899"/>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23" name="Shape 12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0" showMasterPhAnim="1">
  <p:cSld name="Title and Content">
    <p:spTree>
      <p:nvGrpSpPr>
        <p:cNvPr id="1" name=""/>
        <p:cNvGrpSpPr/>
        <p:nvPr/>
      </p:nvGrpSpPr>
      <p:grpSpPr>
        <a:xfrm>
          <a:off x="0" y="0"/>
          <a:ext cx="0" cy="0"/>
          <a:chOff x="0" y="0"/>
          <a:chExt cx="0" cy="0"/>
        </a:xfrm>
      </p:grpSpPr>
      <p:sp>
        <p:nvSpPr>
          <p:cNvPr id="130" name="Shape 130"/>
          <p:cNvSpPr/>
          <p:nvPr/>
        </p:nvSpPr>
        <p:spPr>
          <a:xfrm>
            <a:off x="0" y="6413500"/>
            <a:ext cx="12192001" cy="457200"/>
          </a:xfrm>
          <a:prstGeom prst="rect">
            <a:avLst/>
          </a:prstGeom>
          <a:solidFill>
            <a:schemeClr val="accent2"/>
          </a:solidFill>
          <a:ln w="12700">
            <a:miter lim="400000"/>
          </a:ln>
          <a:extLst>
            <a:ext uri="{C572A759-6A51-4108-AA02-DFA0A04FC94B}">
              <ma14:wrappingTextBoxFlag xmlns:ma14="http://schemas.microsoft.com/office/mac/drawingml/2011/main" val="1"/>
            </a:ext>
          </a:extLst>
        </p:spPr>
        <p:txBody>
          <a:bodyPr lIns="45719" rIns="45719"/>
          <a:lstStyle/>
          <a:p>
            <a:pPr/>
            <a:r>
              <a:t>ATMOS 6910-18, Fall 2016</a:t>
            </a:r>
          </a:p>
        </p:txBody>
      </p:sp>
      <p:sp>
        <p:nvSpPr>
          <p:cNvPr id="131" name="Shape 131"/>
          <p:cNvSpPr/>
          <p:nvPr/>
        </p:nvSpPr>
        <p:spPr>
          <a:xfrm>
            <a:off x="14" y="6334316"/>
            <a:ext cx="12191987" cy="66485"/>
          </a:xfrm>
          <a:prstGeom prst="rect">
            <a:avLst/>
          </a:prstGeom>
          <a:solidFill>
            <a:schemeClr val="accent1"/>
          </a:solidFill>
          <a:ln w="12700">
            <a:miter lim="400000"/>
          </a:ln>
        </p:spPr>
        <p:txBody>
          <a:bodyPr lIns="45719" rIns="45719"/>
          <a:lstStyle/>
          <a:p>
            <a:pPr/>
          </a:p>
        </p:txBody>
      </p:sp>
      <p:sp>
        <p:nvSpPr>
          <p:cNvPr id="132" name="Shape 132"/>
          <p:cNvSpPr/>
          <p:nvPr/>
        </p:nvSpPr>
        <p:spPr>
          <a:xfrm>
            <a:off x="1193532" y="1737845"/>
            <a:ext cx="9966960" cy="1"/>
          </a:xfrm>
          <a:prstGeom prst="line">
            <a:avLst/>
          </a:prstGeom>
          <a:ln w="6350">
            <a:solidFill>
              <a:srgbClr val="808080"/>
            </a:solidFill>
          </a:ln>
        </p:spPr>
        <p:txBody>
          <a:bodyPr lIns="45719" rIns="45719"/>
          <a:lstStyle/>
          <a:p>
            <a:pPr/>
          </a:p>
        </p:txBody>
      </p:sp>
      <p:sp>
        <p:nvSpPr>
          <p:cNvPr id="133" name="Shape 133"/>
          <p:cNvSpPr/>
          <p:nvPr>
            <p:ph type="title"/>
          </p:nvPr>
        </p:nvSpPr>
        <p:spPr>
          <a:prstGeom prst="rect">
            <a:avLst/>
          </a:prstGeom>
        </p:spPr>
        <p:txBody>
          <a:bodyPr/>
          <a:lstStyle/>
          <a:p>
            <a:pPr/>
            <a:r>
              <a:t>Title Text</a:t>
            </a:r>
          </a:p>
        </p:txBody>
      </p:sp>
      <p:sp>
        <p:nvSpPr>
          <p:cNvPr id="134" name="Shape 134"/>
          <p:cNvSpPr/>
          <p:nvPr>
            <p:ph type="body" idx="1"/>
          </p:nvPr>
        </p:nvSpPr>
        <p:spPr>
          <a:xfrm>
            <a:off x="1097280" y="1845734"/>
            <a:ext cx="10058401" cy="402336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35" name="Shape 13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0" showMasterPhAnim="1">
  <p:cSld name="Title and Content">
    <p:spTree>
      <p:nvGrpSpPr>
        <p:cNvPr id="1" name=""/>
        <p:cNvGrpSpPr/>
        <p:nvPr/>
      </p:nvGrpSpPr>
      <p:grpSpPr>
        <a:xfrm>
          <a:off x="0" y="0"/>
          <a:ext cx="0" cy="0"/>
          <a:chOff x="0" y="0"/>
          <a:chExt cx="0" cy="0"/>
        </a:xfrm>
      </p:grpSpPr>
      <p:sp>
        <p:nvSpPr>
          <p:cNvPr id="26" name="Shape 26"/>
          <p:cNvSpPr/>
          <p:nvPr/>
        </p:nvSpPr>
        <p:spPr>
          <a:xfrm>
            <a:off x="0" y="6413500"/>
            <a:ext cx="12192001" cy="457200"/>
          </a:xfrm>
          <a:prstGeom prst="rect">
            <a:avLst/>
          </a:prstGeom>
          <a:solidFill>
            <a:schemeClr val="accent2"/>
          </a:solidFill>
          <a:ln w="12700">
            <a:miter lim="400000"/>
          </a:ln>
          <a:extLst>
            <a:ext uri="{C572A759-6A51-4108-AA02-DFA0A04FC94B}">
              <ma14:wrappingTextBoxFlag xmlns:ma14="http://schemas.microsoft.com/office/mac/drawingml/2011/main" val="1"/>
            </a:ext>
          </a:extLst>
        </p:spPr>
        <p:txBody>
          <a:bodyPr lIns="45719" rIns="45719"/>
          <a:lstStyle/>
          <a:p>
            <a:pPr/>
            <a:r>
              <a:t>ATMOS 6910-18, Fall 2016</a:t>
            </a:r>
          </a:p>
        </p:txBody>
      </p:sp>
      <p:sp>
        <p:nvSpPr>
          <p:cNvPr id="27" name="Shape 27"/>
          <p:cNvSpPr/>
          <p:nvPr/>
        </p:nvSpPr>
        <p:spPr>
          <a:xfrm>
            <a:off x="14" y="6334316"/>
            <a:ext cx="12191987" cy="66485"/>
          </a:xfrm>
          <a:prstGeom prst="rect">
            <a:avLst/>
          </a:prstGeom>
          <a:solidFill>
            <a:schemeClr val="accent1"/>
          </a:solidFill>
          <a:ln w="12700">
            <a:miter lim="400000"/>
          </a:ln>
        </p:spPr>
        <p:txBody>
          <a:bodyPr lIns="45719" rIns="45719"/>
          <a:lstStyle/>
          <a:p>
            <a:pPr/>
          </a:p>
        </p:txBody>
      </p:sp>
      <p:sp>
        <p:nvSpPr>
          <p:cNvPr id="28" name="Shape 28"/>
          <p:cNvSpPr/>
          <p:nvPr/>
        </p:nvSpPr>
        <p:spPr>
          <a:xfrm>
            <a:off x="1193532" y="1737845"/>
            <a:ext cx="9966960" cy="1"/>
          </a:xfrm>
          <a:prstGeom prst="line">
            <a:avLst/>
          </a:prstGeom>
          <a:ln w="6350">
            <a:solidFill>
              <a:srgbClr val="808080"/>
            </a:solidFill>
          </a:ln>
        </p:spPr>
        <p:txBody>
          <a:bodyPr lIns="45719" rIns="45719"/>
          <a:lstStyle/>
          <a:p>
            <a:pPr/>
          </a:p>
        </p:txBody>
      </p:sp>
      <p:sp>
        <p:nvSpPr>
          <p:cNvPr id="29" name="Shape 29"/>
          <p:cNvSpPr/>
          <p:nvPr>
            <p:ph type="title"/>
          </p:nvPr>
        </p:nvSpPr>
        <p:spPr>
          <a:prstGeom prst="rect">
            <a:avLst/>
          </a:prstGeom>
        </p:spPr>
        <p:txBody>
          <a:bodyPr/>
          <a:lstStyle/>
          <a:p>
            <a:pPr/>
            <a:r>
              <a:t>Title Text</a:t>
            </a:r>
          </a:p>
        </p:txBody>
      </p:sp>
      <p:sp>
        <p:nvSpPr>
          <p:cNvPr id="30" name="Shape 30"/>
          <p:cNvSpPr/>
          <p:nvPr>
            <p:ph type="body" idx="1"/>
          </p:nvPr>
        </p:nvSpPr>
        <p:spPr>
          <a:xfrm>
            <a:off x="1097280" y="1845734"/>
            <a:ext cx="10058401" cy="402336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31" name="Shape 3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0" showMasterPhAnim="1">
  <p:cSld name="Section Header">
    <p:spTree>
      <p:nvGrpSpPr>
        <p:cNvPr id="1" name=""/>
        <p:cNvGrpSpPr/>
        <p:nvPr/>
      </p:nvGrpSpPr>
      <p:grpSpPr>
        <a:xfrm>
          <a:off x="0" y="0"/>
          <a:ext cx="0" cy="0"/>
          <a:chOff x="0" y="0"/>
          <a:chExt cx="0" cy="0"/>
        </a:xfrm>
      </p:grpSpPr>
      <p:sp>
        <p:nvSpPr>
          <p:cNvPr id="38" name="Shape 38"/>
          <p:cNvSpPr/>
          <p:nvPr/>
        </p:nvSpPr>
        <p:spPr>
          <a:xfrm>
            <a:off x="3175" y="6400800"/>
            <a:ext cx="12188825" cy="457200"/>
          </a:xfrm>
          <a:prstGeom prst="rect">
            <a:avLst/>
          </a:prstGeom>
          <a:solidFill>
            <a:schemeClr val="accent2"/>
          </a:solidFill>
          <a:ln w="12700">
            <a:miter lim="400000"/>
          </a:ln>
        </p:spPr>
        <p:txBody>
          <a:bodyPr lIns="45719" rIns="45719"/>
          <a:lstStyle/>
          <a:p>
            <a:pPr/>
          </a:p>
        </p:txBody>
      </p:sp>
      <p:sp>
        <p:nvSpPr>
          <p:cNvPr id="39" name="Shape 39"/>
          <p:cNvSpPr/>
          <p:nvPr/>
        </p:nvSpPr>
        <p:spPr>
          <a:xfrm>
            <a:off x="14" y="6334316"/>
            <a:ext cx="12188826" cy="64009"/>
          </a:xfrm>
          <a:prstGeom prst="rect">
            <a:avLst/>
          </a:prstGeom>
          <a:solidFill>
            <a:schemeClr val="accent1"/>
          </a:solidFill>
          <a:ln w="12700">
            <a:miter lim="400000"/>
          </a:ln>
        </p:spPr>
        <p:txBody>
          <a:bodyPr lIns="45719" rIns="45719"/>
          <a:lstStyle/>
          <a:p>
            <a:pPr/>
          </a:p>
        </p:txBody>
      </p:sp>
      <p:sp>
        <p:nvSpPr>
          <p:cNvPr id="40" name="Shape 40"/>
          <p:cNvSpPr/>
          <p:nvPr>
            <p:ph type="title"/>
          </p:nvPr>
        </p:nvSpPr>
        <p:spPr>
          <a:xfrm>
            <a:off x="1097280" y="758951"/>
            <a:ext cx="10058401" cy="3566161"/>
          </a:xfrm>
          <a:prstGeom prst="rect">
            <a:avLst/>
          </a:prstGeom>
        </p:spPr>
        <p:txBody>
          <a:bodyPr/>
          <a:lstStyle>
            <a:lvl1pPr>
              <a:defRPr sz="8000">
                <a:solidFill>
                  <a:srgbClr val="262626"/>
                </a:solidFill>
              </a:defRPr>
            </a:lvl1pPr>
          </a:lstStyle>
          <a:p>
            <a:pPr/>
            <a:r>
              <a:t>Title Text</a:t>
            </a:r>
          </a:p>
        </p:txBody>
      </p:sp>
      <p:sp>
        <p:nvSpPr>
          <p:cNvPr id="41" name="Shape 41"/>
          <p:cNvSpPr/>
          <p:nvPr>
            <p:ph type="body" sz="quarter" idx="1"/>
          </p:nvPr>
        </p:nvSpPr>
        <p:spPr>
          <a:xfrm>
            <a:off x="1097280" y="4453128"/>
            <a:ext cx="10058401" cy="1143001"/>
          </a:xfrm>
          <a:prstGeom prst="rect">
            <a:avLst/>
          </a:prstGeom>
        </p:spPr>
        <p:txBody>
          <a:bodyPr lIns="45719" tIns="45719" rIns="45719" bIns="45719"/>
          <a:lstStyle>
            <a:lvl1pPr marL="0" indent="0">
              <a:buClrTx/>
              <a:buSzTx/>
              <a:buFontTx/>
              <a:buNone/>
              <a:defRPr cap="all" spc="200" sz="2400">
                <a:solidFill>
                  <a:srgbClr val="696464"/>
                </a:solidFill>
                <a:latin typeface="Calibri Light"/>
                <a:ea typeface="Calibri Light"/>
                <a:cs typeface="Calibri Light"/>
                <a:sym typeface="Calibri Light"/>
              </a:defRPr>
            </a:lvl1pPr>
            <a:lvl2pPr marL="0" indent="457200">
              <a:buClrTx/>
              <a:buSzTx/>
              <a:buFontTx/>
              <a:buNone/>
              <a:defRPr cap="all" spc="200" sz="2400">
                <a:solidFill>
                  <a:srgbClr val="696464"/>
                </a:solidFill>
                <a:latin typeface="Calibri Light"/>
                <a:ea typeface="Calibri Light"/>
                <a:cs typeface="Calibri Light"/>
                <a:sym typeface="Calibri Light"/>
              </a:defRPr>
            </a:lvl2pPr>
            <a:lvl3pPr marL="0" indent="914400">
              <a:buClrTx/>
              <a:buSzTx/>
              <a:buFontTx/>
              <a:buNone/>
              <a:defRPr cap="all" spc="200" sz="2400">
                <a:solidFill>
                  <a:srgbClr val="696464"/>
                </a:solidFill>
                <a:latin typeface="Calibri Light"/>
                <a:ea typeface="Calibri Light"/>
                <a:cs typeface="Calibri Light"/>
                <a:sym typeface="Calibri Light"/>
              </a:defRPr>
            </a:lvl3pPr>
            <a:lvl4pPr marL="0" indent="1371600">
              <a:buClrTx/>
              <a:buSzTx/>
              <a:buFontTx/>
              <a:buNone/>
              <a:defRPr cap="all" spc="200" sz="2400">
                <a:solidFill>
                  <a:srgbClr val="696464"/>
                </a:solidFill>
                <a:latin typeface="Calibri Light"/>
                <a:ea typeface="Calibri Light"/>
                <a:cs typeface="Calibri Light"/>
                <a:sym typeface="Calibri Light"/>
              </a:defRPr>
            </a:lvl4pPr>
            <a:lvl5pPr marL="0" indent="1828800">
              <a:buClrTx/>
              <a:buSzTx/>
              <a:buFontTx/>
              <a:buNone/>
              <a:defRPr cap="all" spc="200" sz="2400">
                <a:solidFill>
                  <a:srgbClr val="696464"/>
                </a:solidFill>
                <a:latin typeface="Calibri Light"/>
                <a:ea typeface="Calibri Light"/>
                <a:cs typeface="Calibri Light"/>
                <a:sym typeface="Calibri Light"/>
              </a:defRPr>
            </a:lvl5pPr>
          </a:lstStyle>
          <a:p>
            <a:pPr/>
            <a:r>
              <a:t>Body Level One</a:t>
            </a:r>
          </a:p>
          <a:p>
            <a:pPr lvl="1"/>
            <a:r>
              <a:t>Body Level Two</a:t>
            </a:r>
          </a:p>
          <a:p>
            <a:pPr lvl="2"/>
            <a:r>
              <a:t>Body Level Three</a:t>
            </a:r>
          </a:p>
          <a:p>
            <a:pPr lvl="3"/>
            <a:r>
              <a:t>Body Level Four</a:t>
            </a:r>
          </a:p>
          <a:p>
            <a:pPr lvl="4"/>
            <a:r>
              <a:t>Body Level Five</a:t>
            </a:r>
          </a:p>
        </p:txBody>
      </p:sp>
      <p:sp>
        <p:nvSpPr>
          <p:cNvPr id="42" name="Shape 42"/>
          <p:cNvSpPr/>
          <p:nvPr/>
        </p:nvSpPr>
        <p:spPr>
          <a:xfrm>
            <a:off x="1207657" y="4343400"/>
            <a:ext cx="9875522" cy="0"/>
          </a:xfrm>
          <a:prstGeom prst="line">
            <a:avLst/>
          </a:prstGeom>
          <a:ln w="6350">
            <a:solidFill>
              <a:srgbClr val="808080"/>
            </a:solidFill>
          </a:ln>
        </p:spPr>
        <p:txBody>
          <a:bodyPr lIns="45719" rIns="45719"/>
          <a:lstStyle/>
          <a:p>
            <a:pPr/>
          </a:p>
        </p:txBody>
      </p:sp>
      <p:sp>
        <p:nvSpPr>
          <p:cNvPr id="43" name="Shape 4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Two Content">
    <p:spTree>
      <p:nvGrpSpPr>
        <p:cNvPr id="1" name=""/>
        <p:cNvGrpSpPr/>
        <p:nvPr/>
      </p:nvGrpSpPr>
      <p:grpSpPr>
        <a:xfrm>
          <a:off x="0" y="0"/>
          <a:ext cx="0" cy="0"/>
          <a:chOff x="0" y="0"/>
          <a:chExt cx="0" cy="0"/>
        </a:xfrm>
      </p:grpSpPr>
      <p:sp>
        <p:nvSpPr>
          <p:cNvPr id="50" name="Shape 50"/>
          <p:cNvSpPr/>
          <p:nvPr>
            <p:ph type="title"/>
          </p:nvPr>
        </p:nvSpPr>
        <p:spPr>
          <a:prstGeom prst="rect">
            <a:avLst/>
          </a:prstGeom>
        </p:spPr>
        <p:txBody>
          <a:bodyPr/>
          <a:lstStyle/>
          <a:p>
            <a:pPr/>
            <a:r>
              <a:t>Title Text</a:t>
            </a:r>
          </a:p>
        </p:txBody>
      </p:sp>
      <p:sp>
        <p:nvSpPr>
          <p:cNvPr id="51" name="Shape 51"/>
          <p:cNvSpPr/>
          <p:nvPr>
            <p:ph type="body" sz="half" idx="1"/>
          </p:nvPr>
        </p:nvSpPr>
        <p:spPr>
          <a:xfrm>
            <a:off x="1097277" y="1845734"/>
            <a:ext cx="4937761" cy="402336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2" name="Shape 52"/>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Comparison">
    <p:spTree>
      <p:nvGrpSpPr>
        <p:cNvPr id="1" name=""/>
        <p:cNvGrpSpPr/>
        <p:nvPr/>
      </p:nvGrpSpPr>
      <p:grpSpPr>
        <a:xfrm>
          <a:off x="0" y="0"/>
          <a:ext cx="0" cy="0"/>
          <a:chOff x="0" y="0"/>
          <a:chExt cx="0" cy="0"/>
        </a:xfrm>
      </p:grpSpPr>
      <p:sp>
        <p:nvSpPr>
          <p:cNvPr id="59" name="Shape 59"/>
          <p:cNvSpPr/>
          <p:nvPr>
            <p:ph type="title"/>
          </p:nvPr>
        </p:nvSpPr>
        <p:spPr>
          <a:prstGeom prst="rect">
            <a:avLst/>
          </a:prstGeom>
        </p:spPr>
        <p:txBody>
          <a:bodyPr/>
          <a:lstStyle/>
          <a:p>
            <a:pPr/>
            <a:r>
              <a:t>Title Text</a:t>
            </a:r>
          </a:p>
        </p:txBody>
      </p:sp>
      <p:sp>
        <p:nvSpPr>
          <p:cNvPr id="60" name="Shape 60"/>
          <p:cNvSpPr/>
          <p:nvPr>
            <p:ph type="body" sz="quarter" idx="1"/>
          </p:nvPr>
        </p:nvSpPr>
        <p:spPr>
          <a:xfrm>
            <a:off x="1097280" y="1846052"/>
            <a:ext cx="4937760" cy="736283"/>
          </a:xfrm>
          <a:prstGeom prst="rect">
            <a:avLst/>
          </a:prstGeom>
        </p:spPr>
        <p:txBody>
          <a:bodyPr lIns="45719" tIns="45719" rIns="45719" bIns="45719" anchor="ctr"/>
          <a:lstStyle>
            <a:lvl1pPr marL="0" indent="0">
              <a:buClrTx/>
              <a:buSzTx/>
              <a:buFontTx/>
              <a:buNone/>
              <a:defRPr cap="all">
                <a:solidFill>
                  <a:srgbClr val="696464"/>
                </a:solidFill>
              </a:defRPr>
            </a:lvl1pPr>
            <a:lvl2pPr marL="0" indent="457200">
              <a:buClrTx/>
              <a:buSzTx/>
              <a:buFontTx/>
              <a:buNone/>
              <a:defRPr cap="all">
                <a:solidFill>
                  <a:srgbClr val="696464"/>
                </a:solidFill>
              </a:defRPr>
            </a:lvl2pPr>
            <a:lvl3pPr marL="0" indent="914400">
              <a:buClrTx/>
              <a:buSzTx/>
              <a:buFontTx/>
              <a:buNone/>
              <a:defRPr cap="all">
                <a:solidFill>
                  <a:srgbClr val="696464"/>
                </a:solidFill>
              </a:defRPr>
            </a:lvl3pPr>
            <a:lvl4pPr marL="0" indent="1371600">
              <a:buClrTx/>
              <a:buSzTx/>
              <a:buFontTx/>
              <a:buNone/>
              <a:defRPr cap="all">
                <a:solidFill>
                  <a:srgbClr val="696464"/>
                </a:solidFill>
              </a:defRPr>
            </a:lvl4pPr>
            <a:lvl5pPr marL="0" indent="1828800">
              <a:buClrTx/>
              <a:buSzTx/>
              <a:buFontTx/>
              <a:buNone/>
              <a:defRPr cap="all">
                <a:solidFill>
                  <a:srgbClr val="696464"/>
                </a:solidFill>
              </a:defRPr>
            </a:lvl5pPr>
          </a:lstStyle>
          <a:p>
            <a:pPr/>
            <a:r>
              <a:t>Body Level One</a:t>
            </a:r>
          </a:p>
          <a:p>
            <a:pPr lvl="1"/>
            <a:r>
              <a:t>Body Level Two</a:t>
            </a:r>
          </a:p>
          <a:p>
            <a:pPr lvl="2"/>
            <a:r>
              <a:t>Body Level Three</a:t>
            </a:r>
          </a:p>
          <a:p>
            <a:pPr lvl="3"/>
            <a:r>
              <a:t>Body Level Four</a:t>
            </a:r>
          </a:p>
          <a:p>
            <a:pPr lvl="4"/>
            <a:r>
              <a:t>Body Level Five</a:t>
            </a:r>
          </a:p>
        </p:txBody>
      </p:sp>
      <p:sp>
        <p:nvSpPr>
          <p:cNvPr id="61" name="Shape 61"/>
          <p:cNvSpPr/>
          <p:nvPr>
            <p:ph type="body" sz="quarter" idx="13"/>
          </p:nvPr>
        </p:nvSpPr>
        <p:spPr>
          <a:xfrm>
            <a:off x="6217920" y="1846052"/>
            <a:ext cx="4937761" cy="736283"/>
          </a:xfrm>
          <a:prstGeom prst="rect">
            <a:avLst/>
          </a:prstGeom>
        </p:spPr>
        <p:txBody>
          <a:bodyPr lIns="45719" tIns="45719" rIns="45719" bIns="45719" anchor="ctr"/>
          <a:lstStyle/>
          <a:p>
            <a:pPr marL="0" indent="0">
              <a:buClrTx/>
              <a:buSzTx/>
              <a:buFontTx/>
              <a:buNone/>
              <a:defRPr cap="all">
                <a:solidFill>
                  <a:srgbClr val="696464"/>
                </a:solidFill>
              </a:defRPr>
            </a:pPr>
          </a:p>
        </p:txBody>
      </p:sp>
      <p:sp>
        <p:nvSpPr>
          <p:cNvPr id="62" name="Shape 62"/>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Only">
    <p:spTree>
      <p:nvGrpSpPr>
        <p:cNvPr id="1" name=""/>
        <p:cNvGrpSpPr/>
        <p:nvPr/>
      </p:nvGrpSpPr>
      <p:grpSpPr>
        <a:xfrm>
          <a:off x="0" y="0"/>
          <a:ext cx="0" cy="0"/>
          <a:chOff x="0" y="0"/>
          <a:chExt cx="0" cy="0"/>
        </a:xfrm>
      </p:grpSpPr>
      <p:sp>
        <p:nvSpPr>
          <p:cNvPr id="69" name="Shape 69"/>
          <p:cNvSpPr/>
          <p:nvPr>
            <p:ph type="title"/>
          </p:nvPr>
        </p:nvSpPr>
        <p:spPr>
          <a:prstGeom prst="rect">
            <a:avLst/>
          </a:prstGeom>
        </p:spPr>
        <p:txBody>
          <a:bodyPr/>
          <a:lstStyle/>
          <a:p>
            <a:pPr/>
            <a:r>
              <a:t>Title Text</a:t>
            </a:r>
          </a:p>
        </p:txBody>
      </p:sp>
      <p:sp>
        <p:nvSpPr>
          <p:cNvPr id="70" name="Shape 7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0" showMasterPhAnim="1">
  <p:cSld name="Blank">
    <p:spTree>
      <p:nvGrpSpPr>
        <p:cNvPr id="1" name=""/>
        <p:cNvGrpSpPr/>
        <p:nvPr/>
      </p:nvGrpSpPr>
      <p:grpSpPr>
        <a:xfrm>
          <a:off x="0" y="0"/>
          <a:ext cx="0" cy="0"/>
          <a:chOff x="0" y="0"/>
          <a:chExt cx="0" cy="0"/>
        </a:xfrm>
      </p:grpSpPr>
      <p:sp>
        <p:nvSpPr>
          <p:cNvPr id="77" name="Shape 77"/>
          <p:cNvSpPr/>
          <p:nvPr/>
        </p:nvSpPr>
        <p:spPr>
          <a:xfrm>
            <a:off x="3175" y="6400800"/>
            <a:ext cx="12188825" cy="457200"/>
          </a:xfrm>
          <a:prstGeom prst="rect">
            <a:avLst/>
          </a:prstGeom>
          <a:solidFill>
            <a:schemeClr val="accent2"/>
          </a:solidFill>
          <a:ln w="12700">
            <a:miter lim="400000"/>
          </a:ln>
        </p:spPr>
        <p:txBody>
          <a:bodyPr lIns="45719" rIns="45719"/>
          <a:lstStyle/>
          <a:p>
            <a:pPr/>
          </a:p>
        </p:txBody>
      </p:sp>
      <p:sp>
        <p:nvSpPr>
          <p:cNvPr id="78" name="Shape 78"/>
          <p:cNvSpPr/>
          <p:nvPr/>
        </p:nvSpPr>
        <p:spPr>
          <a:xfrm>
            <a:off x="14" y="6334316"/>
            <a:ext cx="12188826" cy="64009"/>
          </a:xfrm>
          <a:prstGeom prst="rect">
            <a:avLst/>
          </a:prstGeom>
          <a:solidFill>
            <a:schemeClr val="accent1"/>
          </a:solidFill>
          <a:ln w="12700">
            <a:miter lim="400000"/>
          </a:ln>
        </p:spPr>
        <p:txBody>
          <a:bodyPr lIns="45719" rIns="45719"/>
          <a:lstStyle/>
          <a:p>
            <a:pPr/>
          </a:p>
        </p:txBody>
      </p:sp>
      <p:sp>
        <p:nvSpPr>
          <p:cNvPr id="79" name="Shape 7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0" showMasterPhAnim="1">
  <p:cSld name="Content with Caption">
    <p:spTree>
      <p:nvGrpSpPr>
        <p:cNvPr id="1" name=""/>
        <p:cNvGrpSpPr/>
        <p:nvPr/>
      </p:nvGrpSpPr>
      <p:grpSpPr>
        <a:xfrm>
          <a:off x="0" y="0"/>
          <a:ext cx="0" cy="0"/>
          <a:chOff x="0" y="0"/>
          <a:chExt cx="0" cy="0"/>
        </a:xfrm>
      </p:grpSpPr>
      <p:sp>
        <p:nvSpPr>
          <p:cNvPr id="86" name="Shape 86"/>
          <p:cNvSpPr/>
          <p:nvPr/>
        </p:nvSpPr>
        <p:spPr>
          <a:xfrm>
            <a:off x="15" y="0"/>
            <a:ext cx="4050793" cy="6858000"/>
          </a:xfrm>
          <a:prstGeom prst="rect">
            <a:avLst/>
          </a:prstGeom>
          <a:solidFill>
            <a:schemeClr val="accent2"/>
          </a:solidFill>
          <a:ln w="12700">
            <a:miter lim="400000"/>
          </a:ln>
        </p:spPr>
        <p:txBody>
          <a:bodyPr lIns="45719" rIns="45719"/>
          <a:lstStyle/>
          <a:p>
            <a:pPr/>
          </a:p>
        </p:txBody>
      </p:sp>
      <p:sp>
        <p:nvSpPr>
          <p:cNvPr id="87" name="Shape 87"/>
          <p:cNvSpPr/>
          <p:nvPr/>
        </p:nvSpPr>
        <p:spPr>
          <a:xfrm>
            <a:off x="4040070" y="0"/>
            <a:ext cx="64009" cy="6858000"/>
          </a:xfrm>
          <a:prstGeom prst="rect">
            <a:avLst/>
          </a:prstGeom>
          <a:solidFill>
            <a:schemeClr val="accent1"/>
          </a:solidFill>
          <a:ln w="12700">
            <a:miter lim="400000"/>
          </a:ln>
        </p:spPr>
        <p:txBody>
          <a:bodyPr lIns="45719" rIns="45719"/>
          <a:lstStyle/>
          <a:p>
            <a:pPr/>
          </a:p>
        </p:txBody>
      </p:sp>
      <p:sp>
        <p:nvSpPr>
          <p:cNvPr id="88" name="Shape 88"/>
          <p:cNvSpPr/>
          <p:nvPr>
            <p:ph type="title"/>
          </p:nvPr>
        </p:nvSpPr>
        <p:spPr>
          <a:xfrm>
            <a:off x="457200" y="594359"/>
            <a:ext cx="3200400" cy="2286001"/>
          </a:xfrm>
          <a:prstGeom prst="rect">
            <a:avLst/>
          </a:prstGeom>
        </p:spPr>
        <p:txBody>
          <a:bodyPr/>
          <a:lstStyle>
            <a:lvl1pPr>
              <a:defRPr sz="3600">
                <a:solidFill>
                  <a:srgbClr val="FFFFFF"/>
                </a:solidFill>
              </a:defRPr>
            </a:lvl1pPr>
          </a:lstStyle>
          <a:p>
            <a:pPr/>
            <a:r>
              <a:t>Title Text</a:t>
            </a:r>
          </a:p>
        </p:txBody>
      </p:sp>
      <p:sp>
        <p:nvSpPr>
          <p:cNvPr id="89" name="Shape 89"/>
          <p:cNvSpPr/>
          <p:nvPr>
            <p:ph type="body" idx="1"/>
          </p:nvPr>
        </p:nvSpPr>
        <p:spPr>
          <a:xfrm>
            <a:off x="4800600" y="731519"/>
            <a:ext cx="6492241" cy="5257801"/>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90" name="Shape 90"/>
          <p:cNvSpPr/>
          <p:nvPr>
            <p:ph type="body" sz="quarter" idx="13"/>
          </p:nvPr>
        </p:nvSpPr>
        <p:spPr>
          <a:xfrm>
            <a:off x="457200" y="2926079"/>
            <a:ext cx="3200400" cy="3379125"/>
          </a:xfrm>
          <a:prstGeom prst="rect">
            <a:avLst/>
          </a:prstGeom>
        </p:spPr>
        <p:txBody>
          <a:bodyPr lIns="45719" tIns="45719" rIns="45719" bIns="45719"/>
          <a:lstStyle/>
          <a:p>
            <a:pPr marL="0" indent="0">
              <a:buClrTx/>
              <a:buSzTx/>
              <a:buFontTx/>
              <a:buNone/>
              <a:defRPr sz="1500">
                <a:solidFill>
                  <a:srgbClr val="FFFFFF"/>
                </a:solidFill>
              </a:defRPr>
            </a:pPr>
          </a:p>
        </p:txBody>
      </p:sp>
      <p:sp>
        <p:nvSpPr>
          <p:cNvPr id="91" name="Shape 91"/>
          <p:cNvSpPr/>
          <p:nvPr>
            <p:ph type="sldNum" sz="quarter" idx="2"/>
          </p:nvPr>
        </p:nvSpPr>
        <p:spPr>
          <a:prstGeom prst="rect">
            <a:avLst/>
          </a:prstGeom>
        </p:spPr>
        <p:txBody>
          <a:bodyPr/>
          <a:lstStyle>
            <a:lvl1pPr>
              <a:defRPr>
                <a:solidFill>
                  <a:srgbClr val="696464"/>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0" showMasterPhAnim="1">
  <p:cSld name="Picture with Caption">
    <p:spTree>
      <p:nvGrpSpPr>
        <p:cNvPr id="1" name=""/>
        <p:cNvGrpSpPr/>
        <p:nvPr/>
      </p:nvGrpSpPr>
      <p:grpSpPr>
        <a:xfrm>
          <a:off x="0" y="0"/>
          <a:ext cx="0" cy="0"/>
          <a:chOff x="0" y="0"/>
          <a:chExt cx="0" cy="0"/>
        </a:xfrm>
      </p:grpSpPr>
      <p:sp>
        <p:nvSpPr>
          <p:cNvPr id="98" name="Shape 98"/>
          <p:cNvSpPr/>
          <p:nvPr/>
        </p:nvSpPr>
        <p:spPr>
          <a:xfrm>
            <a:off x="0" y="4953000"/>
            <a:ext cx="12188825" cy="1905000"/>
          </a:xfrm>
          <a:prstGeom prst="rect">
            <a:avLst/>
          </a:prstGeom>
          <a:solidFill>
            <a:schemeClr val="accent2"/>
          </a:solidFill>
          <a:ln w="12700">
            <a:miter lim="400000"/>
          </a:ln>
        </p:spPr>
        <p:txBody>
          <a:bodyPr lIns="45719" rIns="45719"/>
          <a:lstStyle/>
          <a:p>
            <a:pPr/>
          </a:p>
        </p:txBody>
      </p:sp>
      <p:sp>
        <p:nvSpPr>
          <p:cNvPr id="99" name="Shape 99"/>
          <p:cNvSpPr/>
          <p:nvPr/>
        </p:nvSpPr>
        <p:spPr>
          <a:xfrm>
            <a:off x="14" y="4915075"/>
            <a:ext cx="12188826" cy="64009"/>
          </a:xfrm>
          <a:prstGeom prst="rect">
            <a:avLst/>
          </a:prstGeom>
          <a:solidFill>
            <a:schemeClr val="accent1"/>
          </a:solidFill>
          <a:ln w="12700">
            <a:miter lim="400000"/>
          </a:ln>
        </p:spPr>
        <p:txBody>
          <a:bodyPr lIns="45719" rIns="45719"/>
          <a:lstStyle/>
          <a:p>
            <a:pPr/>
          </a:p>
        </p:txBody>
      </p:sp>
      <p:sp>
        <p:nvSpPr>
          <p:cNvPr id="100" name="Shape 100"/>
          <p:cNvSpPr/>
          <p:nvPr>
            <p:ph type="title"/>
          </p:nvPr>
        </p:nvSpPr>
        <p:spPr>
          <a:xfrm>
            <a:off x="1097280" y="5074920"/>
            <a:ext cx="10113645" cy="822961"/>
          </a:xfrm>
          <a:prstGeom prst="rect">
            <a:avLst/>
          </a:prstGeom>
        </p:spPr>
        <p:txBody>
          <a:bodyPr lIns="0" tIns="0" rIns="0" bIns="0"/>
          <a:lstStyle>
            <a:lvl1pPr>
              <a:defRPr sz="3600">
                <a:solidFill>
                  <a:srgbClr val="FFFFFF"/>
                </a:solidFill>
              </a:defRPr>
            </a:lvl1pPr>
          </a:lstStyle>
          <a:p>
            <a:pPr/>
            <a:r>
              <a:t>Title Text</a:t>
            </a:r>
          </a:p>
        </p:txBody>
      </p:sp>
      <p:sp>
        <p:nvSpPr>
          <p:cNvPr id="101" name="Shape 101"/>
          <p:cNvSpPr/>
          <p:nvPr>
            <p:ph type="pic" idx="13"/>
          </p:nvPr>
        </p:nvSpPr>
        <p:spPr>
          <a:xfrm>
            <a:off x="14" y="0"/>
            <a:ext cx="12191987" cy="4915076"/>
          </a:xfrm>
          <a:prstGeom prst="rect">
            <a:avLst/>
          </a:prstGeom>
        </p:spPr>
        <p:txBody>
          <a:bodyPr lIns="91439" tIns="45719" rIns="91439" bIns="45719">
            <a:noAutofit/>
          </a:bodyPr>
          <a:lstStyle/>
          <a:p>
            <a:pPr/>
          </a:p>
        </p:txBody>
      </p:sp>
      <p:sp>
        <p:nvSpPr>
          <p:cNvPr id="102" name="Shape 102"/>
          <p:cNvSpPr/>
          <p:nvPr>
            <p:ph type="body" sz="quarter" idx="1"/>
          </p:nvPr>
        </p:nvSpPr>
        <p:spPr>
          <a:xfrm>
            <a:off x="1097280" y="5907023"/>
            <a:ext cx="10113265" cy="594361"/>
          </a:xfrm>
          <a:prstGeom prst="rect">
            <a:avLst/>
          </a:prstGeom>
        </p:spPr>
        <p:txBody>
          <a:bodyPr/>
          <a:lstStyle>
            <a:lvl1pPr marL="0" indent="0">
              <a:spcBef>
                <a:spcPts val="600"/>
              </a:spcBef>
              <a:buClrTx/>
              <a:buSzTx/>
              <a:buFontTx/>
              <a:buNone/>
              <a:defRPr sz="1500">
                <a:solidFill>
                  <a:srgbClr val="FFFFFF"/>
                </a:solidFill>
              </a:defRPr>
            </a:lvl1pPr>
            <a:lvl2pPr marL="0" indent="457200">
              <a:spcBef>
                <a:spcPts val="600"/>
              </a:spcBef>
              <a:buClrTx/>
              <a:buSzTx/>
              <a:buFontTx/>
              <a:buNone/>
              <a:defRPr sz="1500">
                <a:solidFill>
                  <a:srgbClr val="FFFFFF"/>
                </a:solidFill>
              </a:defRPr>
            </a:lvl2pPr>
            <a:lvl3pPr marL="0" indent="914400">
              <a:spcBef>
                <a:spcPts val="600"/>
              </a:spcBef>
              <a:buClrTx/>
              <a:buSzTx/>
              <a:buFontTx/>
              <a:buNone/>
              <a:defRPr sz="1500">
                <a:solidFill>
                  <a:srgbClr val="FFFFFF"/>
                </a:solidFill>
              </a:defRPr>
            </a:lvl3pPr>
            <a:lvl4pPr marL="0" indent="1371600">
              <a:spcBef>
                <a:spcPts val="600"/>
              </a:spcBef>
              <a:buClrTx/>
              <a:buSzTx/>
              <a:buFontTx/>
              <a:buNone/>
              <a:defRPr sz="1500">
                <a:solidFill>
                  <a:srgbClr val="FFFFFF"/>
                </a:solidFill>
              </a:defRPr>
            </a:lvl4pPr>
            <a:lvl5pPr marL="0" indent="1828800">
              <a:spcBef>
                <a:spcPts val="600"/>
              </a:spcBef>
              <a:buClrTx/>
              <a:buSzTx/>
              <a:buFontTx/>
              <a:buNone/>
              <a:defRPr sz="1500">
                <a:solidFill>
                  <a:srgbClr val="FFFFFF"/>
                </a:solidFill>
              </a:defRPr>
            </a:lvl5pPr>
          </a:lstStyle>
          <a:p>
            <a:pPr/>
            <a:r>
              <a:t>Body Level One</a:t>
            </a:r>
          </a:p>
          <a:p>
            <a:pPr lvl="1"/>
            <a:r>
              <a:t>Body Level Two</a:t>
            </a:r>
          </a:p>
          <a:p>
            <a:pPr lvl="2"/>
            <a:r>
              <a:t>Body Level Three</a:t>
            </a:r>
          </a:p>
          <a:p>
            <a:pPr lvl="3"/>
            <a:r>
              <a:t>Body Level Four</a:t>
            </a:r>
          </a:p>
          <a:p>
            <a:pPr lvl="4"/>
            <a:r>
              <a:t>Body Level Five</a:t>
            </a:r>
          </a:p>
        </p:txBody>
      </p:sp>
      <p:sp>
        <p:nvSpPr>
          <p:cNvPr id="103" name="Shape 10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nvSpPr>
        <p:spPr>
          <a:xfrm>
            <a:off x="1" y="6400800"/>
            <a:ext cx="12192001" cy="457200"/>
          </a:xfrm>
          <a:prstGeom prst="rect">
            <a:avLst/>
          </a:prstGeom>
          <a:solidFill>
            <a:schemeClr val="accent2"/>
          </a:solidFill>
          <a:ln w="12700">
            <a:miter lim="400000"/>
          </a:ln>
        </p:spPr>
        <p:txBody>
          <a:bodyPr lIns="45719" rIns="45719"/>
          <a:lstStyle/>
          <a:p>
            <a:pPr/>
          </a:p>
        </p:txBody>
      </p:sp>
      <p:sp>
        <p:nvSpPr>
          <p:cNvPr id="3" name="Shape 3"/>
          <p:cNvSpPr/>
          <p:nvPr/>
        </p:nvSpPr>
        <p:spPr>
          <a:xfrm>
            <a:off x="14" y="6334316"/>
            <a:ext cx="12191987" cy="66485"/>
          </a:xfrm>
          <a:prstGeom prst="rect">
            <a:avLst/>
          </a:prstGeom>
          <a:solidFill>
            <a:schemeClr val="accent1"/>
          </a:solidFill>
          <a:ln w="12700">
            <a:miter lim="400000"/>
          </a:ln>
        </p:spPr>
        <p:txBody>
          <a:bodyPr lIns="45719" rIns="45719"/>
          <a:lstStyle/>
          <a:p>
            <a:pPr/>
          </a:p>
        </p:txBody>
      </p:sp>
      <p:sp>
        <p:nvSpPr>
          <p:cNvPr id="4" name="Shape 4"/>
          <p:cNvSpPr/>
          <p:nvPr/>
        </p:nvSpPr>
        <p:spPr>
          <a:xfrm>
            <a:off x="1193532" y="1737845"/>
            <a:ext cx="9966960" cy="1"/>
          </a:xfrm>
          <a:prstGeom prst="line">
            <a:avLst/>
          </a:prstGeom>
          <a:ln w="6350">
            <a:solidFill>
              <a:srgbClr val="808080"/>
            </a:solidFill>
          </a:ln>
        </p:spPr>
        <p:txBody>
          <a:bodyPr lIns="45719" rIns="45719"/>
          <a:lstStyle/>
          <a:p>
            <a:pPr/>
          </a:p>
        </p:txBody>
      </p:sp>
      <p:sp>
        <p:nvSpPr>
          <p:cNvPr id="5" name="Shape 5"/>
          <p:cNvSpPr/>
          <p:nvPr>
            <p:ph type="title"/>
          </p:nvPr>
        </p:nvSpPr>
        <p:spPr>
          <a:xfrm>
            <a:off x="1097280" y="286603"/>
            <a:ext cx="10058401" cy="1450757"/>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Title Text</a:t>
            </a:r>
          </a:p>
        </p:txBody>
      </p:sp>
      <p:sp>
        <p:nvSpPr>
          <p:cNvPr id="6" name="Shape 6"/>
          <p:cNvSpPr/>
          <p:nvPr>
            <p:ph type="body" idx="1"/>
          </p:nvPr>
        </p:nvSpPr>
        <p:spPr>
          <a:xfrm>
            <a:off x="609600" y="1600200"/>
            <a:ext cx="10972800" cy="4525963"/>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7" name="Shape 7"/>
          <p:cNvSpPr/>
          <p:nvPr>
            <p:ph type="sldNum" sz="quarter" idx="2"/>
          </p:nvPr>
        </p:nvSpPr>
        <p:spPr>
          <a:xfrm>
            <a:off x="10975141" y="6526778"/>
            <a:ext cx="237343" cy="231141"/>
          </a:xfrm>
          <a:prstGeom prst="rect">
            <a:avLst/>
          </a:prstGeom>
          <a:ln w="12700">
            <a:miter lim="400000"/>
          </a:ln>
        </p:spPr>
        <p:txBody>
          <a:bodyPr wrap="none" lIns="45719" rIns="45719" anchor="ctr">
            <a:spAutoFit/>
          </a:bodyPr>
          <a:lstStyle>
            <a:lvl1pPr algn="r">
              <a:defRPr sz="1000">
                <a:solidFill>
                  <a:srgbClr val="FFFFFF"/>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1pPr>
      <a:lvl2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2pPr>
      <a:lvl3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3pPr>
      <a:lvl4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4pPr>
      <a:lvl5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5pPr>
      <a:lvl6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6pPr>
      <a:lvl7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7pPr>
      <a:lvl8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8pPr>
      <a:lvl9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9pPr>
    </p:titleStyle>
    <p:bodyStyle>
      <a:lvl1pPr marL="91439" marR="0" indent="-91439" algn="l" defTabSz="914400" rtl="0" latinLnBrk="0">
        <a:lnSpc>
          <a:spcPct val="90000"/>
        </a:lnSpc>
        <a:spcBef>
          <a:spcPts val="1200"/>
        </a:spcBef>
        <a:spcAft>
          <a:spcPts val="0"/>
        </a:spcAft>
        <a:buClr>
          <a:schemeClr val="accent1"/>
        </a:buClr>
        <a:buSzPct val="100000"/>
        <a:buFont typeface="Trebuchet MS"/>
        <a:buChar char=" "/>
        <a:tabLst/>
        <a:defRPr b="0" baseline="0" cap="none" i="0" spc="0" strike="noStrike" sz="2000" u="none">
          <a:ln>
            <a:noFill/>
          </a:ln>
          <a:solidFill>
            <a:srgbClr val="404040"/>
          </a:solidFill>
          <a:uFillTx/>
          <a:latin typeface="+mn-lt"/>
          <a:ea typeface="+mn-ea"/>
          <a:cs typeface="+mn-cs"/>
          <a:sym typeface="Calibri"/>
        </a:defRPr>
      </a:lvl1pPr>
      <a:lvl2pPr marL="404368" marR="0" indent="-203200" algn="l" defTabSz="914400" rtl="0" latinLnBrk="0">
        <a:lnSpc>
          <a:spcPct val="90000"/>
        </a:lnSpc>
        <a:spcBef>
          <a:spcPts val="1200"/>
        </a:spcBef>
        <a:spcAft>
          <a:spcPts val="0"/>
        </a:spcAft>
        <a:buClr>
          <a:schemeClr val="accent1"/>
        </a:buClr>
        <a:buSzPct val="100000"/>
        <a:buFont typeface="Trebuchet MS"/>
        <a:buChar char="◦"/>
        <a:tabLst/>
        <a:defRPr b="0" baseline="0" cap="none" i="0" spc="0" strike="noStrike" sz="2000" u="none">
          <a:ln>
            <a:noFill/>
          </a:ln>
          <a:solidFill>
            <a:srgbClr val="404040"/>
          </a:solidFill>
          <a:uFillTx/>
          <a:latin typeface="+mn-lt"/>
          <a:ea typeface="+mn-ea"/>
          <a:cs typeface="+mn-cs"/>
          <a:sym typeface="Calibri"/>
        </a:defRPr>
      </a:lvl2pPr>
      <a:lvl3pPr marL="645305" marR="0" indent="-261257" algn="l" defTabSz="914400" rtl="0" latinLnBrk="0">
        <a:lnSpc>
          <a:spcPct val="90000"/>
        </a:lnSpc>
        <a:spcBef>
          <a:spcPts val="1200"/>
        </a:spcBef>
        <a:spcAft>
          <a:spcPts val="0"/>
        </a:spcAft>
        <a:buClr>
          <a:schemeClr val="accent1"/>
        </a:buClr>
        <a:buSzPct val="100000"/>
        <a:buFont typeface="Trebuchet MS"/>
        <a:buChar char="◦"/>
        <a:tabLst/>
        <a:defRPr b="0" baseline="0" cap="none" i="0" spc="0" strike="noStrike" sz="2000" u="none">
          <a:ln>
            <a:noFill/>
          </a:ln>
          <a:solidFill>
            <a:srgbClr val="404040"/>
          </a:solidFill>
          <a:uFillTx/>
          <a:latin typeface="+mn-lt"/>
          <a:ea typeface="+mn-ea"/>
          <a:cs typeface="+mn-cs"/>
          <a:sym typeface="Calibri"/>
        </a:defRPr>
      </a:lvl3pPr>
      <a:lvl4pPr marL="828185" marR="0" indent="-261257" algn="l" defTabSz="914400" rtl="0" latinLnBrk="0">
        <a:lnSpc>
          <a:spcPct val="90000"/>
        </a:lnSpc>
        <a:spcBef>
          <a:spcPts val="1200"/>
        </a:spcBef>
        <a:spcAft>
          <a:spcPts val="0"/>
        </a:spcAft>
        <a:buClr>
          <a:schemeClr val="accent1"/>
        </a:buClr>
        <a:buSzPct val="100000"/>
        <a:buFont typeface="Trebuchet MS"/>
        <a:buChar char="◦"/>
        <a:tabLst/>
        <a:defRPr b="0" baseline="0" cap="none" i="0" spc="0" strike="noStrike" sz="2000" u="none">
          <a:ln>
            <a:noFill/>
          </a:ln>
          <a:solidFill>
            <a:srgbClr val="404040"/>
          </a:solidFill>
          <a:uFillTx/>
          <a:latin typeface="+mn-lt"/>
          <a:ea typeface="+mn-ea"/>
          <a:cs typeface="+mn-cs"/>
          <a:sym typeface="Calibri"/>
        </a:defRPr>
      </a:lvl4pPr>
      <a:lvl5pPr marL="1011065" marR="0" indent="-261257" algn="l" defTabSz="914400" rtl="0" latinLnBrk="0">
        <a:lnSpc>
          <a:spcPct val="90000"/>
        </a:lnSpc>
        <a:spcBef>
          <a:spcPts val="1200"/>
        </a:spcBef>
        <a:spcAft>
          <a:spcPts val="0"/>
        </a:spcAft>
        <a:buClr>
          <a:schemeClr val="accent1"/>
        </a:buClr>
        <a:buSzPct val="100000"/>
        <a:buFont typeface="Trebuchet MS"/>
        <a:buChar char="◦"/>
        <a:tabLst/>
        <a:defRPr b="0" baseline="0" cap="none" i="0" spc="0" strike="noStrike" sz="2000" u="none">
          <a:ln>
            <a:noFill/>
          </a:ln>
          <a:solidFill>
            <a:srgbClr val="404040"/>
          </a:solidFill>
          <a:uFillTx/>
          <a:latin typeface="+mn-lt"/>
          <a:ea typeface="+mn-ea"/>
          <a:cs typeface="+mn-cs"/>
          <a:sym typeface="Calibri"/>
        </a:defRPr>
      </a:lvl5pPr>
      <a:lvl6pPr marL="1197971" marR="0" indent="-326571" algn="l" defTabSz="914400" rtl="0" latinLnBrk="0">
        <a:lnSpc>
          <a:spcPct val="90000"/>
        </a:lnSpc>
        <a:spcBef>
          <a:spcPts val="1200"/>
        </a:spcBef>
        <a:spcAft>
          <a:spcPts val="0"/>
        </a:spcAft>
        <a:buClr>
          <a:schemeClr val="accent1"/>
        </a:buClr>
        <a:buSzPct val="100000"/>
        <a:buFont typeface="Trebuchet MS"/>
        <a:buChar char="◦"/>
        <a:tabLst/>
        <a:defRPr b="0" baseline="0" cap="none" i="0" spc="0" strike="noStrike" sz="2000" u="none">
          <a:ln>
            <a:noFill/>
          </a:ln>
          <a:solidFill>
            <a:srgbClr val="404040"/>
          </a:solidFill>
          <a:uFillTx/>
          <a:latin typeface="+mn-lt"/>
          <a:ea typeface="+mn-ea"/>
          <a:cs typeface="+mn-cs"/>
          <a:sym typeface="Calibri"/>
        </a:defRPr>
      </a:lvl6pPr>
      <a:lvl7pPr marL="1397971" marR="0" indent="-326571" algn="l" defTabSz="914400" rtl="0" latinLnBrk="0">
        <a:lnSpc>
          <a:spcPct val="90000"/>
        </a:lnSpc>
        <a:spcBef>
          <a:spcPts val="1200"/>
        </a:spcBef>
        <a:spcAft>
          <a:spcPts val="0"/>
        </a:spcAft>
        <a:buClr>
          <a:schemeClr val="accent1"/>
        </a:buClr>
        <a:buSzPct val="100000"/>
        <a:buFont typeface="Trebuchet MS"/>
        <a:buChar char="◦"/>
        <a:tabLst/>
        <a:defRPr b="0" baseline="0" cap="none" i="0" spc="0" strike="noStrike" sz="2000" u="none">
          <a:ln>
            <a:noFill/>
          </a:ln>
          <a:solidFill>
            <a:srgbClr val="404040"/>
          </a:solidFill>
          <a:uFillTx/>
          <a:latin typeface="+mn-lt"/>
          <a:ea typeface="+mn-ea"/>
          <a:cs typeface="+mn-cs"/>
          <a:sym typeface="Calibri"/>
        </a:defRPr>
      </a:lvl7pPr>
      <a:lvl8pPr marL="1597971" marR="0" indent="-326571" algn="l" defTabSz="914400" rtl="0" latinLnBrk="0">
        <a:lnSpc>
          <a:spcPct val="90000"/>
        </a:lnSpc>
        <a:spcBef>
          <a:spcPts val="1200"/>
        </a:spcBef>
        <a:spcAft>
          <a:spcPts val="0"/>
        </a:spcAft>
        <a:buClr>
          <a:schemeClr val="accent1"/>
        </a:buClr>
        <a:buSzPct val="100000"/>
        <a:buFont typeface="Trebuchet MS"/>
        <a:buChar char="◦"/>
        <a:tabLst/>
        <a:defRPr b="0" baseline="0" cap="none" i="0" spc="0" strike="noStrike" sz="2000" u="none">
          <a:ln>
            <a:noFill/>
          </a:ln>
          <a:solidFill>
            <a:srgbClr val="404040"/>
          </a:solidFill>
          <a:uFillTx/>
          <a:latin typeface="+mn-lt"/>
          <a:ea typeface="+mn-ea"/>
          <a:cs typeface="+mn-cs"/>
          <a:sym typeface="Calibri"/>
        </a:defRPr>
      </a:lvl8pPr>
      <a:lvl9pPr marL="1797971" marR="0" indent="-326571" algn="l" defTabSz="914400" rtl="0" latinLnBrk="0">
        <a:lnSpc>
          <a:spcPct val="90000"/>
        </a:lnSpc>
        <a:spcBef>
          <a:spcPts val="1200"/>
        </a:spcBef>
        <a:spcAft>
          <a:spcPts val="0"/>
        </a:spcAft>
        <a:buClr>
          <a:schemeClr val="accent1"/>
        </a:buClr>
        <a:buSzPct val="100000"/>
        <a:buFont typeface="Trebuchet MS"/>
        <a:buChar char="◦"/>
        <a:tabLst/>
        <a:defRPr b="0" baseline="0" cap="none" i="0" spc="0" strike="noStrike" sz="2000" u="none">
          <a:ln>
            <a:noFill/>
          </a:ln>
          <a:solidFill>
            <a:srgbClr val="40404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en.wikipedia.org/wiki/GRIB" TargetMode="External"/></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tp://tgftp.nws.noaa.gov/SL.us008001/ST.opnl/" TargetMode="External"/></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ftp.cpc.ncep.noaa.gov/wd51we/wgrib2/tricks.wgrib2" TargetMode="External"/></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4" name="Shape 144"/>
          <p:cNvSpPr/>
          <p:nvPr>
            <p:ph type="ctrTitle"/>
          </p:nvPr>
        </p:nvSpPr>
        <p:spPr>
          <a:xfrm>
            <a:off x="1097280" y="758951"/>
            <a:ext cx="10058401" cy="3566161"/>
          </a:xfrm>
          <a:prstGeom prst="rect">
            <a:avLst/>
          </a:prstGeom>
        </p:spPr>
        <p:txBody>
          <a:bodyPr/>
          <a:lstStyle>
            <a:lvl1pPr>
              <a:defRPr spc="-100"/>
            </a:lvl1pPr>
          </a:lstStyle>
          <a:p>
            <a:pPr/>
            <a:r>
              <a:t>Class 4: </a:t>
            </a:r>
          </a:p>
        </p:txBody>
      </p:sp>
      <p:sp>
        <p:nvSpPr>
          <p:cNvPr id="145" name="Shape 145"/>
          <p:cNvSpPr/>
          <p:nvPr>
            <p:ph type="subTitle" sz="quarter" idx="1"/>
          </p:nvPr>
        </p:nvSpPr>
        <p:spPr>
          <a:prstGeom prst="rect">
            <a:avLst/>
          </a:prstGeom>
        </p:spPr>
        <p:txBody>
          <a:bodyPr/>
          <a:lstStyle/>
          <a:p>
            <a:pPr/>
            <a:r>
              <a:t>Input and Output, part II</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4" name="Shape 174"/>
          <p:cNvSpPr/>
          <p:nvPr>
            <p:ph type="title"/>
          </p:nvPr>
        </p:nvSpPr>
        <p:spPr>
          <a:prstGeom prst="rect">
            <a:avLst/>
          </a:prstGeom>
        </p:spPr>
        <p:txBody>
          <a:bodyPr/>
          <a:lstStyle/>
          <a:p>
            <a:pPr lvl="1"/>
            <a:r>
              <a:t>Frame It</a:t>
            </a:r>
          </a:p>
        </p:txBody>
      </p:sp>
      <p:sp>
        <p:nvSpPr>
          <p:cNvPr id="175" name="Shape 175"/>
          <p:cNvSpPr/>
          <p:nvPr>
            <p:ph type="body" idx="1"/>
          </p:nvPr>
        </p:nvSpPr>
        <p:spPr>
          <a:prstGeom prst="rect">
            <a:avLst/>
          </a:prstGeom>
        </p:spPr>
        <p:txBody>
          <a:bodyPr/>
          <a:lstStyle/>
          <a:p>
            <a:pPr/>
          </a:p>
          <a:p>
            <a:pPr/>
            <a:r>
              <a:t>What’s the problem or task at hand?</a:t>
            </a:r>
          </a:p>
          <a:p>
            <a:pPr/>
          </a:p>
          <a:p>
            <a:pPr/>
            <a:r>
              <a:t>We might say:</a:t>
            </a:r>
          </a:p>
          <a:p>
            <a:pPr/>
            <a:r>
              <a:t> </a:t>
            </a:r>
          </a:p>
          <a:p>
            <a:pPr/>
            <a:r>
              <a:t>“There’s a year of RH data that needs to be organized by season for a small region around SLC for two pressure levels.” </a:t>
            </a:r>
          </a:p>
        </p:txBody>
      </p:sp>
    </p:spTree>
  </p:cSld>
  <p:clrMapOvr>
    <a:masterClrMapping/>
  </p:clrMapOvr>
  <p:transition xmlns:p14="http://schemas.microsoft.com/office/powerpoint/2010/main" spd="med" advClick="1" p14:dur="1000"/>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7" name="Shape 177"/>
          <p:cNvSpPr/>
          <p:nvPr>
            <p:ph type="title"/>
          </p:nvPr>
        </p:nvSpPr>
        <p:spPr>
          <a:prstGeom prst="rect">
            <a:avLst/>
          </a:prstGeom>
        </p:spPr>
        <p:txBody>
          <a:bodyPr/>
          <a:lstStyle/>
          <a:p>
            <a:pPr lvl="1"/>
            <a:r>
              <a:t>Frame It</a:t>
            </a:r>
          </a:p>
        </p:txBody>
      </p:sp>
      <p:sp>
        <p:nvSpPr>
          <p:cNvPr id="178" name="Shape 178"/>
          <p:cNvSpPr/>
          <p:nvPr>
            <p:ph type="body" idx="1"/>
          </p:nvPr>
        </p:nvSpPr>
        <p:spPr>
          <a:prstGeom prst="rect">
            <a:avLst/>
          </a:prstGeom>
        </p:spPr>
        <p:txBody>
          <a:bodyPr/>
          <a:lstStyle/>
          <a:p>
            <a:pPr/>
          </a:p>
          <a:p>
            <a:pPr/>
            <a:r>
              <a:t>What am I doing?</a:t>
            </a:r>
          </a:p>
          <a:p>
            <a:pPr/>
            <a:r>
              <a:t>“I need to organize a subset of RH data for 2003 and group it by some defined seasons. I need to do this for two pressure levels.” </a:t>
            </a:r>
          </a:p>
          <a:p>
            <a:pPr/>
          </a:p>
          <a:p>
            <a:pPr/>
            <a:r>
              <a:t>Why?</a:t>
            </a:r>
          </a:p>
          <a:p>
            <a:pPr/>
            <a:r>
              <a:t>“Not entirely sure yet, but I suspect because we need to analyze that subset of data for something really important.”</a:t>
            </a:r>
          </a:p>
        </p:txBody>
      </p:sp>
    </p:spTree>
  </p:cSld>
  <p:clrMapOvr>
    <a:masterClrMapping/>
  </p:clrMapOvr>
  <p:transition xmlns:p14="http://schemas.microsoft.com/office/powerpoint/2010/main" spd="med" advClick="1" p14:dur="1000"/>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0" name="Shape 180"/>
          <p:cNvSpPr/>
          <p:nvPr>
            <p:ph type="title"/>
          </p:nvPr>
        </p:nvSpPr>
        <p:spPr>
          <a:prstGeom prst="rect">
            <a:avLst/>
          </a:prstGeom>
        </p:spPr>
        <p:txBody>
          <a:bodyPr/>
          <a:lstStyle>
            <a:lvl1pPr>
              <a:defRPr spc="-100"/>
            </a:lvl1pPr>
          </a:lstStyle>
          <a:p>
            <a:pPr/>
            <a:r>
              <a:t>Example: free-form</a:t>
            </a:r>
          </a:p>
        </p:txBody>
      </p:sp>
      <p:sp>
        <p:nvSpPr>
          <p:cNvPr id="181" name="Shape 181"/>
          <p:cNvSpPr/>
          <p:nvPr>
            <p:ph type="body" idx="1"/>
          </p:nvPr>
        </p:nvSpPr>
        <p:spPr>
          <a:xfrm>
            <a:off x="1097280" y="1845734"/>
            <a:ext cx="10058401" cy="4023360"/>
          </a:xfrm>
          <a:prstGeom prst="rect">
            <a:avLst/>
          </a:prstGeom>
        </p:spPr>
        <p:txBody>
          <a:bodyPr/>
          <a:lstStyle/>
          <a:p>
            <a:pPr/>
            <a:r>
              <a:t>Do I need to address how the data is going to be “summarized”?</a:t>
            </a:r>
          </a:p>
          <a:p>
            <a:pPr/>
          </a:p>
          <a:p>
            <a:pPr/>
            <a:r>
              <a:t>Do I need to keep this data in NetCDF (the same file format)?</a:t>
            </a:r>
          </a:p>
          <a:p>
            <a:pPr/>
          </a:p>
          <a:p>
            <a:pPr/>
            <a:r>
              <a:t>Should I write out a separate file for each pressure level by each season? That would give me 4 * 2 = 8 files. </a:t>
            </a:r>
          </a:p>
        </p:txBody>
      </p:sp>
    </p:spTree>
  </p:cSld>
  <p:clrMapOvr>
    <a:masterClrMapping/>
  </p:clrMapOvr>
  <p:transition xmlns:p14="http://schemas.microsoft.com/office/powerpoint/2010/main" spd="med" advClick="1" p14:dur="1000"/>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3" name="Shape 183"/>
          <p:cNvSpPr/>
          <p:nvPr>
            <p:ph type="title"/>
          </p:nvPr>
        </p:nvSpPr>
        <p:spPr>
          <a:xfrm>
            <a:off x="1097280" y="273903"/>
            <a:ext cx="10058401" cy="1450757"/>
          </a:xfrm>
          <a:prstGeom prst="rect">
            <a:avLst/>
          </a:prstGeom>
        </p:spPr>
        <p:txBody>
          <a:bodyPr/>
          <a:lstStyle/>
          <a:p>
            <a:pPr/>
            <a:r>
              <a:t>Revisit: step 1</a:t>
            </a:r>
          </a:p>
        </p:txBody>
      </p:sp>
      <p:sp>
        <p:nvSpPr>
          <p:cNvPr id="184" name="Shape 184"/>
          <p:cNvSpPr/>
          <p:nvPr>
            <p:ph type="body" idx="1"/>
          </p:nvPr>
        </p:nvSpPr>
        <p:spPr>
          <a:prstGeom prst="rect">
            <a:avLst/>
          </a:prstGeom>
        </p:spPr>
        <p:txBody>
          <a:bodyPr/>
          <a:lstStyle/>
          <a:p>
            <a:pPr marL="0" indent="0">
              <a:lnSpc>
                <a:spcPct val="100000"/>
              </a:lnSpc>
              <a:buSzTx/>
              <a:buNone/>
              <a:defRPr>
                <a:solidFill>
                  <a:srgbClr val="A7A7A7"/>
                </a:solidFill>
              </a:defRPr>
            </a:pPr>
            <a:r>
              <a:t>Your advisor wants to summarize a basic seasonal signature for a 5 degree by 5 degree box centered over Salt Lake City for 1000 hPa and 500 hPa levels. The data needs to be grouped by 4 distinct periods of JFM, AMJ, JAS, OND. You’ll use the 2003 RH NetCDF file mentioned.</a:t>
            </a:r>
          </a:p>
          <a:p>
            <a:pPr marL="0" indent="0">
              <a:lnSpc>
                <a:spcPct val="100000"/>
              </a:lnSpc>
              <a:buSzTx/>
              <a:buNone/>
            </a:pPr>
          </a:p>
          <a:p>
            <a:pPr marL="200526" indent="-200526">
              <a:lnSpc>
                <a:spcPct val="100000"/>
              </a:lnSpc>
              <a:buClrTx/>
              <a:buFontTx/>
              <a:buChar char="•"/>
            </a:pPr>
            <a:r>
              <a:t>I don’t know what “summarize a basic seasonal signature” means exactly, but I know I need to group data into specific time periods.</a:t>
            </a:r>
          </a:p>
          <a:p>
            <a:pPr lvl="1" marL="581526" indent="-200526">
              <a:lnSpc>
                <a:spcPct val="100000"/>
              </a:lnSpc>
              <a:buClrTx/>
              <a:buFontTx/>
              <a:buChar char="•"/>
            </a:pPr>
            <a:r>
              <a:t>My first thought is to create separate files for those groups.</a:t>
            </a:r>
          </a:p>
          <a:p>
            <a:pPr lvl="1" marL="581526" indent="-200526">
              <a:lnSpc>
                <a:spcPct val="100000"/>
              </a:lnSpc>
              <a:buClrTx/>
              <a:buFontTx/>
              <a:buChar char="•"/>
            </a:pPr>
            <a:r>
              <a:t>Maybe for the JFM, AMJ, JAS, OND periods mentioned</a:t>
            </a:r>
          </a:p>
        </p:txBody>
      </p:sp>
    </p:spTree>
  </p:cSld>
  <p:clrMapOvr>
    <a:masterClrMapping/>
  </p:clrMapOvr>
  <p:transition xmlns:p14="http://schemas.microsoft.com/office/powerpoint/2010/main" spd="med" advClick="1" p14:dur="1000"/>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6" name="Shape 186"/>
          <p:cNvSpPr/>
          <p:nvPr>
            <p:ph type="title"/>
          </p:nvPr>
        </p:nvSpPr>
        <p:spPr>
          <a:xfrm>
            <a:off x="1097280" y="273903"/>
            <a:ext cx="10058401" cy="1450757"/>
          </a:xfrm>
          <a:prstGeom prst="rect">
            <a:avLst/>
          </a:prstGeom>
        </p:spPr>
        <p:txBody>
          <a:bodyPr/>
          <a:lstStyle/>
          <a:p>
            <a:pPr/>
            <a:r>
              <a:t>Revisit: step 2</a:t>
            </a:r>
          </a:p>
        </p:txBody>
      </p:sp>
      <p:sp>
        <p:nvSpPr>
          <p:cNvPr id="187" name="Shape 187"/>
          <p:cNvSpPr/>
          <p:nvPr>
            <p:ph type="body" idx="1"/>
          </p:nvPr>
        </p:nvSpPr>
        <p:spPr>
          <a:prstGeom prst="rect">
            <a:avLst/>
          </a:prstGeom>
        </p:spPr>
        <p:txBody>
          <a:bodyPr/>
          <a:lstStyle/>
          <a:p>
            <a:pPr marL="0" indent="0" defTabSz="868680">
              <a:lnSpc>
                <a:spcPct val="100000"/>
              </a:lnSpc>
              <a:spcBef>
                <a:spcPts val="1100"/>
              </a:spcBef>
              <a:buSzTx/>
              <a:buNone/>
              <a:defRPr sz="1900">
                <a:solidFill>
                  <a:srgbClr val="A7A7A7"/>
                </a:solidFill>
              </a:defRPr>
            </a:pPr>
            <a:r>
              <a:t>Your advisor wants to summarize a basic seasonal signature for a 5 degree by 5 degree box centered over Salt Lake City for 1000 hPa and 500 hPa levels. The data needs to be grouped by 4 distinct periods of JFM, AMJ, JAS, OND. You’ll use the 2003 RH NetCDF file mentioned.</a:t>
            </a:r>
          </a:p>
          <a:p>
            <a:pPr marL="0" indent="0" defTabSz="868680">
              <a:lnSpc>
                <a:spcPct val="100000"/>
              </a:lnSpc>
              <a:spcBef>
                <a:spcPts val="1100"/>
              </a:spcBef>
              <a:buSzTx/>
              <a:buNone/>
              <a:defRPr sz="1900"/>
            </a:pPr>
          </a:p>
          <a:p>
            <a:pPr marL="190500" indent="-190500" defTabSz="868680">
              <a:lnSpc>
                <a:spcPct val="100000"/>
              </a:lnSpc>
              <a:spcBef>
                <a:spcPts val="1100"/>
              </a:spcBef>
              <a:buClrTx/>
              <a:buFontTx/>
              <a:buChar char="•"/>
              <a:defRPr sz="1900"/>
            </a:pPr>
            <a:r>
              <a:t>I need to get 5 degrees around SLC, so 2.5 degrees in every direction to make my “query window”, or “bounding box” or “extents” or whatever I want to call it… I know what I mean.</a:t>
            </a:r>
          </a:p>
          <a:p>
            <a:pPr lvl="1" marL="552450" indent="-190500" defTabSz="868680">
              <a:lnSpc>
                <a:spcPct val="100000"/>
              </a:lnSpc>
              <a:spcBef>
                <a:spcPts val="1100"/>
              </a:spcBef>
              <a:buClrTx/>
              <a:buFontTx/>
              <a:buChar char="•"/>
              <a:defRPr sz="1900"/>
            </a:pPr>
            <a:r>
              <a:t>So that requires what?… the same files I was thinking about as output would work. I just need to know the dimensions of X and Y, or my longitude and latitude.</a:t>
            </a:r>
          </a:p>
          <a:p>
            <a:pPr lvl="1" marL="552450" indent="-190500" defTabSz="868680">
              <a:lnSpc>
                <a:spcPct val="100000"/>
              </a:lnSpc>
              <a:spcBef>
                <a:spcPts val="1100"/>
              </a:spcBef>
              <a:buClrTx/>
              <a:buFontTx/>
              <a:buChar char="•"/>
              <a:defRPr sz="1900"/>
            </a:pPr>
            <a:r>
              <a:t>Ah, wait… I need to add two levels of RH values, so is that a third dimension?</a:t>
            </a:r>
          </a:p>
          <a:p>
            <a:pPr lvl="1" marL="552450" indent="-190500" defTabSz="868680">
              <a:lnSpc>
                <a:spcPct val="100000"/>
              </a:lnSpc>
              <a:spcBef>
                <a:spcPts val="1100"/>
              </a:spcBef>
              <a:buClrTx/>
              <a:buFontTx/>
              <a:buChar char="•"/>
              <a:defRPr sz="1900"/>
            </a:pPr>
            <a:r>
              <a:t>hmm, this feels confusing. Hold on… Let me rethink this…</a:t>
            </a:r>
          </a:p>
        </p:txBody>
      </p:sp>
    </p:spTree>
  </p:cSld>
  <p:clrMapOvr>
    <a:masterClrMapping/>
  </p:clrMapOvr>
  <p:transition xmlns:p14="http://schemas.microsoft.com/office/powerpoint/2010/main" spd="med" advClick="1" p14:dur="1000"/>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9" name="Shape 189"/>
          <p:cNvSpPr/>
          <p:nvPr>
            <p:ph type="title"/>
          </p:nvPr>
        </p:nvSpPr>
        <p:spPr>
          <a:xfrm>
            <a:off x="1097280" y="273903"/>
            <a:ext cx="10058401" cy="1450757"/>
          </a:xfrm>
          <a:prstGeom prst="rect">
            <a:avLst/>
          </a:prstGeom>
        </p:spPr>
        <p:txBody>
          <a:bodyPr/>
          <a:lstStyle/>
          <a:p>
            <a:pPr/>
            <a:r>
              <a:t>Revisit: step 3</a:t>
            </a:r>
          </a:p>
        </p:txBody>
      </p:sp>
      <p:sp>
        <p:nvSpPr>
          <p:cNvPr id="190" name="Shape 190"/>
          <p:cNvSpPr/>
          <p:nvPr>
            <p:ph type="body" idx="1"/>
          </p:nvPr>
        </p:nvSpPr>
        <p:spPr>
          <a:prstGeom prst="rect">
            <a:avLst/>
          </a:prstGeom>
        </p:spPr>
        <p:txBody>
          <a:bodyPr/>
          <a:lstStyle/>
          <a:p>
            <a:pPr marL="0" indent="0">
              <a:lnSpc>
                <a:spcPct val="100000"/>
              </a:lnSpc>
              <a:buSzTx/>
              <a:buNone/>
              <a:defRPr>
                <a:solidFill>
                  <a:srgbClr val="A7A7A7"/>
                </a:solidFill>
              </a:defRPr>
            </a:pPr>
            <a:r>
              <a:t>Your advisor wants to summarize a basic seasonal signature for a 5 degree by 5 degree box centered over Salt Lake City for 1000 hPa and 500 hPa levels. The data needs to be grouped by 4 distinct periods of JFM, AMJ, JAS, OND. You’ll use the 2003 RH NetCDF file mentioned.</a:t>
            </a:r>
          </a:p>
          <a:p>
            <a:pPr marL="0" indent="0">
              <a:lnSpc>
                <a:spcPct val="100000"/>
              </a:lnSpc>
              <a:buSzTx/>
              <a:buNone/>
            </a:pPr>
            <a:r>
              <a:t>… coffee break …</a:t>
            </a:r>
          </a:p>
          <a:p>
            <a:pPr marL="200526" indent="-200526">
              <a:lnSpc>
                <a:spcPct val="100000"/>
              </a:lnSpc>
              <a:buClrTx/>
              <a:buFontTx/>
              <a:buChar char="•"/>
            </a:pPr>
            <a:r>
              <a:t>OK. I think 4 files will work well. One for each season, with 2 levels. </a:t>
            </a:r>
          </a:p>
          <a:p>
            <a:pPr marL="200526" indent="-200526">
              <a:lnSpc>
                <a:spcPct val="100000"/>
              </a:lnSpc>
              <a:buClrTx/>
              <a:buFontTx/>
              <a:buChar char="•"/>
            </a:pPr>
            <a:r>
              <a:t>Let’s write some basic pseudo code as sub tasks so I have a skeleton or substrate or scaffolding to work about or on… or whatever. I know what I mean.</a:t>
            </a:r>
          </a:p>
        </p:txBody>
      </p:sp>
    </p:spTree>
  </p:cSld>
  <p:clrMapOvr>
    <a:masterClrMapping/>
  </p:clrMapOvr>
  <p:transition xmlns:p14="http://schemas.microsoft.com/office/powerpoint/2010/main" spd="med" advClick="1" p14:dur="1000"/>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2" name="Shape 192"/>
          <p:cNvSpPr/>
          <p:nvPr>
            <p:ph type="title"/>
          </p:nvPr>
        </p:nvSpPr>
        <p:spPr>
          <a:xfrm>
            <a:off x="1097280" y="273903"/>
            <a:ext cx="10058401" cy="1450757"/>
          </a:xfrm>
          <a:prstGeom prst="rect">
            <a:avLst/>
          </a:prstGeom>
        </p:spPr>
        <p:txBody>
          <a:bodyPr/>
          <a:lstStyle/>
          <a:p>
            <a:pPr/>
            <a:r>
              <a:t>Revisit: step 4</a:t>
            </a:r>
          </a:p>
        </p:txBody>
      </p:sp>
      <p:sp>
        <p:nvSpPr>
          <p:cNvPr id="193" name="Shape 193"/>
          <p:cNvSpPr/>
          <p:nvPr>
            <p:ph type="body" idx="1"/>
          </p:nvPr>
        </p:nvSpPr>
        <p:spPr>
          <a:prstGeom prst="rect">
            <a:avLst/>
          </a:prstGeom>
        </p:spPr>
        <p:txBody>
          <a:bodyPr/>
          <a:lstStyle/>
          <a:p>
            <a:pPr marL="0" indent="0" defTabSz="795527">
              <a:lnSpc>
                <a:spcPct val="100000"/>
              </a:lnSpc>
              <a:spcBef>
                <a:spcPts val="1000"/>
              </a:spcBef>
              <a:buSzTx/>
              <a:buNone/>
              <a:defRPr sz="1740">
                <a:solidFill>
                  <a:srgbClr val="A7A7A7"/>
                </a:solidFill>
              </a:defRPr>
            </a:pPr>
            <a:r>
              <a:t>Your advisor wants to summarize a basic seasonal signature for a 5 degree by 5 degree box centered over Salt Lake City for 1000 hPa and 500 hPa levels. The data needs to be grouped by 4 distinct periods of JFM, AMJ, JAS, OND. You’ll use the 2003 RH NetCDF file mentioned.</a:t>
            </a:r>
          </a:p>
          <a:p>
            <a:pPr marL="174457" indent="-174457" defTabSz="795527">
              <a:lnSpc>
                <a:spcPct val="100000"/>
              </a:lnSpc>
              <a:spcBef>
                <a:spcPts val="1000"/>
              </a:spcBef>
              <a:buClrTx/>
              <a:buFontTx/>
              <a:buChar char="•"/>
              <a:defRPr sz="1740"/>
            </a:pPr>
            <a:r>
              <a:t>Open file, yeah, obviously I have to open the NetCDF file.</a:t>
            </a:r>
          </a:p>
          <a:p>
            <a:pPr marL="174457" indent="-174457" defTabSz="795527">
              <a:lnSpc>
                <a:spcPct val="100000"/>
              </a:lnSpc>
              <a:spcBef>
                <a:spcPts val="1000"/>
              </a:spcBef>
              <a:buClrTx/>
              <a:buFontTx/>
              <a:buChar char="•"/>
              <a:defRPr sz="1740"/>
            </a:pPr>
            <a:r>
              <a:t>Find latitude and longitude grid by grabbing those two arrays first</a:t>
            </a:r>
          </a:p>
          <a:p>
            <a:pPr lvl="1" marL="505927" indent="-174457" defTabSz="795527">
              <a:lnSpc>
                <a:spcPct val="100000"/>
              </a:lnSpc>
              <a:spcBef>
                <a:spcPts val="1000"/>
              </a:spcBef>
              <a:buClrTx/>
              <a:buFontTx/>
              <a:buChar char="•"/>
              <a:defRPr sz="1740"/>
            </a:pPr>
            <a:r>
              <a:t>Find the index positions of what box of data I want</a:t>
            </a:r>
          </a:p>
          <a:p>
            <a:pPr marL="174457" indent="-174457" defTabSz="795527">
              <a:lnSpc>
                <a:spcPct val="100000"/>
              </a:lnSpc>
              <a:spcBef>
                <a:spcPts val="1000"/>
              </a:spcBef>
              <a:buClrTx/>
              <a:buFontTx/>
              <a:buChar char="•"/>
              <a:defRPr sz="1740"/>
            </a:pPr>
            <a:r>
              <a:t>Using the lat/lon (positions, indexes) start iterating through the rh data</a:t>
            </a:r>
          </a:p>
          <a:p>
            <a:pPr lvl="1" marL="505927" indent="-174457" defTabSz="795527">
              <a:lnSpc>
                <a:spcPct val="100000"/>
              </a:lnSpc>
              <a:spcBef>
                <a:spcPts val="1000"/>
              </a:spcBef>
              <a:buClrTx/>
              <a:buFontTx/>
              <a:buChar char="•"/>
              <a:defRPr sz="1740"/>
            </a:pPr>
            <a:r>
              <a:t>Get that slice of data and write it to the…@!#</a:t>
            </a:r>
          </a:p>
          <a:p>
            <a:pPr lvl="1" marL="505927" indent="-174457" defTabSz="795527">
              <a:lnSpc>
                <a:spcPct val="100000"/>
              </a:lnSpc>
              <a:spcBef>
                <a:spcPts val="1000"/>
              </a:spcBef>
              <a:buClrTx/>
              <a:buFontTx/>
              <a:buChar char="•"/>
              <a:defRPr sz="1740"/>
            </a:pPr>
            <a:r>
              <a:t>Ah shizizzle. I forgot I need to open some files to write to. Maybe I should do that first. But I don’t know the box/extent of the data yet, so how can I even start creating the new files? Should I even create the new files? What does that get me?</a:t>
            </a:r>
          </a:p>
        </p:txBody>
      </p:sp>
    </p:spTree>
  </p:cSld>
  <p:clrMapOvr>
    <a:masterClrMapping/>
  </p:clrMapOvr>
  <p:transition xmlns:p14="http://schemas.microsoft.com/office/powerpoint/2010/main" spd="med" advClick="1" p14:dur="1000"/>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5" name="Shape 195"/>
          <p:cNvSpPr/>
          <p:nvPr>
            <p:ph type="title"/>
          </p:nvPr>
        </p:nvSpPr>
        <p:spPr>
          <a:xfrm>
            <a:off x="1097280" y="273903"/>
            <a:ext cx="10058401" cy="1450757"/>
          </a:xfrm>
          <a:prstGeom prst="rect">
            <a:avLst/>
          </a:prstGeom>
        </p:spPr>
        <p:txBody>
          <a:bodyPr/>
          <a:lstStyle/>
          <a:p>
            <a:pPr/>
            <a:r>
              <a:t>Revisit: step 5</a:t>
            </a:r>
          </a:p>
        </p:txBody>
      </p:sp>
      <p:sp>
        <p:nvSpPr>
          <p:cNvPr id="196" name="Shape 196"/>
          <p:cNvSpPr/>
          <p:nvPr>
            <p:ph type="body" idx="1"/>
          </p:nvPr>
        </p:nvSpPr>
        <p:spPr>
          <a:prstGeom prst="rect">
            <a:avLst/>
          </a:prstGeom>
        </p:spPr>
        <p:txBody>
          <a:bodyPr/>
          <a:lstStyle/>
          <a:p>
            <a:pPr marL="0" indent="0">
              <a:lnSpc>
                <a:spcPct val="100000"/>
              </a:lnSpc>
              <a:buSzTx/>
              <a:buNone/>
              <a:defRPr>
                <a:solidFill>
                  <a:srgbClr val="A7A7A7"/>
                </a:solidFill>
              </a:defRPr>
            </a:pPr>
            <a:r>
              <a:t>Your advisor wants to summarize a basic seasonal signature for a 5 degree by 5 degree box centered over Salt Lake City for 1000 hPa and 500 hPa levels. The data needs to be grouped by 4 distinct periods of JFM, AMJ, JAS, OND. You’ll use the 2003 RH NetCDF file mentioned.</a:t>
            </a:r>
          </a:p>
          <a:p>
            <a:pPr marL="0" indent="0">
              <a:lnSpc>
                <a:spcPct val="100000"/>
              </a:lnSpc>
              <a:buSzTx/>
              <a:buNone/>
            </a:pPr>
            <a:r>
              <a:t>(inserted)</a:t>
            </a:r>
          </a:p>
          <a:p>
            <a:pPr marL="200526" indent="-200526">
              <a:lnSpc>
                <a:spcPct val="100000"/>
              </a:lnSpc>
              <a:buClrTx/>
              <a:buFontTx/>
              <a:buChar char="•"/>
            </a:pPr>
            <a:r>
              <a:t>Find lat/lon index values and create a new NetCDF file.</a:t>
            </a:r>
          </a:p>
          <a:p>
            <a:pPr marL="200526" indent="-200526">
              <a:lnSpc>
                <a:spcPct val="100000"/>
              </a:lnSpc>
              <a:buClrTx/>
              <a:buFontTx/>
              <a:buChar char="•"/>
            </a:pPr>
            <a:r>
              <a:t>I should probably do that in a function.</a:t>
            </a:r>
          </a:p>
        </p:txBody>
      </p:sp>
    </p:spTree>
  </p:cSld>
  <p:clrMapOvr>
    <a:masterClrMapping/>
  </p:clrMapOvr>
  <p:transition xmlns:p14="http://schemas.microsoft.com/office/powerpoint/2010/main" spd="med" advClick="1" p14:dur="1000"/>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8" name="Shape 198"/>
          <p:cNvSpPr/>
          <p:nvPr>
            <p:ph type="title"/>
          </p:nvPr>
        </p:nvSpPr>
        <p:spPr>
          <a:xfrm>
            <a:off x="1097280" y="273903"/>
            <a:ext cx="10058401" cy="1450757"/>
          </a:xfrm>
          <a:prstGeom prst="rect">
            <a:avLst/>
          </a:prstGeom>
        </p:spPr>
        <p:txBody>
          <a:bodyPr/>
          <a:lstStyle/>
          <a:p>
            <a:pPr/>
            <a:r>
              <a:t>Revisit: step 6</a:t>
            </a:r>
          </a:p>
        </p:txBody>
      </p:sp>
      <p:sp>
        <p:nvSpPr>
          <p:cNvPr id="199" name="Shape 199"/>
          <p:cNvSpPr/>
          <p:nvPr>
            <p:ph type="body" idx="1"/>
          </p:nvPr>
        </p:nvSpPr>
        <p:spPr>
          <a:prstGeom prst="rect">
            <a:avLst/>
          </a:prstGeom>
        </p:spPr>
        <p:txBody>
          <a:bodyPr/>
          <a:lstStyle/>
          <a:p>
            <a:pPr marL="0" indent="0">
              <a:lnSpc>
                <a:spcPct val="100000"/>
              </a:lnSpc>
              <a:buSzTx/>
              <a:buNone/>
              <a:defRPr>
                <a:solidFill>
                  <a:srgbClr val="A7A7A7"/>
                </a:solidFill>
              </a:defRPr>
            </a:pPr>
            <a:r>
              <a:t>Your advisor wants to summarize a basic seasonal signature for a 5 degree by 5 degree box centered over Salt Lake City for 1000 hPa and 500 hPa levels. The data needs to be grouped by 4 distinct periods of JFM, AMJ, JAS, OND. You’ll use the 2003 RH NetCDF file mentioned.</a:t>
            </a:r>
          </a:p>
          <a:p>
            <a:pPr marL="200526" indent="-200526">
              <a:lnSpc>
                <a:spcPct val="100000"/>
              </a:lnSpc>
              <a:buClrTx/>
              <a:buFontTx/>
              <a:buChar char="•"/>
            </a:pPr>
            <a:r>
              <a:t>For each date, compare the times and write my extracted segment of data to the proper new file</a:t>
            </a:r>
          </a:p>
          <a:p>
            <a:pPr marL="200526" indent="-200526">
              <a:lnSpc>
                <a:spcPct val="100000"/>
              </a:lnSpc>
              <a:buClrTx/>
              <a:buFontTx/>
              <a:buChar char="•"/>
            </a:pPr>
            <a:r>
              <a:t>Oh! And do that for each pressure level, so nest that in there.</a:t>
            </a:r>
          </a:p>
          <a:p>
            <a:pPr marL="200526" indent="-200526">
              <a:lnSpc>
                <a:spcPct val="100000"/>
              </a:lnSpc>
              <a:buClrTx/>
              <a:buFontTx/>
              <a:buChar char="•"/>
            </a:pPr>
            <a:r>
              <a:t>Close the files after I’m finished.</a:t>
            </a:r>
          </a:p>
          <a:p>
            <a:pPr marL="200526" indent="-200526">
              <a:lnSpc>
                <a:spcPct val="100000"/>
              </a:lnSpc>
              <a:buClrTx/>
              <a:buFontTx/>
              <a:buChar char="•"/>
            </a:pPr>
            <a:r>
              <a:t>That’s it.</a:t>
            </a:r>
          </a:p>
        </p:txBody>
      </p:sp>
    </p:spTree>
  </p:cSld>
  <p:clrMapOvr>
    <a:masterClrMapping/>
  </p:clrMapOvr>
  <p:transition xmlns:p14="http://schemas.microsoft.com/office/powerpoint/2010/main" spd="med" advClick="1" p14:dur="1000"/>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1" name="Shape 201"/>
          <p:cNvSpPr/>
          <p:nvPr>
            <p:ph type="title"/>
          </p:nvPr>
        </p:nvSpPr>
        <p:spPr>
          <a:prstGeom prst="rect">
            <a:avLst/>
          </a:prstGeom>
        </p:spPr>
        <p:txBody>
          <a:bodyPr/>
          <a:lstStyle/>
          <a:p>
            <a:pPr/>
            <a:r>
              <a:t>Question</a:t>
            </a:r>
          </a:p>
        </p:txBody>
      </p:sp>
      <p:sp>
        <p:nvSpPr>
          <p:cNvPr id="202" name="Shape 202"/>
          <p:cNvSpPr/>
          <p:nvPr>
            <p:ph type="body" idx="1"/>
          </p:nvPr>
        </p:nvSpPr>
        <p:spPr>
          <a:xfrm>
            <a:off x="1097280" y="1833034"/>
            <a:ext cx="10058401" cy="4023360"/>
          </a:xfrm>
          <a:prstGeom prst="rect">
            <a:avLst/>
          </a:prstGeom>
        </p:spPr>
        <p:txBody>
          <a:bodyPr/>
          <a:lstStyle/>
          <a:p>
            <a:pPr/>
            <a:r>
              <a:t>What’s the most common sub task I had to perform to get this data sorted and subsetted? </a:t>
            </a:r>
          </a:p>
        </p:txBody>
      </p:sp>
    </p:spTree>
  </p:cSld>
  <p:clrMapOvr>
    <a:masterClrMapping/>
  </p:clrMapOvr>
  <p:transition xmlns:p14="http://schemas.microsoft.com/office/powerpoint/2010/main" spd="med" advClick="1" p14:dur="1000"/>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7" name="Shape 147"/>
          <p:cNvSpPr/>
          <p:nvPr>
            <p:ph type="title"/>
          </p:nvPr>
        </p:nvSpPr>
        <p:spPr>
          <a:prstGeom prst="rect">
            <a:avLst/>
          </a:prstGeom>
        </p:spPr>
        <p:txBody>
          <a:bodyPr/>
          <a:lstStyle>
            <a:lvl1pPr>
              <a:defRPr spc="-100"/>
            </a:lvl1pPr>
          </a:lstStyle>
          <a:p>
            <a:pPr/>
            <a:r>
              <a:t>The Lecture of Today</a:t>
            </a:r>
          </a:p>
        </p:txBody>
      </p:sp>
      <p:sp>
        <p:nvSpPr>
          <p:cNvPr id="148" name="Shape 148"/>
          <p:cNvSpPr/>
          <p:nvPr>
            <p:ph type="body" idx="1"/>
          </p:nvPr>
        </p:nvSpPr>
        <p:spPr>
          <a:xfrm>
            <a:off x="1097280" y="1845734"/>
            <a:ext cx="10058401" cy="4023360"/>
          </a:xfrm>
          <a:prstGeom prst="rect">
            <a:avLst/>
          </a:prstGeom>
        </p:spPr>
        <p:txBody>
          <a:bodyPr/>
          <a:lstStyle/>
          <a:p>
            <a:pPr marL="0" indent="0">
              <a:lnSpc>
                <a:spcPct val="100000"/>
              </a:lnSpc>
              <a:buClrTx/>
              <a:buSzTx/>
              <a:buFontTx/>
              <a:buNone/>
              <a:defRPr sz="2400"/>
            </a:pPr>
            <a:r>
              <a:t>Continued overview of basic input and output (I/O or IO) techniques as it relates to Atmospheric Science programming and how to manage competing techniques to arrive at a practical solution.</a:t>
            </a:r>
          </a:p>
          <a:p>
            <a:pPr marL="0" indent="0">
              <a:lnSpc>
                <a:spcPct val="100000"/>
              </a:lnSpc>
              <a:buClrTx/>
              <a:buSzTx/>
              <a:buFontTx/>
              <a:buNone/>
              <a:defRPr sz="2400"/>
            </a:pPr>
          </a:p>
          <a:p>
            <a:pPr marL="240631" indent="-240631">
              <a:lnSpc>
                <a:spcPct val="100000"/>
              </a:lnSpc>
              <a:buClrTx/>
              <a:buFontTx/>
              <a:buChar char="•"/>
              <a:defRPr sz="2400"/>
            </a:pPr>
            <a:r>
              <a:t>Discussion of more file formats.</a:t>
            </a:r>
          </a:p>
          <a:p>
            <a:pPr marL="240631" indent="-240631">
              <a:lnSpc>
                <a:spcPct val="100000"/>
              </a:lnSpc>
              <a:buClrTx/>
              <a:buFontTx/>
              <a:buChar char="•"/>
              <a:defRPr sz="2400"/>
            </a:pPr>
            <a:r>
              <a:t>Examples of working with common ATMOS data types.</a:t>
            </a:r>
          </a:p>
          <a:p>
            <a:pPr marL="240631" indent="-240631">
              <a:lnSpc>
                <a:spcPct val="100000"/>
              </a:lnSpc>
              <a:buClrTx/>
              <a:buFontTx/>
              <a:buChar char="•"/>
              <a:defRPr sz="2400"/>
            </a:pPr>
            <a:r>
              <a:t>Deconstruct the thought process with approaching data tasks. </a:t>
            </a:r>
          </a:p>
        </p:txBody>
      </p:sp>
    </p:spTree>
  </p:cSld>
  <p:clrMapOvr>
    <a:masterClrMapping/>
  </p:clrMapOvr>
  <p:transition xmlns:p14="http://schemas.microsoft.com/office/powerpoint/2010/main" spd="med" advClick="1" p14:dur="1000"/>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4" name="Shape 204"/>
          <p:cNvSpPr/>
          <p:nvPr>
            <p:ph type="title"/>
          </p:nvPr>
        </p:nvSpPr>
        <p:spPr>
          <a:xfrm>
            <a:off x="1066800" y="287088"/>
            <a:ext cx="10058400" cy="1450758"/>
          </a:xfrm>
          <a:prstGeom prst="rect">
            <a:avLst/>
          </a:prstGeom>
        </p:spPr>
        <p:txBody>
          <a:bodyPr/>
          <a:lstStyle/>
          <a:p>
            <a:pPr/>
            <a:r>
              <a:t>“Is this equal to that?”</a:t>
            </a:r>
          </a:p>
        </p:txBody>
      </p:sp>
      <p:pic>
        <p:nvPicPr>
          <p:cNvPr id="205" name="pasted-image.png"/>
          <p:cNvPicPr>
            <a:picLocks noChangeAspect="1"/>
          </p:cNvPicPr>
          <p:nvPr/>
        </p:nvPicPr>
        <p:blipFill>
          <a:blip r:embed="rId2">
            <a:extLst/>
          </a:blip>
          <a:stretch>
            <a:fillRect/>
          </a:stretch>
        </p:blipFill>
        <p:spPr>
          <a:xfrm>
            <a:off x="2339154" y="1846267"/>
            <a:ext cx="6478433" cy="4382802"/>
          </a:xfrm>
          <a:prstGeom prst="rect">
            <a:avLst/>
          </a:prstGeom>
          <a:ln w="12700">
            <a:miter lim="400000"/>
          </a:ln>
        </p:spPr>
      </p:pic>
    </p:spTree>
  </p:cSld>
  <p:clrMapOvr>
    <a:masterClrMapping/>
  </p:clrMapOvr>
  <p:transition xmlns:p14="http://schemas.microsoft.com/office/powerpoint/2010/main" spd="med" advClick="1" p14:dur="1000"/>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7" name="Shape 207"/>
          <p:cNvSpPr/>
          <p:nvPr>
            <p:ph type="title"/>
          </p:nvPr>
        </p:nvSpPr>
        <p:spPr>
          <a:prstGeom prst="rect">
            <a:avLst/>
          </a:prstGeom>
        </p:spPr>
        <p:txBody>
          <a:bodyPr/>
          <a:lstStyle/>
          <a:p>
            <a:pPr/>
            <a:r>
              <a:t>Let’s look at this example</a:t>
            </a:r>
          </a:p>
        </p:txBody>
      </p:sp>
      <p:sp>
        <p:nvSpPr>
          <p:cNvPr id="208" name="Shape 208"/>
          <p:cNvSpPr/>
          <p:nvPr>
            <p:ph type="body" idx="1"/>
          </p:nvPr>
        </p:nvSpPr>
        <p:spPr>
          <a:prstGeom prst="rect">
            <a:avLst/>
          </a:prstGeom>
        </p:spPr>
        <p:txBody>
          <a:bodyPr/>
          <a:lstStyle/>
          <a:p>
            <a:pPr/>
            <a:r>
              <a:t>terminal</a:t>
            </a:r>
          </a:p>
        </p:txBody>
      </p:sp>
    </p:spTree>
  </p:cSld>
  <p:clrMapOvr>
    <a:masterClrMapping/>
  </p:clrMapOvr>
  <p:transition xmlns:p14="http://schemas.microsoft.com/office/powerpoint/2010/main" spd="med" advClick="1" p14:dur="1000"/>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0" name="Shape 210"/>
          <p:cNvSpPr/>
          <p:nvPr>
            <p:ph type="title"/>
          </p:nvPr>
        </p:nvSpPr>
        <p:spPr>
          <a:prstGeom prst="rect">
            <a:avLst/>
          </a:prstGeom>
        </p:spPr>
        <p:txBody>
          <a:bodyPr/>
          <a:lstStyle>
            <a:lvl1pPr>
              <a:defRPr spc="-100"/>
            </a:lvl1pPr>
          </a:lstStyle>
          <a:p>
            <a:pPr/>
            <a:r>
              <a:t>Revision</a:t>
            </a:r>
          </a:p>
        </p:txBody>
      </p:sp>
      <p:sp>
        <p:nvSpPr>
          <p:cNvPr id="211" name="Shape 211"/>
          <p:cNvSpPr/>
          <p:nvPr>
            <p:ph type="body" idx="1"/>
          </p:nvPr>
        </p:nvSpPr>
        <p:spPr>
          <a:xfrm>
            <a:off x="1097280" y="1845734"/>
            <a:ext cx="10058401" cy="4023360"/>
          </a:xfrm>
          <a:prstGeom prst="rect">
            <a:avLst/>
          </a:prstGeom>
        </p:spPr>
        <p:txBody>
          <a:bodyPr/>
          <a:lstStyle/>
          <a:p>
            <a:pPr/>
          </a:p>
          <a:p>
            <a:pPr/>
          </a:p>
          <a:p>
            <a:pPr marL="0" indent="0">
              <a:lnSpc>
                <a:spcPct val="100000"/>
              </a:lnSpc>
              <a:buSzTx/>
              <a:buNone/>
            </a:pPr>
            <a:r>
              <a:t>And then your advisor says, “We need to do this for the last 1000 years of data too.”</a:t>
            </a:r>
          </a:p>
          <a:p>
            <a:pPr marL="0" indent="0">
              <a:lnSpc>
                <a:spcPct val="100000"/>
              </a:lnSpc>
              <a:buSzTx/>
              <a:buNone/>
            </a:pPr>
          </a:p>
          <a:p>
            <a:pPr marL="0" indent="0">
              <a:lnSpc>
                <a:spcPct val="100000"/>
              </a:lnSpc>
              <a:buSzTx/>
              <a:buNone/>
            </a:pPr>
            <a:r>
              <a:t>Would we change our first approach in any way?</a:t>
            </a:r>
          </a:p>
        </p:txBody>
      </p:sp>
    </p:spTree>
  </p:cSld>
  <p:clrMapOvr>
    <a:masterClrMapping/>
  </p:clrMapOvr>
  <p:transition xmlns:p14="http://schemas.microsoft.com/office/powerpoint/2010/main" spd="med" advClick="1" p14:dur="1000"/>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3" name="Shape 213"/>
          <p:cNvSpPr/>
          <p:nvPr>
            <p:ph type="title"/>
          </p:nvPr>
        </p:nvSpPr>
        <p:spPr>
          <a:xfrm>
            <a:off x="1097280" y="299303"/>
            <a:ext cx="10058401" cy="1450757"/>
          </a:xfrm>
          <a:prstGeom prst="rect">
            <a:avLst/>
          </a:prstGeom>
        </p:spPr>
        <p:txBody>
          <a:bodyPr/>
          <a:lstStyle/>
          <a:p>
            <a:pPr/>
            <a:r>
              <a:t>Grib Time: Come and get it</a:t>
            </a:r>
          </a:p>
        </p:txBody>
      </p:sp>
      <p:sp>
        <p:nvSpPr>
          <p:cNvPr id="214" name="Shape 214"/>
          <p:cNvSpPr/>
          <p:nvPr>
            <p:ph type="body" idx="1"/>
          </p:nvPr>
        </p:nvSpPr>
        <p:spPr>
          <a:xfrm>
            <a:off x="1097280" y="1833034"/>
            <a:ext cx="10058401" cy="4023360"/>
          </a:xfrm>
          <a:prstGeom prst="rect">
            <a:avLst/>
          </a:prstGeom>
        </p:spPr>
        <p:txBody>
          <a:bodyPr/>
          <a:lstStyle/>
          <a:p>
            <a:pPr marL="0" indent="0">
              <a:lnSpc>
                <a:spcPct val="100000"/>
              </a:lnSpc>
              <a:buClrTx/>
              <a:buSzTx/>
              <a:buFontTx/>
              <a:buNone/>
            </a:pPr>
            <a:r>
              <a:t>Gribs have these practical defining characteristics</a:t>
            </a:r>
          </a:p>
          <a:p>
            <a:pPr>
              <a:lnSpc>
                <a:spcPct val="100000"/>
              </a:lnSpc>
            </a:pPr>
          </a:p>
          <a:p>
            <a:pPr marL="200526" indent="-200526">
              <a:lnSpc>
                <a:spcPct val="100000"/>
              </a:lnSpc>
              <a:buClrTx/>
              <a:buFontTx/>
              <a:buChar char="•"/>
            </a:pPr>
            <a:r>
              <a:t>Store 2d slabs of data for a single parameter/varaible (e.g., 2m air temperature)</a:t>
            </a:r>
          </a:p>
          <a:p>
            <a:pPr marL="200526" indent="-200526">
              <a:lnSpc>
                <a:spcPct val="100000"/>
              </a:lnSpc>
              <a:buClrTx/>
              <a:buFontTx/>
              <a:buChar char="•"/>
            </a:pPr>
            <a:r>
              <a:t>Self describing. The headers are messages in each segment of data.</a:t>
            </a:r>
          </a:p>
          <a:p>
            <a:pPr marL="200526" indent="-200526">
              <a:lnSpc>
                <a:spcPct val="100000"/>
              </a:lnSpc>
              <a:buClrTx/>
              <a:buFontTx/>
              <a:buChar char="•"/>
            </a:pPr>
            <a:r>
              <a:t>Internal packing and compression for each variable.</a:t>
            </a:r>
          </a:p>
          <a:p>
            <a:pPr marL="200526" indent="-200526">
              <a:lnSpc>
                <a:spcPct val="100000"/>
              </a:lnSpc>
              <a:buClrTx/>
              <a:buFontTx/>
              <a:buChar char="•"/>
            </a:pPr>
            <a:r>
              <a:t>Sequential byte range positions for each variable.</a:t>
            </a:r>
          </a:p>
          <a:p>
            <a:pPr marL="200526" indent="-200526">
              <a:lnSpc>
                <a:spcPct val="100000"/>
              </a:lnSpc>
              <a:buClrTx/>
              <a:buFontTx/>
              <a:buChar char="•"/>
            </a:pPr>
            <a:r>
              <a:t>Well supported and used everywhere.</a:t>
            </a:r>
          </a:p>
          <a:p>
            <a:pPr>
              <a:lnSpc>
                <a:spcPct val="100000"/>
              </a:lnSpc>
            </a:pPr>
            <a:r>
              <a:t> </a:t>
            </a:r>
          </a:p>
        </p:txBody>
      </p:sp>
    </p:spTree>
  </p:cSld>
  <p:clrMapOvr>
    <a:masterClrMapping/>
  </p:clrMapOvr>
  <p:transition xmlns:p14="http://schemas.microsoft.com/office/powerpoint/2010/main" spd="med" advClick="1" p14:dur="1000"/>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6" name="Shape 216"/>
          <p:cNvSpPr/>
          <p:nvPr>
            <p:ph type="title"/>
          </p:nvPr>
        </p:nvSpPr>
        <p:spPr>
          <a:prstGeom prst="rect">
            <a:avLst/>
          </a:prstGeom>
        </p:spPr>
        <p:txBody>
          <a:bodyPr/>
          <a:lstStyle/>
          <a:p>
            <a:pPr/>
            <a:r>
              <a:t>GRIB Defined</a:t>
            </a:r>
          </a:p>
        </p:txBody>
      </p:sp>
      <p:sp>
        <p:nvSpPr>
          <p:cNvPr id="217" name="Shape 217"/>
          <p:cNvSpPr/>
          <p:nvPr>
            <p:ph type="body" idx="1"/>
          </p:nvPr>
        </p:nvSpPr>
        <p:spPr>
          <a:prstGeom prst="rect">
            <a:avLst/>
          </a:prstGeom>
        </p:spPr>
        <p:txBody>
          <a:bodyPr/>
          <a:lstStyle/>
          <a:p>
            <a:pPr marL="0" indent="0">
              <a:lnSpc>
                <a:spcPct val="100000"/>
              </a:lnSpc>
              <a:buClrTx/>
              <a:buSzTx/>
              <a:buFontTx/>
              <a:buNone/>
              <a:defRPr sz="2400"/>
            </a:pPr>
            <a:r>
              <a:t>GRIB (GRIdded Binary or General Regularly-distributed Information in Binary form[1]) is a concise data format commonly used in meteorology to store historical and forecast weather data. It is standardized by the World Meteorological Organization's Commission for Basic Systems, known under number GRIB FM 92-IX, described in WMO Manual on Codes No.306. </a:t>
            </a:r>
          </a:p>
          <a:p>
            <a:pPr marL="0" indent="0">
              <a:lnSpc>
                <a:spcPct val="100000"/>
              </a:lnSpc>
              <a:buClrTx/>
              <a:buSzTx/>
              <a:buFontTx/>
              <a:buNone/>
              <a:defRPr sz="2400"/>
            </a:pPr>
          </a:p>
          <a:p>
            <a:pPr/>
            <a:r>
              <a:rPr u="sng">
                <a:solidFill>
                  <a:srgbClr val="CC9900"/>
                </a:solidFill>
                <a:uFill>
                  <a:solidFill>
                    <a:srgbClr val="CC9900"/>
                  </a:solidFill>
                </a:uFill>
                <a:hlinkClick r:id="rId2" invalidUrl="" action="" tgtFrame="" tooltip="" history="1" highlightClick="0" endSnd="0"/>
              </a:rPr>
              <a:t>https://en.wikipedia.org/wiki/GRIB</a:t>
            </a:r>
          </a:p>
        </p:txBody>
      </p:sp>
    </p:spTree>
  </p:cSld>
  <p:clrMapOvr>
    <a:masterClrMapping/>
  </p:clrMapOvr>
  <p:transition xmlns:p14="http://schemas.microsoft.com/office/powerpoint/2010/main" spd="med" advClick="1" p14:dur="1000"/>
</p:sld>
</file>

<file path=ppt/slides/slide2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9" name="Shape 219"/>
          <p:cNvSpPr/>
          <p:nvPr>
            <p:ph type="title"/>
          </p:nvPr>
        </p:nvSpPr>
        <p:spPr>
          <a:prstGeom prst="rect">
            <a:avLst/>
          </a:prstGeom>
        </p:spPr>
        <p:txBody>
          <a:bodyPr/>
          <a:lstStyle/>
          <a:p>
            <a:pPr/>
            <a:r>
              <a:t>Grib indexes</a:t>
            </a:r>
          </a:p>
        </p:txBody>
      </p:sp>
      <p:sp>
        <p:nvSpPr>
          <p:cNvPr id="220" name="Shape 220"/>
          <p:cNvSpPr/>
          <p:nvPr>
            <p:ph type="body" idx="1"/>
          </p:nvPr>
        </p:nvSpPr>
        <p:spPr>
          <a:xfrm>
            <a:off x="1097280" y="1820334"/>
            <a:ext cx="10058401" cy="4023360"/>
          </a:xfrm>
          <a:prstGeom prst="rect">
            <a:avLst/>
          </a:prstGeom>
        </p:spPr>
        <p:txBody>
          <a:bodyPr/>
          <a:lstStyle/>
          <a:p>
            <a:pPr/>
            <a:r>
              <a:t>All grib files can have indexes generated for them. This requires a full inspection of each file to generate it. Files will often have .idx as a suffix.</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rgbClr val="000000"/>
                </a:solidFill>
                <a:latin typeface="Menlo"/>
                <a:ea typeface="Menlo"/>
                <a:cs typeface="Menlo"/>
                <a:sym typeface="Menlo"/>
              </a:defRPr>
            </a:pP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rgbClr val="000000"/>
                </a:solidFill>
                <a:latin typeface="Menlo"/>
                <a:ea typeface="Menlo"/>
                <a:cs typeface="Menlo"/>
                <a:sym typeface="Menlo"/>
              </a:defRPr>
            </a:pPr>
            <a:r>
              <a:t>fh.0003_tl.press_gr.0p50deg</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rgbClr val="000000"/>
                </a:solidFill>
                <a:latin typeface="Menlo"/>
                <a:ea typeface="Menlo"/>
                <a:cs typeface="Menlo"/>
                <a:sym typeface="Menlo"/>
              </a:defRPr>
            </a:pPr>
            <a:r>
              <a:t>fh.0003_tl.press_gr.0p50deg.idx</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rgbClr val="000000"/>
                </a:solidFill>
                <a:latin typeface="Menlo"/>
                <a:ea typeface="Menlo"/>
                <a:cs typeface="Menlo"/>
                <a:sym typeface="Menlo"/>
              </a:defRPr>
            </a:pP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rgbClr val="000000"/>
                </a:solidFill>
                <a:latin typeface="Menlo"/>
                <a:ea typeface="Menlo"/>
                <a:cs typeface="Menlo"/>
                <a:sym typeface="Menlo"/>
              </a:defRPr>
            </a:pPr>
            <a:r>
              <a:t>such as:</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rgbClr val="000000"/>
                </a:solidFill>
                <a:latin typeface="Menlo"/>
                <a:ea typeface="Menlo"/>
                <a:cs typeface="Menlo"/>
                <a:sym typeface="Menlo"/>
              </a:defRPr>
            </a:pP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rgbClr val="000000"/>
                </a:solidFill>
                <a:latin typeface="Menlo"/>
                <a:ea typeface="Menlo"/>
                <a:cs typeface="Menlo"/>
                <a:sym typeface="Menlo"/>
              </a:defRPr>
            </a:pPr>
            <a:r>
              <a:rPr u="sng">
                <a:solidFill>
                  <a:srgbClr val="CC9900"/>
                </a:solidFill>
                <a:uFill>
                  <a:solidFill>
                    <a:srgbClr val="CC9900"/>
                  </a:solidFill>
                </a:uFill>
                <a:hlinkClick r:id="rId2" invalidUrl="" action="" tgtFrame="" tooltip="" history="1" highlightClick="0" endSnd="0"/>
              </a:rPr>
              <a:t>ftp://tgftp.nws.noaa.gov/SL.us008001/ST.opnl/</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rgbClr val="000000"/>
                </a:solidFill>
                <a:latin typeface="Menlo"/>
                <a:ea typeface="Menlo"/>
                <a:cs typeface="Menlo"/>
                <a:sym typeface="Menlo"/>
              </a:defRPr>
            </a:pPr>
          </a:p>
        </p:txBody>
      </p:sp>
    </p:spTree>
  </p:cSld>
  <p:clrMapOvr>
    <a:masterClrMapping/>
  </p:clrMapOvr>
  <p:transition xmlns:p14="http://schemas.microsoft.com/office/powerpoint/2010/main" spd="med" advClick="1" p14:dur="1000"/>
</p:sld>
</file>

<file path=ppt/slides/slide2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2" name="Shape 222"/>
          <p:cNvSpPr/>
          <p:nvPr>
            <p:ph type="title"/>
          </p:nvPr>
        </p:nvSpPr>
        <p:spPr>
          <a:prstGeom prst="rect">
            <a:avLst/>
          </a:prstGeom>
        </p:spPr>
        <p:txBody>
          <a:bodyPr/>
          <a:lstStyle/>
          <a:p>
            <a:pPr/>
            <a:r>
              <a:t>wgrib2 filename |more</a:t>
            </a:r>
          </a:p>
        </p:txBody>
      </p:sp>
      <p:sp>
        <p:nvSpPr>
          <p:cNvPr id="223" name="Shape 223"/>
          <p:cNvSpPr/>
          <p:nvPr>
            <p:ph type="body" idx="1"/>
          </p:nvPr>
        </p:nvSpPr>
        <p:spPr>
          <a:prstGeom prst="rect">
            <a:avLst/>
          </a:prstGeom>
        </p:spPr>
        <p:txBody>
          <a:bodyPr/>
          <a:lstStyle/>
          <a:p>
            <a:pPr marL="0" indent="0" defTabSz="361188">
              <a:lnSpc>
                <a:spcPct val="100000"/>
              </a:lnSpc>
              <a:spcBef>
                <a:spcPts val="0"/>
              </a:spcBef>
              <a:buClrTx/>
              <a:buSzTx/>
              <a:buFontTx/>
              <a:buNone/>
              <a:tabLst>
                <a:tab pos="279400" algn="l"/>
                <a:tab pos="558800" algn="l"/>
                <a:tab pos="838200" algn="l"/>
                <a:tab pos="1117600" algn="l"/>
                <a:tab pos="1397000" algn="l"/>
                <a:tab pos="1676400" algn="l"/>
                <a:tab pos="1955800" algn="l"/>
                <a:tab pos="2235200" algn="l"/>
                <a:tab pos="2527300" algn="l"/>
                <a:tab pos="2806700" algn="l"/>
                <a:tab pos="3086100" algn="l"/>
                <a:tab pos="3365500" algn="l"/>
              </a:tabLst>
              <a:defRPr sz="1896">
                <a:solidFill>
                  <a:srgbClr val="000000"/>
                </a:solidFill>
                <a:latin typeface="Menlo"/>
                <a:ea typeface="Menlo"/>
                <a:cs typeface="Menlo"/>
                <a:sym typeface="Menlo"/>
              </a:defRPr>
            </a:pPr>
            <a:r>
              <a:t>1:0:d=2016102400:UGRD:planetary boundary layer:3 hour fcst:</a:t>
            </a:r>
          </a:p>
          <a:p>
            <a:pPr marL="0" indent="0" defTabSz="361188">
              <a:lnSpc>
                <a:spcPct val="100000"/>
              </a:lnSpc>
              <a:spcBef>
                <a:spcPts val="0"/>
              </a:spcBef>
              <a:buClrTx/>
              <a:buSzTx/>
              <a:buFontTx/>
              <a:buNone/>
              <a:tabLst>
                <a:tab pos="279400" algn="l"/>
                <a:tab pos="558800" algn="l"/>
                <a:tab pos="838200" algn="l"/>
                <a:tab pos="1117600" algn="l"/>
                <a:tab pos="1397000" algn="l"/>
                <a:tab pos="1676400" algn="l"/>
                <a:tab pos="1955800" algn="l"/>
                <a:tab pos="2235200" algn="l"/>
                <a:tab pos="2527300" algn="l"/>
                <a:tab pos="2806700" algn="l"/>
                <a:tab pos="3086100" algn="l"/>
                <a:tab pos="3365500" algn="l"/>
              </a:tabLst>
              <a:defRPr sz="1896">
                <a:solidFill>
                  <a:srgbClr val="000000"/>
                </a:solidFill>
                <a:latin typeface="Menlo"/>
                <a:ea typeface="Menlo"/>
                <a:cs typeface="Menlo"/>
                <a:sym typeface="Menlo"/>
              </a:defRPr>
            </a:pPr>
            <a:r>
              <a:t>2:168441:d=2016102400:VGRD:planetary boundary layer:3 hour fcst:</a:t>
            </a:r>
          </a:p>
          <a:p>
            <a:pPr marL="0" indent="0" defTabSz="361188">
              <a:lnSpc>
                <a:spcPct val="100000"/>
              </a:lnSpc>
              <a:spcBef>
                <a:spcPts val="0"/>
              </a:spcBef>
              <a:buClrTx/>
              <a:buSzTx/>
              <a:buFontTx/>
              <a:buNone/>
              <a:tabLst>
                <a:tab pos="279400" algn="l"/>
                <a:tab pos="558800" algn="l"/>
                <a:tab pos="838200" algn="l"/>
                <a:tab pos="1117600" algn="l"/>
                <a:tab pos="1397000" algn="l"/>
                <a:tab pos="1676400" algn="l"/>
                <a:tab pos="1955800" algn="l"/>
                <a:tab pos="2235200" algn="l"/>
                <a:tab pos="2527300" algn="l"/>
                <a:tab pos="2806700" algn="l"/>
                <a:tab pos="3086100" algn="l"/>
                <a:tab pos="3365500" algn="l"/>
              </a:tabLst>
              <a:defRPr sz="1896">
                <a:solidFill>
                  <a:srgbClr val="000000"/>
                </a:solidFill>
                <a:latin typeface="Menlo"/>
                <a:ea typeface="Menlo"/>
                <a:cs typeface="Menlo"/>
                <a:sym typeface="Menlo"/>
              </a:defRPr>
            </a:pPr>
            <a:r>
              <a:t>3:337019:d=2016102400:VRATE:planetary boundary layer:3 hour fcst:</a:t>
            </a:r>
          </a:p>
          <a:p>
            <a:pPr marL="0" indent="0" defTabSz="361188">
              <a:lnSpc>
                <a:spcPct val="100000"/>
              </a:lnSpc>
              <a:spcBef>
                <a:spcPts val="0"/>
              </a:spcBef>
              <a:buClrTx/>
              <a:buSzTx/>
              <a:buFontTx/>
              <a:buNone/>
              <a:tabLst>
                <a:tab pos="279400" algn="l"/>
                <a:tab pos="558800" algn="l"/>
                <a:tab pos="838200" algn="l"/>
                <a:tab pos="1117600" algn="l"/>
                <a:tab pos="1397000" algn="l"/>
                <a:tab pos="1676400" algn="l"/>
                <a:tab pos="1955800" algn="l"/>
                <a:tab pos="2235200" algn="l"/>
                <a:tab pos="2527300" algn="l"/>
                <a:tab pos="2806700" algn="l"/>
                <a:tab pos="3086100" algn="l"/>
                <a:tab pos="3365500" algn="l"/>
              </a:tabLst>
              <a:defRPr sz="1896">
                <a:solidFill>
                  <a:srgbClr val="000000"/>
                </a:solidFill>
                <a:latin typeface="Menlo"/>
                <a:ea typeface="Menlo"/>
                <a:cs typeface="Menlo"/>
                <a:sym typeface="Menlo"/>
              </a:defRPr>
            </a:pPr>
            <a:r>
              <a:t>4:513215:d=2016102400:GUST:surface:3 hour fcst:</a:t>
            </a:r>
          </a:p>
          <a:p>
            <a:pPr marL="0" indent="0" defTabSz="361188">
              <a:lnSpc>
                <a:spcPct val="100000"/>
              </a:lnSpc>
              <a:spcBef>
                <a:spcPts val="0"/>
              </a:spcBef>
              <a:buClrTx/>
              <a:buSzTx/>
              <a:buFontTx/>
              <a:buNone/>
              <a:tabLst>
                <a:tab pos="279400" algn="l"/>
                <a:tab pos="558800" algn="l"/>
                <a:tab pos="838200" algn="l"/>
                <a:tab pos="1117600" algn="l"/>
                <a:tab pos="1397000" algn="l"/>
                <a:tab pos="1676400" algn="l"/>
                <a:tab pos="1955800" algn="l"/>
                <a:tab pos="2235200" algn="l"/>
                <a:tab pos="2527300" algn="l"/>
                <a:tab pos="2806700" algn="l"/>
                <a:tab pos="3086100" algn="l"/>
                <a:tab pos="3365500" algn="l"/>
              </a:tabLst>
              <a:defRPr sz="1896">
                <a:solidFill>
                  <a:srgbClr val="000000"/>
                </a:solidFill>
                <a:latin typeface="Menlo"/>
                <a:ea typeface="Menlo"/>
                <a:cs typeface="Menlo"/>
                <a:sym typeface="Menlo"/>
              </a:defRPr>
            </a:pPr>
            <a:r>
              <a:t>5:687651:d=2016102400:HGT:1 mb:3 hour fcst:</a:t>
            </a:r>
          </a:p>
          <a:p>
            <a:pPr marL="0" indent="0" defTabSz="361188">
              <a:lnSpc>
                <a:spcPct val="100000"/>
              </a:lnSpc>
              <a:spcBef>
                <a:spcPts val="0"/>
              </a:spcBef>
              <a:buClrTx/>
              <a:buSzTx/>
              <a:buFontTx/>
              <a:buNone/>
              <a:tabLst>
                <a:tab pos="279400" algn="l"/>
                <a:tab pos="558800" algn="l"/>
                <a:tab pos="838200" algn="l"/>
                <a:tab pos="1117600" algn="l"/>
                <a:tab pos="1397000" algn="l"/>
                <a:tab pos="1676400" algn="l"/>
                <a:tab pos="1955800" algn="l"/>
                <a:tab pos="2235200" algn="l"/>
                <a:tab pos="2527300" algn="l"/>
                <a:tab pos="2806700" algn="l"/>
                <a:tab pos="3086100" algn="l"/>
                <a:tab pos="3365500" algn="l"/>
              </a:tabLst>
              <a:defRPr sz="1896">
                <a:solidFill>
                  <a:srgbClr val="000000"/>
                </a:solidFill>
                <a:latin typeface="Menlo"/>
                <a:ea typeface="Menlo"/>
                <a:cs typeface="Menlo"/>
                <a:sym typeface="Menlo"/>
              </a:defRPr>
            </a:pPr>
            <a:r>
              <a:t>6:837756:d=2016102400:TMP:1 mb:3 hour fcst:</a:t>
            </a:r>
          </a:p>
          <a:p>
            <a:pPr marL="0" indent="0" defTabSz="361188">
              <a:lnSpc>
                <a:spcPct val="100000"/>
              </a:lnSpc>
              <a:spcBef>
                <a:spcPts val="0"/>
              </a:spcBef>
              <a:buClrTx/>
              <a:buSzTx/>
              <a:buFontTx/>
              <a:buNone/>
              <a:tabLst>
                <a:tab pos="279400" algn="l"/>
                <a:tab pos="558800" algn="l"/>
                <a:tab pos="838200" algn="l"/>
                <a:tab pos="1117600" algn="l"/>
                <a:tab pos="1397000" algn="l"/>
                <a:tab pos="1676400" algn="l"/>
                <a:tab pos="1955800" algn="l"/>
                <a:tab pos="2235200" algn="l"/>
                <a:tab pos="2527300" algn="l"/>
                <a:tab pos="2806700" algn="l"/>
                <a:tab pos="3086100" algn="l"/>
                <a:tab pos="3365500" algn="l"/>
              </a:tabLst>
              <a:defRPr sz="1896">
                <a:solidFill>
                  <a:srgbClr val="000000"/>
                </a:solidFill>
                <a:latin typeface="Menlo"/>
                <a:ea typeface="Menlo"/>
                <a:cs typeface="Menlo"/>
                <a:sym typeface="Menlo"/>
              </a:defRPr>
            </a:pPr>
            <a:r>
              <a:t>7:906706:d=2016102400:RH:1 mb:3 hour fcst:</a:t>
            </a:r>
          </a:p>
          <a:p>
            <a:pPr marL="0" indent="0" defTabSz="361188">
              <a:lnSpc>
                <a:spcPct val="100000"/>
              </a:lnSpc>
              <a:spcBef>
                <a:spcPts val="0"/>
              </a:spcBef>
              <a:buClrTx/>
              <a:buSzTx/>
              <a:buFontTx/>
              <a:buNone/>
              <a:tabLst>
                <a:tab pos="279400" algn="l"/>
                <a:tab pos="558800" algn="l"/>
                <a:tab pos="838200" algn="l"/>
                <a:tab pos="1117600" algn="l"/>
                <a:tab pos="1397000" algn="l"/>
                <a:tab pos="1676400" algn="l"/>
                <a:tab pos="1955800" algn="l"/>
                <a:tab pos="2235200" algn="l"/>
                <a:tab pos="2527300" algn="l"/>
                <a:tab pos="2806700" algn="l"/>
                <a:tab pos="3086100" algn="l"/>
                <a:tab pos="3365500" algn="l"/>
              </a:tabLst>
              <a:defRPr sz="1896">
                <a:solidFill>
                  <a:srgbClr val="000000"/>
                </a:solidFill>
                <a:latin typeface="Menlo"/>
                <a:ea typeface="Menlo"/>
                <a:cs typeface="Menlo"/>
                <a:sym typeface="Menlo"/>
              </a:defRPr>
            </a:pPr>
            <a:r>
              <a:t>8:953992:d=2016102400:UGRD:1 mb:3 hour fcst:</a:t>
            </a:r>
          </a:p>
          <a:p>
            <a:pPr marL="0" indent="0" defTabSz="361188">
              <a:lnSpc>
                <a:spcPct val="100000"/>
              </a:lnSpc>
              <a:spcBef>
                <a:spcPts val="0"/>
              </a:spcBef>
              <a:buClrTx/>
              <a:buSzTx/>
              <a:buFontTx/>
              <a:buNone/>
              <a:tabLst>
                <a:tab pos="279400" algn="l"/>
                <a:tab pos="558800" algn="l"/>
                <a:tab pos="838200" algn="l"/>
                <a:tab pos="1117600" algn="l"/>
                <a:tab pos="1397000" algn="l"/>
                <a:tab pos="1676400" algn="l"/>
                <a:tab pos="1955800" algn="l"/>
                <a:tab pos="2235200" algn="l"/>
                <a:tab pos="2527300" algn="l"/>
                <a:tab pos="2806700" algn="l"/>
                <a:tab pos="3086100" algn="l"/>
                <a:tab pos="3365500" algn="l"/>
              </a:tabLst>
              <a:defRPr sz="1896">
                <a:solidFill>
                  <a:srgbClr val="000000"/>
                </a:solidFill>
                <a:latin typeface="Menlo"/>
                <a:ea typeface="Menlo"/>
                <a:cs typeface="Menlo"/>
                <a:sym typeface="Menlo"/>
              </a:defRPr>
            </a:pPr>
            <a:r>
              <a:t>9:1027411:d=2016102400:VGRD:1 mb:3 hour fcst:</a:t>
            </a:r>
          </a:p>
          <a:p>
            <a:pPr marL="0" indent="0" defTabSz="361188">
              <a:lnSpc>
                <a:spcPct val="100000"/>
              </a:lnSpc>
              <a:spcBef>
                <a:spcPts val="0"/>
              </a:spcBef>
              <a:buClrTx/>
              <a:buSzTx/>
              <a:buFontTx/>
              <a:buNone/>
              <a:tabLst>
                <a:tab pos="279400" algn="l"/>
                <a:tab pos="558800" algn="l"/>
                <a:tab pos="838200" algn="l"/>
                <a:tab pos="1117600" algn="l"/>
                <a:tab pos="1397000" algn="l"/>
                <a:tab pos="1676400" algn="l"/>
                <a:tab pos="1955800" algn="l"/>
                <a:tab pos="2235200" algn="l"/>
                <a:tab pos="2527300" algn="l"/>
                <a:tab pos="2806700" algn="l"/>
                <a:tab pos="3086100" algn="l"/>
                <a:tab pos="3365500" algn="l"/>
              </a:tabLst>
              <a:defRPr sz="1896">
                <a:solidFill>
                  <a:srgbClr val="000000"/>
                </a:solidFill>
                <a:latin typeface="Menlo"/>
                <a:ea typeface="Menlo"/>
                <a:cs typeface="Menlo"/>
                <a:sym typeface="Menlo"/>
              </a:defRPr>
            </a:pPr>
            <a:r>
              <a:t>10:1099976:d=2016102400:O3MR:1 mb:3 hour fcst:</a:t>
            </a:r>
          </a:p>
          <a:p>
            <a:pPr marL="0" indent="0" defTabSz="361188">
              <a:lnSpc>
                <a:spcPct val="100000"/>
              </a:lnSpc>
              <a:spcBef>
                <a:spcPts val="0"/>
              </a:spcBef>
              <a:buClrTx/>
              <a:buSzTx/>
              <a:buFontTx/>
              <a:buNone/>
              <a:tabLst>
                <a:tab pos="279400" algn="l"/>
                <a:tab pos="558800" algn="l"/>
                <a:tab pos="838200" algn="l"/>
                <a:tab pos="1117600" algn="l"/>
                <a:tab pos="1397000" algn="l"/>
                <a:tab pos="1676400" algn="l"/>
                <a:tab pos="1955800" algn="l"/>
                <a:tab pos="2235200" algn="l"/>
                <a:tab pos="2527300" algn="l"/>
                <a:tab pos="2806700" algn="l"/>
                <a:tab pos="3086100" algn="l"/>
                <a:tab pos="3365500" algn="l"/>
              </a:tabLst>
              <a:defRPr sz="1896">
                <a:solidFill>
                  <a:srgbClr val="000000"/>
                </a:solidFill>
                <a:latin typeface="Menlo"/>
                <a:ea typeface="Menlo"/>
                <a:cs typeface="Menlo"/>
                <a:sym typeface="Menlo"/>
              </a:defRPr>
            </a:pPr>
            <a:r>
              <a:t>11:1216352:d=2016102400:HGT:2 mb:3 hour fcst:</a:t>
            </a:r>
          </a:p>
          <a:p>
            <a:pPr marL="0" indent="0" defTabSz="361188">
              <a:lnSpc>
                <a:spcPct val="100000"/>
              </a:lnSpc>
              <a:spcBef>
                <a:spcPts val="0"/>
              </a:spcBef>
              <a:buClrTx/>
              <a:buSzTx/>
              <a:buFontTx/>
              <a:buNone/>
              <a:tabLst>
                <a:tab pos="279400" algn="l"/>
                <a:tab pos="558800" algn="l"/>
                <a:tab pos="838200" algn="l"/>
                <a:tab pos="1117600" algn="l"/>
                <a:tab pos="1397000" algn="l"/>
                <a:tab pos="1676400" algn="l"/>
                <a:tab pos="1955800" algn="l"/>
                <a:tab pos="2235200" algn="l"/>
                <a:tab pos="2527300" algn="l"/>
                <a:tab pos="2806700" algn="l"/>
                <a:tab pos="3086100" algn="l"/>
                <a:tab pos="3365500" algn="l"/>
              </a:tabLst>
              <a:defRPr sz="1896">
                <a:solidFill>
                  <a:srgbClr val="000000"/>
                </a:solidFill>
                <a:latin typeface="Menlo"/>
                <a:ea typeface="Menlo"/>
                <a:cs typeface="Menlo"/>
                <a:sym typeface="Menlo"/>
              </a:defRPr>
            </a:pPr>
            <a:r>
              <a:t>12:1366512:d=2016102400:TMP:2 mb:3 hour fcst:</a:t>
            </a:r>
          </a:p>
          <a:p>
            <a:pPr marL="0" indent="0" defTabSz="361188">
              <a:lnSpc>
                <a:spcPct val="100000"/>
              </a:lnSpc>
              <a:spcBef>
                <a:spcPts val="0"/>
              </a:spcBef>
              <a:buClrTx/>
              <a:buSzTx/>
              <a:buFontTx/>
              <a:buNone/>
              <a:tabLst>
                <a:tab pos="279400" algn="l"/>
                <a:tab pos="558800" algn="l"/>
                <a:tab pos="838200" algn="l"/>
                <a:tab pos="1117600" algn="l"/>
                <a:tab pos="1397000" algn="l"/>
                <a:tab pos="1676400" algn="l"/>
                <a:tab pos="1955800" algn="l"/>
                <a:tab pos="2235200" algn="l"/>
                <a:tab pos="2527300" algn="l"/>
                <a:tab pos="2806700" algn="l"/>
                <a:tab pos="3086100" algn="l"/>
                <a:tab pos="3365500" algn="l"/>
              </a:tabLst>
              <a:defRPr sz="1896">
                <a:solidFill>
                  <a:srgbClr val="000000"/>
                </a:solidFill>
                <a:latin typeface="Menlo"/>
                <a:ea typeface="Menlo"/>
                <a:cs typeface="Menlo"/>
                <a:sym typeface="Menlo"/>
              </a:defRPr>
            </a:pPr>
            <a:r>
              <a:t>13:1435955:d=2016102400:RH:2 mb:3 hour fcst:</a:t>
            </a:r>
          </a:p>
          <a:p>
            <a:pPr marL="0" indent="0" defTabSz="361188">
              <a:lnSpc>
                <a:spcPct val="100000"/>
              </a:lnSpc>
              <a:spcBef>
                <a:spcPts val="0"/>
              </a:spcBef>
              <a:buClrTx/>
              <a:buSzTx/>
              <a:buFontTx/>
              <a:buNone/>
              <a:tabLst>
                <a:tab pos="279400" algn="l"/>
                <a:tab pos="558800" algn="l"/>
                <a:tab pos="838200" algn="l"/>
                <a:tab pos="1117600" algn="l"/>
                <a:tab pos="1397000" algn="l"/>
                <a:tab pos="1676400" algn="l"/>
                <a:tab pos="1955800" algn="l"/>
                <a:tab pos="2235200" algn="l"/>
                <a:tab pos="2527300" algn="l"/>
                <a:tab pos="2806700" algn="l"/>
                <a:tab pos="3086100" algn="l"/>
                <a:tab pos="3365500" algn="l"/>
              </a:tabLst>
              <a:defRPr sz="1896">
                <a:solidFill>
                  <a:srgbClr val="000000"/>
                </a:solidFill>
                <a:latin typeface="Menlo"/>
                <a:ea typeface="Menlo"/>
                <a:cs typeface="Menlo"/>
                <a:sym typeface="Menlo"/>
              </a:defRPr>
            </a:pPr>
            <a:r>
              <a:t>14:1466579:d=2016102400:UGRD:2 mb:3 hour fcst:</a:t>
            </a:r>
          </a:p>
        </p:txBody>
      </p:sp>
    </p:spTree>
  </p:cSld>
  <p:clrMapOvr>
    <a:masterClrMapping/>
  </p:clrMapOvr>
  <p:transition xmlns:p14="http://schemas.microsoft.com/office/powerpoint/2010/main" spd="med" advClick="1" p14:dur="1000"/>
</p:sld>
</file>

<file path=ppt/slides/slide2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5" name="Shape 225"/>
          <p:cNvSpPr/>
          <p:nvPr>
            <p:ph type="title"/>
          </p:nvPr>
        </p:nvSpPr>
        <p:spPr>
          <a:prstGeom prst="rect">
            <a:avLst/>
          </a:prstGeom>
        </p:spPr>
        <p:txBody>
          <a:bodyPr/>
          <a:lstStyle/>
          <a:p>
            <a:pPr/>
            <a:r>
              <a:t>Grib record details</a:t>
            </a:r>
          </a:p>
        </p:txBody>
      </p:sp>
      <p:sp>
        <p:nvSpPr>
          <p:cNvPr id="226" name="Shape 226"/>
          <p:cNvSpPr/>
          <p:nvPr>
            <p:ph type="body" idx="1"/>
          </p:nvPr>
        </p:nvSpPr>
        <p:spPr>
          <a:prstGeom prst="rect">
            <a:avLst/>
          </a:prstGeom>
        </p:spPr>
        <p:txBody>
          <a:bodyPr/>
          <a:lstStyle/>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100">
                <a:solidFill>
                  <a:srgbClr val="000000"/>
                </a:solidFill>
                <a:latin typeface="Menlo"/>
                <a:ea typeface="Menlo"/>
                <a:cs typeface="Menlo"/>
                <a:sym typeface="Menlo"/>
              </a:defRPr>
            </a:pPr>
            <a:r>
              <a:t>280:46296153:d=2016102400:TMP:2 m above ground:3 hour fcst:</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100">
                <a:solidFill>
                  <a:srgbClr val="000000"/>
                </a:solidFill>
                <a:latin typeface="Menlo"/>
                <a:ea typeface="Menlo"/>
                <a:cs typeface="Menlo"/>
                <a:sym typeface="Menlo"/>
              </a:defRPr>
            </a:pPr>
          </a:p>
          <a:p>
            <a:pPr/>
            <a:r>
              <a:t>where</a:t>
            </a:r>
          </a:p>
          <a:p>
            <a:pPr marL="200526" indent="-200526">
              <a:buClrTx/>
              <a:buFontTx/>
              <a:buChar char="•"/>
            </a:pPr>
            <a:r>
              <a:t>280 is the record number (they start at 1)</a:t>
            </a:r>
          </a:p>
          <a:p>
            <a:pPr marL="200526" indent="-200526">
              <a:buClrTx/>
              <a:buFontTx/>
              <a:buChar char="•"/>
            </a:pPr>
            <a:r>
              <a:t>46296153 is the first byte of this record in the file</a:t>
            </a:r>
          </a:p>
          <a:p>
            <a:pPr marL="200526" indent="-200526">
              <a:buClrTx/>
              <a:buFontTx/>
              <a:buChar char="•"/>
            </a:pPr>
            <a:r>
              <a:t>d=2016102400 is the date and runtime of the model. Oct 24, 2016 00z run.</a:t>
            </a:r>
          </a:p>
          <a:p>
            <a:pPr marL="200526" indent="-200526">
              <a:buClrTx/>
              <a:buFontTx/>
              <a:buChar char="•"/>
            </a:pPr>
            <a:r>
              <a:t>TMP is the variable </a:t>
            </a:r>
          </a:p>
          <a:p>
            <a:pPr marL="200526" indent="-200526">
              <a:buClrTx/>
              <a:buFontTx/>
              <a:buChar char="•"/>
            </a:pPr>
            <a:r>
              <a:t>2 m above ground is the vertical reference</a:t>
            </a:r>
          </a:p>
          <a:p>
            <a:pPr marL="200526" indent="-200526">
              <a:buClrTx/>
              <a:buFontTx/>
              <a:buChar char="•"/>
            </a:pPr>
            <a:r>
              <a:t>3 hour fcst is the forecast hour from the base model runtime</a:t>
            </a:r>
          </a:p>
        </p:txBody>
      </p:sp>
    </p:spTree>
  </p:cSld>
  <p:clrMapOvr>
    <a:masterClrMapping/>
  </p:clrMapOvr>
  <p:transition xmlns:p14="http://schemas.microsoft.com/office/powerpoint/2010/main" spd="med" advClick="1" p14:dur="1000"/>
</p:sld>
</file>

<file path=ppt/slides/slide2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8" name="Shape 228"/>
          <p:cNvSpPr/>
          <p:nvPr>
            <p:ph type="title"/>
          </p:nvPr>
        </p:nvSpPr>
        <p:spPr>
          <a:xfrm>
            <a:off x="1097280" y="273903"/>
            <a:ext cx="10058401" cy="1450757"/>
          </a:xfrm>
          <a:prstGeom prst="rect">
            <a:avLst/>
          </a:prstGeom>
        </p:spPr>
        <p:txBody>
          <a:bodyPr/>
          <a:lstStyle/>
          <a:p>
            <a:pPr lvl="1"/>
            <a:r>
              <a:t>GRIB files</a:t>
            </a:r>
          </a:p>
        </p:txBody>
      </p:sp>
      <p:sp>
        <p:nvSpPr>
          <p:cNvPr id="229" name="Shape 229"/>
          <p:cNvSpPr/>
          <p:nvPr>
            <p:ph type="body" idx="1"/>
          </p:nvPr>
        </p:nvSpPr>
        <p:spPr>
          <a:prstGeom prst="rect">
            <a:avLst/>
          </a:prstGeom>
        </p:spPr>
        <p:txBody>
          <a:bodyPr/>
          <a:lstStyle/>
          <a:p>
            <a:pPr/>
            <a:r>
              <a:rPr u="sng">
                <a:solidFill>
                  <a:srgbClr val="CC9900"/>
                </a:solidFill>
                <a:uFill>
                  <a:solidFill>
                    <a:srgbClr val="CC9900"/>
                  </a:solidFill>
                </a:uFill>
                <a:hlinkClick r:id="rId2" invalidUrl="" action="" tgtFrame="" tooltip="" history="1" highlightClick="0" endSnd="0"/>
              </a:rPr>
              <a:t>http://www.ftp.cpc.ncep.noaa.gov/wd51we/wgrib2/tricks.wgrib2</a:t>
            </a:r>
          </a:p>
          <a:p>
            <a:pPr/>
            <a:r>
              <a:t>There are some interesting ways to work with these files, such as:</a:t>
            </a:r>
          </a:p>
          <a:p>
            <a:pP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300">
                <a:solidFill>
                  <a:srgbClr val="000000"/>
                </a:solidFill>
                <a:latin typeface="Menlo"/>
                <a:ea typeface="Menlo"/>
                <a:cs typeface="Menlo"/>
                <a:sym typeface="Menlo"/>
              </a:defRPr>
            </a:pPr>
            <a:r>
              <a:t>wgrib2 fh.0003_tl.press_gr.0p50deg -match "(^280:)" -undefine out-box -110:-109 40:41 -csv out.txt</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300">
                <a:solidFill>
                  <a:srgbClr val="000000"/>
                </a:solidFill>
                <a:latin typeface="Menlo"/>
                <a:ea typeface="Menlo"/>
                <a:cs typeface="Menlo"/>
                <a:sym typeface="Menlo"/>
              </a:defRPr>
            </a:pP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300">
                <a:solidFill>
                  <a:srgbClr val="000000"/>
                </a:solidFill>
                <a:latin typeface="Menlo"/>
                <a:ea typeface="Menlo"/>
                <a:cs typeface="Menlo"/>
                <a:sym typeface="Menlo"/>
              </a:defRPr>
            </a:pPr>
            <a:r>
              <a:t>more out.txt</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300">
                <a:solidFill>
                  <a:srgbClr val="000000"/>
                </a:solidFill>
                <a:latin typeface="Menlo"/>
                <a:ea typeface="Menlo"/>
                <a:cs typeface="Menlo"/>
                <a:sym typeface="Menlo"/>
              </a:defRPr>
            </a:pPr>
            <a:r>
              <a:t>"2016-10-24 00:00:00","2016-10-24 03:00:00","TMP","2 m above ground",-110,40,284.64</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300">
                <a:solidFill>
                  <a:srgbClr val="000000"/>
                </a:solidFill>
                <a:latin typeface="Menlo"/>
                <a:ea typeface="Menlo"/>
                <a:cs typeface="Menlo"/>
                <a:sym typeface="Menlo"/>
              </a:defRPr>
            </a:pPr>
            <a:r>
              <a:t>"2016-10-24 00:00:00","2016-10-24 03:00:00","TMP","2 m above ground",-109.5,40,286.42</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300">
                <a:solidFill>
                  <a:srgbClr val="000000"/>
                </a:solidFill>
                <a:latin typeface="Menlo"/>
                <a:ea typeface="Menlo"/>
                <a:cs typeface="Menlo"/>
                <a:sym typeface="Menlo"/>
              </a:defRPr>
            </a:pPr>
            <a:r>
              <a:t>"2016-10-24 00:00:00","2016-10-24 03:00:00","TMP","2 m above ground",-109,40,286.27</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300">
                <a:solidFill>
                  <a:srgbClr val="000000"/>
                </a:solidFill>
                <a:latin typeface="Menlo"/>
                <a:ea typeface="Menlo"/>
                <a:cs typeface="Menlo"/>
                <a:sym typeface="Menlo"/>
              </a:defRPr>
            </a:pPr>
            <a:r>
              <a:t>"2016-10-24 00:00:00","2016-10-24 03:00:00","TMP","2 m above ground",-110,40.5,281.06</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300">
                <a:solidFill>
                  <a:srgbClr val="000000"/>
                </a:solidFill>
                <a:latin typeface="Menlo"/>
                <a:ea typeface="Menlo"/>
                <a:cs typeface="Menlo"/>
                <a:sym typeface="Menlo"/>
              </a:defRPr>
            </a:pPr>
            <a:r>
              <a:t>"2016-10-24 00:00:00","2016-10-24 03:00:00","TMP","2 m above ground",-109.5,40.5,284.34</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300">
                <a:solidFill>
                  <a:srgbClr val="000000"/>
                </a:solidFill>
                <a:latin typeface="Menlo"/>
                <a:ea typeface="Menlo"/>
                <a:cs typeface="Menlo"/>
                <a:sym typeface="Menlo"/>
              </a:defRPr>
            </a:pPr>
            <a:r>
              <a:t>"2016-10-24 00:00:00","2016-10-24 03:00:00","TMP","2 m above ground",-109,40.5,282.63</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300">
                <a:solidFill>
                  <a:srgbClr val="000000"/>
                </a:solidFill>
                <a:latin typeface="Menlo"/>
                <a:ea typeface="Menlo"/>
                <a:cs typeface="Menlo"/>
                <a:sym typeface="Menlo"/>
              </a:defRPr>
            </a:pPr>
            <a:r>
              <a:t>"2016-10-24 00:00:00","2016-10-24 03:00:00","TMP","2 m above ground",-110,41,281.2</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300">
                <a:solidFill>
                  <a:srgbClr val="000000"/>
                </a:solidFill>
                <a:latin typeface="Menlo"/>
                <a:ea typeface="Menlo"/>
                <a:cs typeface="Menlo"/>
                <a:sym typeface="Menlo"/>
              </a:defRPr>
            </a:pPr>
            <a:r>
              <a:t>"2016-10-24 00:00:00","2016-10-24 03:00:00","TMP","2 m above ground",-109.5,41,283.95</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300">
                <a:solidFill>
                  <a:srgbClr val="000000"/>
                </a:solidFill>
                <a:latin typeface="Menlo"/>
                <a:ea typeface="Menlo"/>
                <a:cs typeface="Menlo"/>
                <a:sym typeface="Menlo"/>
              </a:defRPr>
            </a:pPr>
            <a:r>
              <a:t>"2016-10-24 00:00:00","2016-10-24 03:00:00","TMP","2 m above ground”,-109,41,280.94</a:t>
            </a:r>
          </a:p>
        </p:txBody>
      </p:sp>
    </p:spTree>
  </p:cSld>
  <p:clrMapOvr>
    <a:masterClrMapping/>
  </p:clrMapOvr>
  <p:transition xmlns:p14="http://schemas.microsoft.com/office/powerpoint/2010/main" spd="med" advClick="1" p14:dur="1000"/>
</p:sld>
</file>

<file path=ppt/slides/slide2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1" name="Shape 231"/>
          <p:cNvSpPr/>
          <p:nvPr>
            <p:ph type="title"/>
          </p:nvPr>
        </p:nvSpPr>
        <p:spPr>
          <a:prstGeom prst="rect">
            <a:avLst/>
          </a:prstGeom>
        </p:spPr>
        <p:txBody>
          <a:bodyPr/>
          <a:lstStyle/>
          <a:p>
            <a:pPr/>
            <a:r>
              <a:t>Homework #4</a:t>
            </a:r>
          </a:p>
        </p:txBody>
      </p:sp>
      <p:sp>
        <p:nvSpPr>
          <p:cNvPr id="232" name="Shape 232"/>
          <p:cNvSpPr/>
          <p:nvPr>
            <p:ph type="body" idx="1"/>
          </p:nvPr>
        </p:nvSpPr>
        <p:spPr>
          <a:prstGeom prst="rect">
            <a:avLst/>
          </a:prstGeom>
        </p:spPr>
        <p:txBody>
          <a:bodyPr/>
          <a:lstStyle/>
          <a:p>
            <a:pPr/>
            <a:r>
              <a:t>Simple hunt and peck for data from a GRIB file at the command line.</a:t>
            </a:r>
          </a:p>
        </p:txBody>
      </p:sp>
    </p:spTree>
  </p:cSld>
  <p:clrMapOvr>
    <a:masterClrMapping/>
  </p:clrMapOvr>
  <p:transition xmlns:p14="http://schemas.microsoft.com/office/powerpoint/2010/main" spd="med" advClick="1" p14:dur="1000"/>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0" name="Shape 150"/>
          <p:cNvSpPr/>
          <p:nvPr>
            <p:ph type="title"/>
          </p:nvPr>
        </p:nvSpPr>
        <p:spPr>
          <a:prstGeom prst="rect">
            <a:avLst/>
          </a:prstGeom>
        </p:spPr>
        <p:txBody>
          <a:bodyPr/>
          <a:lstStyle/>
          <a:p>
            <a:pPr lvl="1"/>
            <a:r>
              <a:t>Reading Assignment</a:t>
            </a:r>
          </a:p>
        </p:txBody>
      </p:sp>
      <p:sp>
        <p:nvSpPr>
          <p:cNvPr id="151" name="Shape 151"/>
          <p:cNvSpPr/>
          <p:nvPr>
            <p:ph type="body" idx="1"/>
          </p:nvPr>
        </p:nvSpPr>
        <p:spPr>
          <a:prstGeom prst="rect">
            <a:avLst/>
          </a:prstGeom>
        </p:spPr>
        <p:txBody>
          <a:bodyPr/>
          <a:lstStyle>
            <a:lvl1pPr marL="0" indent="0">
              <a:lnSpc>
                <a:spcPct val="100000"/>
              </a:lnSpc>
              <a:buClrTx/>
              <a:buSzTx/>
              <a:buFontTx/>
              <a:buNone/>
            </a:lvl1pPr>
          </a:lstStyle>
          <a:p>
            <a:pPr/>
            <a:r>
              <a:t>Scales, offsets, compression. </a:t>
            </a:r>
          </a:p>
        </p:txBody>
      </p:sp>
    </p:spTree>
  </p:cSld>
  <p:clrMapOvr>
    <a:masterClrMapping/>
  </p:clrMapOvr>
  <p:transition xmlns:p14="http://schemas.microsoft.com/office/powerpoint/2010/main" spd="med" advClick="1" p14:dur="1000"/>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3" name="Shape 153"/>
          <p:cNvSpPr/>
          <p:nvPr>
            <p:ph type="title"/>
          </p:nvPr>
        </p:nvSpPr>
        <p:spPr>
          <a:prstGeom prst="rect">
            <a:avLst/>
          </a:prstGeom>
        </p:spPr>
        <p:txBody>
          <a:bodyPr/>
          <a:lstStyle>
            <a:lvl1pPr>
              <a:defRPr spc="-100"/>
            </a:lvl1pPr>
          </a:lstStyle>
          <a:p>
            <a:pPr/>
            <a:r>
              <a:t>Homework Review</a:t>
            </a:r>
          </a:p>
        </p:txBody>
      </p:sp>
      <p:sp>
        <p:nvSpPr>
          <p:cNvPr id="154" name="Shape 154"/>
          <p:cNvSpPr/>
          <p:nvPr>
            <p:ph type="body" idx="1"/>
          </p:nvPr>
        </p:nvSpPr>
        <p:spPr>
          <a:xfrm>
            <a:off x="1097280" y="1845734"/>
            <a:ext cx="10058401" cy="4023360"/>
          </a:xfrm>
          <a:prstGeom prst="rect">
            <a:avLst/>
          </a:prstGeom>
        </p:spPr>
        <p:txBody>
          <a:bodyPr/>
          <a:lstStyle/>
          <a:p>
            <a:pPr/>
            <a:r>
              <a:t>Questions or comments?</a:t>
            </a:r>
          </a:p>
          <a:p>
            <a:pPr/>
          </a:p>
          <a:p>
            <a:pPr/>
            <a:r>
              <a:t>Let’s go over an example of “match_items_in_three_lists.py”</a:t>
            </a:r>
          </a:p>
        </p:txBody>
      </p:sp>
    </p:spTree>
  </p:cSld>
  <p:clrMapOvr>
    <a:masterClrMapping/>
  </p:clrMapOvr>
  <p:transition xmlns:p14="http://schemas.microsoft.com/office/powerpoint/2010/main" spd="med" advClick="1" p14:dur="1000"/>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6" name="Shape 156"/>
          <p:cNvSpPr/>
          <p:nvPr>
            <p:ph type="title"/>
          </p:nvPr>
        </p:nvSpPr>
        <p:spPr>
          <a:prstGeom prst="rect">
            <a:avLst/>
          </a:prstGeom>
        </p:spPr>
        <p:txBody>
          <a:bodyPr/>
          <a:lstStyle>
            <a:lvl1pPr>
              <a:defRPr spc="-100"/>
            </a:lvl1pPr>
          </a:lstStyle>
          <a:p>
            <a:pPr/>
            <a:r>
              <a:t>NetCDF 4 dimension example</a:t>
            </a:r>
          </a:p>
        </p:txBody>
      </p:sp>
      <p:sp>
        <p:nvSpPr>
          <p:cNvPr id="157" name="Shape 157"/>
          <p:cNvSpPr/>
          <p:nvPr>
            <p:ph type="body" idx="1"/>
          </p:nvPr>
        </p:nvSpPr>
        <p:spPr>
          <a:xfrm>
            <a:off x="1097280" y="1845734"/>
            <a:ext cx="10058401" cy="4023360"/>
          </a:xfrm>
          <a:prstGeom prst="rect">
            <a:avLst/>
          </a:prstGeom>
        </p:spPr>
        <p:txBody>
          <a:bodyPr/>
          <a:lstStyle/>
          <a:p>
            <a:pPr marL="0" indent="0">
              <a:buSzTx/>
              <a:buNone/>
            </a:pPr>
            <a:r>
              <a:t>A grid of relative humidity for multiple times each at multiple levels.</a:t>
            </a:r>
          </a:p>
          <a:p>
            <a:pPr marL="0" indent="0">
              <a:buSzTx/>
              <a:buNone/>
            </a:pPr>
            <a:r>
              <a:t>Such as, latitude, longitude, pressure level, time.</a:t>
            </a:r>
          </a:p>
        </p:txBody>
      </p:sp>
      <p:pic>
        <p:nvPicPr>
          <p:cNvPr id="158" name="image1.png"/>
          <p:cNvPicPr>
            <a:picLocks noChangeAspect="1"/>
          </p:cNvPicPr>
          <p:nvPr/>
        </p:nvPicPr>
        <p:blipFill>
          <a:blip r:embed="rId2">
            <a:extLst/>
          </a:blip>
          <a:stretch>
            <a:fillRect/>
          </a:stretch>
        </p:blipFill>
        <p:spPr>
          <a:xfrm>
            <a:off x="1934872" y="2621069"/>
            <a:ext cx="6562726" cy="3248026"/>
          </a:xfrm>
          <a:prstGeom prst="rect">
            <a:avLst/>
          </a:prstGeom>
          <a:ln w="12700">
            <a:miter lim="400000"/>
          </a:ln>
        </p:spPr>
      </p:pic>
    </p:spTree>
  </p:cSld>
  <p:clrMapOvr>
    <a:masterClrMapping/>
  </p:clrMapOvr>
  <p:transition xmlns:p14="http://schemas.microsoft.com/office/powerpoint/2010/main" spd="med" advClick="1" p14:dur="1000"/>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0" name="Shape 160"/>
          <p:cNvSpPr/>
          <p:nvPr>
            <p:ph type="title"/>
          </p:nvPr>
        </p:nvSpPr>
        <p:spPr>
          <a:prstGeom prst="rect">
            <a:avLst/>
          </a:prstGeom>
        </p:spPr>
        <p:txBody>
          <a:bodyPr/>
          <a:lstStyle/>
          <a:p>
            <a:pPr/>
            <a:r>
              <a:t>ncdump - h mtmet.nc</a:t>
            </a:r>
          </a:p>
        </p:txBody>
      </p:sp>
      <p:sp>
        <p:nvSpPr>
          <p:cNvPr id="161" name="Shape 161"/>
          <p:cNvSpPr/>
          <p:nvPr>
            <p:ph type="body" idx="1"/>
          </p:nvPr>
        </p:nvSpPr>
        <p:spPr>
          <a:xfrm>
            <a:off x="1097280" y="1833034"/>
            <a:ext cx="10058401" cy="4023360"/>
          </a:xfrm>
          <a:prstGeom prst="rect">
            <a:avLst/>
          </a:prstGeom>
        </p:spPr>
        <p:txBody>
          <a:bodyPr/>
          <a:lstStyle/>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netcdf mtmet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dimensions:</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time = 25920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variables:</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int date(time)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date:units = "epoch seconds since Jan 1, 1970 00:00:00z"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float temp(time)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temp:units = "c degrees"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float rh(time)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rh:units = "percentage"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float wind_speed(time)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wind_speed:units = "meters per second"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float wind_direction(time)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wind_direction:units = "direction degrees"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float wind_gust(time)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wind_gust:units = "meters per second"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global attributes:</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:description = "Time series for Mountain Meteorology (MTMET) station on University of Utah campus."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:location = "Salt Lake City, Utah"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:latitude = "40.766573"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		:longitude = "-111.828211" ;</a:t>
            </a:r>
          </a:p>
          <a:p>
            <a:pPr marL="0" indent="0" defTabSz="45720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100">
                <a:solidFill>
                  <a:srgbClr val="000000"/>
                </a:solidFill>
                <a:latin typeface="Menlo"/>
                <a:ea typeface="Menlo"/>
                <a:cs typeface="Menlo"/>
                <a:sym typeface="Menlo"/>
              </a:defRPr>
            </a:pPr>
            <a:r>
              <a:t>}</a:t>
            </a:r>
          </a:p>
        </p:txBody>
      </p:sp>
    </p:spTree>
  </p:cSld>
  <p:clrMapOvr>
    <a:masterClrMapping/>
  </p:clrMapOvr>
  <p:transition xmlns:p14="http://schemas.microsoft.com/office/powerpoint/2010/main" spd="med" advClick="1" p14:dur="1000"/>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3" name="Shape 163"/>
          <p:cNvSpPr/>
          <p:nvPr>
            <p:ph type="title"/>
          </p:nvPr>
        </p:nvSpPr>
        <p:spPr>
          <a:xfrm>
            <a:off x="1097280" y="273903"/>
            <a:ext cx="10058401" cy="1450757"/>
          </a:xfrm>
          <a:prstGeom prst="rect">
            <a:avLst/>
          </a:prstGeom>
        </p:spPr>
        <p:txBody>
          <a:bodyPr/>
          <a:lstStyle>
            <a:lvl1pPr>
              <a:defRPr spc="-100"/>
            </a:lvl1pPr>
          </a:lstStyle>
          <a:p>
            <a:pPr/>
            <a:r>
              <a:t>ncdump -h rhum.2003.nc  </a:t>
            </a:r>
          </a:p>
        </p:txBody>
      </p:sp>
      <p:sp>
        <p:nvSpPr>
          <p:cNvPr id="164" name="Shape 164"/>
          <p:cNvSpPr/>
          <p:nvPr>
            <p:ph type="body" idx="1"/>
          </p:nvPr>
        </p:nvSpPr>
        <p:spPr>
          <a:xfrm>
            <a:off x="1097280" y="1845734"/>
            <a:ext cx="10058401" cy="4023360"/>
          </a:xfrm>
          <a:prstGeom prst="rect">
            <a:avLst/>
          </a:prstGeom>
        </p:spPr>
        <p:txBody>
          <a:bodyPr/>
          <a:lstStyle/>
          <a:p>
            <a:pPr marL="0" indent="0">
              <a:lnSpc>
                <a:spcPts val="0"/>
              </a:lnSpc>
              <a:buSzTx/>
              <a:buNone/>
              <a:defRPr>
                <a:latin typeface="Courier New"/>
                <a:ea typeface="Courier New"/>
                <a:cs typeface="Courier New"/>
                <a:sym typeface="Courier New"/>
              </a:defRPr>
            </a:pPr>
          </a:p>
        </p:txBody>
      </p:sp>
      <p:pic>
        <p:nvPicPr>
          <p:cNvPr id="165" name="image3.png"/>
          <p:cNvPicPr>
            <a:picLocks noChangeAspect="1"/>
          </p:cNvPicPr>
          <p:nvPr/>
        </p:nvPicPr>
        <p:blipFill>
          <a:blip r:embed="rId2">
            <a:extLst/>
          </a:blip>
          <a:stretch>
            <a:fillRect/>
          </a:stretch>
        </p:blipFill>
        <p:spPr>
          <a:xfrm>
            <a:off x="921464" y="1737360"/>
            <a:ext cx="4397306" cy="4294910"/>
          </a:xfrm>
          <a:prstGeom prst="rect">
            <a:avLst/>
          </a:prstGeom>
          <a:ln w="12700">
            <a:miter lim="400000"/>
          </a:ln>
        </p:spPr>
      </p:pic>
      <p:pic>
        <p:nvPicPr>
          <p:cNvPr id="166" name="image4.png"/>
          <p:cNvPicPr>
            <a:picLocks noChangeAspect="1"/>
          </p:cNvPicPr>
          <p:nvPr/>
        </p:nvPicPr>
        <p:blipFill>
          <a:blip r:embed="rId3">
            <a:extLst/>
          </a:blip>
          <a:stretch>
            <a:fillRect/>
          </a:stretch>
        </p:blipFill>
        <p:spPr>
          <a:xfrm>
            <a:off x="5382490" y="1845734"/>
            <a:ext cx="5059873" cy="4220627"/>
          </a:xfrm>
          <a:prstGeom prst="rect">
            <a:avLst/>
          </a:prstGeom>
          <a:ln w="12700">
            <a:miter lim="400000"/>
          </a:ln>
        </p:spPr>
      </p:pic>
    </p:spTree>
  </p:cSld>
  <p:clrMapOvr>
    <a:masterClrMapping/>
  </p:clrMapOvr>
  <p:transition xmlns:p14="http://schemas.microsoft.com/office/powerpoint/2010/main" spd="med" advClick="1" p14:dur="1000"/>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8" name="Shape 168"/>
          <p:cNvSpPr/>
          <p:nvPr>
            <p:ph type="title"/>
          </p:nvPr>
        </p:nvSpPr>
        <p:spPr>
          <a:prstGeom prst="rect">
            <a:avLst/>
          </a:prstGeom>
        </p:spPr>
        <p:txBody>
          <a:bodyPr/>
          <a:lstStyle>
            <a:lvl1pPr>
              <a:defRPr spc="-100"/>
            </a:lvl1pPr>
          </a:lstStyle>
          <a:p>
            <a:pPr/>
            <a:r>
              <a:t>Example: The right slice(s)</a:t>
            </a:r>
          </a:p>
        </p:txBody>
      </p:sp>
      <p:sp>
        <p:nvSpPr>
          <p:cNvPr id="169" name="Shape 169"/>
          <p:cNvSpPr/>
          <p:nvPr>
            <p:ph type="body" idx="1"/>
          </p:nvPr>
        </p:nvSpPr>
        <p:spPr>
          <a:xfrm>
            <a:off x="1097280" y="1807634"/>
            <a:ext cx="10058401" cy="4023360"/>
          </a:xfrm>
          <a:prstGeom prst="rect">
            <a:avLst/>
          </a:prstGeom>
        </p:spPr>
        <p:txBody>
          <a:bodyPr/>
          <a:lstStyle/>
          <a:p>
            <a:pPr marL="0" indent="0">
              <a:lnSpc>
                <a:spcPct val="100000"/>
              </a:lnSpc>
              <a:buSzTx/>
              <a:buNone/>
            </a:pPr>
            <a:r>
              <a:t>Your advisor wants to summarize a basic seasonal signature for a 5 degree by 5 degree box centered over Salt Lake City for 1000 hPa and 500 hPa levels. The data needs to be grouped by 4 distinct periods of JFM, AMJ, JAS, OND. You’ll use the 2003 RH NetCDF file mentioned.</a:t>
            </a:r>
          </a:p>
          <a:p>
            <a:pPr marL="0" indent="0">
              <a:lnSpc>
                <a:spcPct val="100000"/>
              </a:lnSpc>
              <a:buSzTx/>
              <a:buNone/>
            </a:pPr>
            <a:r>
              <a:t>How do we approach the problem?</a:t>
            </a:r>
          </a:p>
          <a:p>
            <a:pPr marL="0" indent="0">
              <a:lnSpc>
                <a:spcPct val="100000"/>
              </a:lnSpc>
              <a:buSzTx/>
              <a:buNone/>
            </a:pPr>
            <a:r>
              <a:t>Why are we doing this? … What is the desired output? … What tools are we using to extract these values?</a:t>
            </a:r>
          </a:p>
          <a:p>
            <a:pPr marL="0" indent="0">
              <a:lnSpc>
                <a:spcPct val="100000"/>
              </a:lnSpc>
              <a:buSzTx/>
              <a:buNone/>
            </a:pPr>
          </a:p>
        </p:txBody>
      </p:sp>
    </p:spTree>
  </p:cSld>
  <p:clrMapOvr>
    <a:masterClrMapping/>
  </p:clrMapOvr>
  <p:transition xmlns:p14="http://schemas.microsoft.com/office/powerpoint/2010/main" spd="med" advClick="1" p14:dur="1000"/>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1" name="Shape 171"/>
          <p:cNvSpPr/>
          <p:nvPr>
            <p:ph type="title"/>
          </p:nvPr>
        </p:nvSpPr>
        <p:spPr>
          <a:prstGeom prst="rect">
            <a:avLst/>
          </a:prstGeom>
        </p:spPr>
        <p:txBody>
          <a:bodyPr/>
          <a:lstStyle>
            <a:lvl1pPr>
              <a:defRPr spc="-100"/>
            </a:lvl1pPr>
          </a:lstStyle>
          <a:p>
            <a:pPr/>
            <a:r>
              <a:t>Example</a:t>
            </a:r>
          </a:p>
        </p:txBody>
      </p:sp>
      <p:sp>
        <p:nvSpPr>
          <p:cNvPr id="172" name="Shape 172"/>
          <p:cNvSpPr/>
          <p:nvPr>
            <p:ph type="body" idx="1"/>
          </p:nvPr>
        </p:nvSpPr>
        <p:spPr>
          <a:xfrm>
            <a:off x="1097280" y="1845734"/>
            <a:ext cx="10058401" cy="4023360"/>
          </a:xfrm>
          <a:prstGeom prst="rect">
            <a:avLst/>
          </a:prstGeom>
        </p:spPr>
        <p:txBody>
          <a:bodyPr/>
          <a:lstStyle/>
          <a:p>
            <a:pPr/>
            <a:r>
              <a:t>Let’s stop and think about our thought process—</a:t>
            </a:r>
            <a:r>
              <a:rPr b="1" u="sng"/>
              <a:t>thinking about thinking, or cognitive thinking.</a:t>
            </a:r>
            <a:endParaRPr b="1" u="sng"/>
          </a:p>
          <a:p>
            <a:pPr/>
          </a:p>
          <a:p>
            <a:pPr/>
            <a:r>
              <a:t>In other words, before we starting thinking about how to solve the problem, let’s make sure we’re even thinking about the problem properly.</a:t>
            </a:r>
          </a:p>
          <a:p>
            <a:pPr/>
          </a:p>
          <a:p>
            <a:pPr/>
            <a:r>
              <a:t>In social sciences, we call this “Framing the Problem.” Or if already framed, we might need to “reframe.”</a:t>
            </a:r>
          </a:p>
        </p:txBody>
      </p:sp>
    </p:spTree>
  </p:cSld>
  <p:clrMapOvr>
    <a:masterClrMapping/>
  </p:clrMapOvr>
  <p:transition xmlns:p14="http://schemas.microsoft.com/office/powerpoint/2010/main" spd="med" advClick="1" p14:dur="1000"/>
</p:sld>
</file>

<file path=ppt/theme/theme1.xml><?xml version="1.0" encoding="utf-8"?>
<a:theme xmlns:a="http://schemas.openxmlformats.org/drawingml/2006/main" xmlns:r="http://schemas.openxmlformats.org/officeDocument/2006/relationships" name="Retrospect">
  <a:themeElements>
    <a:clrScheme name="Retrospect">
      <a:dk1>
        <a:srgbClr val="000000"/>
      </a:dk1>
      <a:lt1>
        <a:srgbClr val="FFFFFF"/>
      </a:lt1>
      <a:dk2>
        <a:srgbClr val="A7A7A7"/>
      </a:dk2>
      <a:lt2>
        <a:srgbClr val="535353"/>
      </a:lt2>
      <a:accent1>
        <a:srgbClr val="D34817"/>
      </a:accent1>
      <a:accent2>
        <a:srgbClr val="9B2D1F"/>
      </a:accent2>
      <a:accent3>
        <a:srgbClr val="A28E6A"/>
      </a:accent3>
      <a:accent4>
        <a:srgbClr val="956251"/>
      </a:accent4>
      <a:accent5>
        <a:srgbClr val="918485"/>
      </a:accent5>
      <a:accent6>
        <a:srgbClr val="855D5D"/>
      </a:accent6>
      <a:hlink>
        <a:srgbClr val="0000FF"/>
      </a:hlink>
      <a:folHlink>
        <a:srgbClr val="FF00FF"/>
      </a:folHlink>
    </a:clrScheme>
    <a:fontScheme name="Retrospect">
      <a:majorFont>
        <a:latin typeface="Helvetica"/>
        <a:ea typeface="Helvetica"/>
        <a:cs typeface="Helvetica"/>
      </a:majorFont>
      <a:minorFont>
        <a:latin typeface="Calibri"/>
        <a:ea typeface="Calibri"/>
        <a:cs typeface="Calibri"/>
      </a:minorFont>
    </a:fontScheme>
    <a:fmtScheme name="Retrospec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2700000">
              <a:srgbClr val="000000">
                <a:alpha val="60000"/>
              </a:srgbClr>
            </a:outerShdw>
          </a:effectLst>
        </a:effectStyle>
        <a:effectStyle>
          <a:effectLst>
            <a:outerShdw sx="100000" sy="100000" kx="0" ky="0" algn="b" rotWithShape="0" blurRad="38100" dist="25400" dir="2700000">
              <a:srgbClr val="000000">
                <a:alpha val="60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outerShdw sx="100000" sy="100000" kx="0" ky="0" algn="b" rotWithShape="0" blurRad="38100" dist="25400" dir="2700000">
            <a:srgbClr val="000000">
              <a:alpha val="60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Retrospect">
  <a:themeElements>
    <a:clrScheme name="Retrospect">
      <a:dk1>
        <a:srgbClr val="000000"/>
      </a:dk1>
      <a:lt1>
        <a:srgbClr val="FFFFFF"/>
      </a:lt1>
      <a:dk2>
        <a:srgbClr val="A7A7A7"/>
      </a:dk2>
      <a:lt2>
        <a:srgbClr val="535353"/>
      </a:lt2>
      <a:accent1>
        <a:srgbClr val="D34817"/>
      </a:accent1>
      <a:accent2>
        <a:srgbClr val="9B2D1F"/>
      </a:accent2>
      <a:accent3>
        <a:srgbClr val="A28E6A"/>
      </a:accent3>
      <a:accent4>
        <a:srgbClr val="956251"/>
      </a:accent4>
      <a:accent5>
        <a:srgbClr val="918485"/>
      </a:accent5>
      <a:accent6>
        <a:srgbClr val="855D5D"/>
      </a:accent6>
      <a:hlink>
        <a:srgbClr val="0000FF"/>
      </a:hlink>
      <a:folHlink>
        <a:srgbClr val="FF00FF"/>
      </a:folHlink>
    </a:clrScheme>
    <a:fontScheme name="Retrospect">
      <a:majorFont>
        <a:latin typeface="Helvetica"/>
        <a:ea typeface="Helvetica"/>
        <a:cs typeface="Helvetica"/>
      </a:majorFont>
      <a:minorFont>
        <a:latin typeface="Calibri"/>
        <a:ea typeface="Calibri"/>
        <a:cs typeface="Calibri"/>
      </a:minorFont>
    </a:fontScheme>
    <a:fmtScheme name="Retrospec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2700000">
              <a:srgbClr val="000000">
                <a:alpha val="60000"/>
              </a:srgbClr>
            </a:outerShdw>
          </a:effectLst>
        </a:effectStyle>
        <a:effectStyle>
          <a:effectLst>
            <a:outerShdw sx="100000" sy="100000" kx="0" ky="0" algn="b" rotWithShape="0" blurRad="38100" dist="25400" dir="2700000">
              <a:srgbClr val="000000">
                <a:alpha val="60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outerShdw sx="100000" sy="100000" kx="0" ky="0" algn="b" rotWithShape="0" blurRad="38100" dist="25400" dir="2700000">
            <a:srgbClr val="000000">
              <a:alpha val="60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