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CECA"/>
          </a:solidFill>
        </a:fill>
      </a:tcStyle>
    </a:wholeTbl>
    <a:band2H>
      <a:tcTxStyle/>
      <a:tcStyle>
        <a:tcBdr/>
        <a:fill>
          <a:solidFill>
            <a:srgbClr val="F7E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FDAD3"/>
          </a:solidFill>
        </a:fill>
      </a:tcStyle>
    </a:wholeTbl>
    <a:band2H>
      <a:tcTxStyle/>
      <a:tcStyle>
        <a:tcBdr/>
        <a:fill>
          <a:solidFill>
            <a:srgbClr val="F0EDE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D1D1"/>
          </a:solidFill>
        </a:fill>
      </a:tcStyle>
    </a:wholeTbl>
    <a:band2H>
      <a:tcTxStyle/>
      <a:tcStyle>
        <a:tcBdr/>
        <a:fill>
          <a:solidFill>
            <a:srgbClr val="EDE9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2" d="100"/>
          <a:sy n="112" d="100"/>
        </p:scale>
        <p:origin x="-102" y="-17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1143000" y="685800"/>
            <a:ext cx="4572000" cy="3429000"/>
          </a:xfrm>
          <a:prstGeom prst="rect">
            <a:avLst/>
          </a:prstGeom>
        </p:spPr>
        <p:txBody>
          <a:bodyPr/>
          <a:lstStyle/>
          <a:p>
            <a:endParaRPr/>
          </a:p>
        </p:txBody>
      </p:sp>
      <p:sp>
        <p:nvSpPr>
          <p:cNvPr id="142" name="Shape 14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54685111"/>
      </p:ext>
    </p:extLst>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4" name="Shape 14"/>
          <p:cNvSpPr/>
          <p:nvPr/>
        </p:nvSpPr>
        <p:spPr>
          <a:xfrm>
            <a:off x="3175" y="6400800"/>
            <a:ext cx="12188825" cy="457200"/>
          </a:xfrm>
          <a:prstGeom prst="rect">
            <a:avLst/>
          </a:prstGeom>
          <a:solidFill>
            <a:schemeClr val="accent2"/>
          </a:solidFill>
          <a:ln w="12700">
            <a:miter lim="400000"/>
          </a:ln>
        </p:spPr>
        <p:txBody>
          <a:bodyPr lIns="45719" rIns="45719"/>
          <a:lstStyle/>
          <a:p>
            <a:endParaRPr/>
          </a:p>
        </p:txBody>
      </p:sp>
      <p:sp>
        <p:nvSpPr>
          <p:cNvPr id="15" name="Shape 15"/>
          <p:cNvSpPr/>
          <p:nvPr/>
        </p:nvSpPr>
        <p:spPr>
          <a:xfrm>
            <a:off x="14" y="6334316"/>
            <a:ext cx="12188826" cy="64009"/>
          </a:xfrm>
          <a:prstGeom prst="rect">
            <a:avLst/>
          </a:prstGeom>
          <a:solidFill>
            <a:schemeClr val="accent1"/>
          </a:solidFill>
          <a:ln w="12700">
            <a:miter lim="400000"/>
          </a:ln>
        </p:spPr>
        <p:txBody>
          <a:bodyPr lIns="45719" rIns="45719"/>
          <a:lstStyle/>
          <a:p>
            <a:endParaRPr/>
          </a:p>
        </p:txBody>
      </p:sp>
      <p:sp>
        <p:nvSpPr>
          <p:cNvPr id="16" name="Shape 16"/>
          <p:cNvSpPr>
            <a:spLocks noGrp="1"/>
          </p:cNvSpPr>
          <p:nvPr>
            <p:ph type="title"/>
          </p:nvPr>
        </p:nvSpPr>
        <p:spPr>
          <a:xfrm>
            <a:off x="1097280" y="758951"/>
            <a:ext cx="10058401" cy="3566161"/>
          </a:xfrm>
          <a:prstGeom prst="rect">
            <a:avLst/>
          </a:prstGeom>
        </p:spPr>
        <p:txBody>
          <a:bodyPr/>
          <a:lstStyle>
            <a:lvl1pPr>
              <a:defRPr sz="8000">
                <a:solidFill>
                  <a:srgbClr val="262626"/>
                </a:solidFill>
              </a:defRPr>
            </a:lvl1pPr>
          </a:lstStyle>
          <a:p>
            <a:r>
              <a:t>Click to edit Master title style</a:t>
            </a:r>
          </a:p>
        </p:txBody>
      </p:sp>
      <p:sp>
        <p:nvSpPr>
          <p:cNvPr id="17" name="Shape 17"/>
          <p:cNvSpPr>
            <a:spLocks noGrp="1"/>
          </p:cNvSpPr>
          <p:nvPr>
            <p:ph type="body" sz="quarter" idx="1"/>
          </p:nvPr>
        </p:nvSpPr>
        <p:spPr>
          <a:xfrm>
            <a:off x="1100050" y="4455621"/>
            <a:ext cx="10058401" cy="1143001"/>
          </a:xfrm>
          <a:prstGeom prst="rect">
            <a:avLst/>
          </a:prstGeom>
          <a:extLst>
            <a:ext uri="{C572A759-6A51-4108-AA02-DFA0A04FC94B}">
              <ma14:wrappingTextBoxFlag xmlns:ma14="http://schemas.microsoft.com/office/mac/drawingml/2011/main" xmlns="" val="1"/>
            </a:ext>
          </a:extLst>
        </p:spPr>
        <p:txBody>
          <a:bodyPr lIns="45719" tIns="45719" rIns="45719" bIns="45719"/>
          <a:lstStyle>
            <a:lvl1pPr marL="0" indent="0">
              <a:buClrTx/>
              <a:buSzTx/>
              <a:buFontTx/>
              <a:buNone/>
              <a:defRPr sz="2400" cap="all" spc="200">
                <a:solidFill>
                  <a:srgbClr val="696464"/>
                </a:solidFill>
                <a:latin typeface="Calibri Light"/>
                <a:ea typeface="Calibri Light"/>
                <a:cs typeface="Calibri Light"/>
                <a:sym typeface="Calibri Light"/>
              </a:defRPr>
            </a:lvl1pPr>
          </a:lstStyle>
          <a:p>
            <a:r>
              <a:t>Click to edit Master subtitle style</a:t>
            </a:r>
          </a:p>
        </p:txBody>
      </p:sp>
      <p:sp>
        <p:nvSpPr>
          <p:cNvPr id="18" name="Shape 18"/>
          <p:cNvSpPr/>
          <p:nvPr/>
        </p:nvSpPr>
        <p:spPr>
          <a:xfrm>
            <a:off x="1207657" y="4343400"/>
            <a:ext cx="9875521" cy="0"/>
          </a:xfrm>
          <a:prstGeom prst="line">
            <a:avLst/>
          </a:prstGeom>
          <a:ln w="6350">
            <a:solidFill>
              <a:srgbClr val="808080"/>
            </a:solidFill>
          </a:ln>
        </p:spPr>
        <p:txBody>
          <a:bodyPr lIns="45719" rIns="45719"/>
          <a:lstStyle/>
          <a:p>
            <a:endParaRPr/>
          </a:p>
        </p:txBody>
      </p:sp>
      <p:sp>
        <p:nvSpPr>
          <p:cNvPr id="19" name="Shape 1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10" name="Shape 110"/>
          <p:cNvSpPr>
            <a:spLocks noGrp="1"/>
          </p:cNvSpPr>
          <p:nvPr>
            <p:ph type="title"/>
          </p:nvPr>
        </p:nvSpPr>
        <p:spPr>
          <a:prstGeom prst="rect">
            <a:avLst/>
          </a:prstGeom>
        </p:spPr>
        <p:txBody>
          <a:bodyPr/>
          <a:lstStyle/>
          <a:p>
            <a:r>
              <a:t>Click to edit Master title style</a:t>
            </a:r>
          </a:p>
        </p:txBody>
      </p:sp>
      <p:sp>
        <p:nvSpPr>
          <p:cNvPr id="111" name="Shape 111"/>
          <p:cNvSpPr>
            <a:spLocks noGrp="1"/>
          </p:cNvSpPr>
          <p:nvPr>
            <p:ph type="body" idx="1"/>
          </p:nvPr>
        </p:nvSpPr>
        <p:spPr>
          <a:xfrm>
            <a:off x="1097280" y="1845734"/>
            <a:ext cx="10058401" cy="4023360"/>
          </a:xfrm>
          <a:prstGeom prst="rect">
            <a:avLst/>
          </a:prstGeom>
          <a:extLst>
            <a:ext uri="{C572A759-6A51-4108-AA02-DFA0A04FC94B}">
              <ma14:wrappingTextBoxFlag xmlns:ma14="http://schemas.microsoft.com/office/mac/drawingml/2011/main" xmlns="" val="1"/>
            </a:ext>
          </a:extLst>
        </p:spPr>
        <p:txBody>
          <a:bodyPr/>
          <a:lstStyle/>
          <a:p>
            <a:r>
              <a:t>Click to edit Master text styles</a:t>
            </a:r>
          </a:p>
          <a:p>
            <a:pPr lvl="1"/>
            <a:r>
              <a:t>Second level</a:t>
            </a:r>
          </a:p>
          <a:p>
            <a:pPr lvl="2"/>
            <a:r>
              <a:t>Third level</a:t>
            </a:r>
          </a:p>
          <a:p>
            <a:pPr lvl="3"/>
            <a:r>
              <a:t>Fourth level</a:t>
            </a:r>
          </a:p>
          <a:p>
            <a:pPr lvl="4"/>
            <a:r>
              <a:t>Fifth level</a:t>
            </a:r>
          </a:p>
        </p:txBody>
      </p:sp>
      <p:sp>
        <p:nvSpPr>
          <p:cNvPr id="112" name="Shape 11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119" name="Shape 119"/>
          <p:cNvSpPr/>
          <p:nvPr/>
        </p:nvSpPr>
        <p:spPr>
          <a:xfrm>
            <a:off x="3175" y="6400800"/>
            <a:ext cx="12188825" cy="457200"/>
          </a:xfrm>
          <a:prstGeom prst="rect">
            <a:avLst/>
          </a:prstGeom>
          <a:solidFill>
            <a:schemeClr val="accent2"/>
          </a:solidFill>
          <a:ln w="12700">
            <a:miter lim="400000"/>
          </a:ln>
        </p:spPr>
        <p:txBody>
          <a:bodyPr lIns="45719" rIns="45719"/>
          <a:lstStyle/>
          <a:p>
            <a:endParaRPr/>
          </a:p>
        </p:txBody>
      </p:sp>
      <p:sp>
        <p:nvSpPr>
          <p:cNvPr id="120" name="Shape 120"/>
          <p:cNvSpPr/>
          <p:nvPr/>
        </p:nvSpPr>
        <p:spPr>
          <a:xfrm>
            <a:off x="14" y="6334316"/>
            <a:ext cx="12188826" cy="64009"/>
          </a:xfrm>
          <a:prstGeom prst="rect">
            <a:avLst/>
          </a:prstGeom>
          <a:solidFill>
            <a:schemeClr val="accent1"/>
          </a:solidFill>
          <a:ln w="12700">
            <a:miter lim="400000"/>
          </a:ln>
        </p:spPr>
        <p:txBody>
          <a:bodyPr lIns="45719" rIns="45719"/>
          <a:lstStyle/>
          <a:p>
            <a:endParaRPr/>
          </a:p>
        </p:txBody>
      </p:sp>
      <p:sp>
        <p:nvSpPr>
          <p:cNvPr id="121" name="Shape 121"/>
          <p:cNvSpPr>
            <a:spLocks noGrp="1"/>
          </p:cNvSpPr>
          <p:nvPr>
            <p:ph type="title"/>
          </p:nvPr>
        </p:nvSpPr>
        <p:spPr>
          <a:xfrm>
            <a:off x="8724900" y="412302"/>
            <a:ext cx="2628900" cy="5759899"/>
          </a:xfrm>
          <a:prstGeom prst="rect">
            <a:avLst/>
          </a:prstGeom>
        </p:spPr>
        <p:txBody>
          <a:bodyPr/>
          <a:lstStyle/>
          <a:p>
            <a:r>
              <a:t>Click to edit Master title style</a:t>
            </a:r>
          </a:p>
        </p:txBody>
      </p:sp>
      <p:sp>
        <p:nvSpPr>
          <p:cNvPr id="122" name="Shape 122"/>
          <p:cNvSpPr>
            <a:spLocks noGrp="1"/>
          </p:cNvSpPr>
          <p:nvPr>
            <p:ph type="body" idx="1"/>
          </p:nvPr>
        </p:nvSpPr>
        <p:spPr>
          <a:xfrm>
            <a:off x="838200" y="412302"/>
            <a:ext cx="7734300" cy="5759899"/>
          </a:xfrm>
          <a:prstGeom prst="rect">
            <a:avLst/>
          </a:prstGeom>
          <a:extLst>
            <a:ext uri="{C572A759-6A51-4108-AA02-DFA0A04FC94B}">
              <ma14:wrappingTextBoxFlag xmlns:ma14="http://schemas.microsoft.com/office/mac/drawingml/2011/main" xmlns="" val="1"/>
            </a:ext>
          </a:extLst>
        </p:spPr>
        <p:txBody>
          <a:bodyPr/>
          <a:lstStyle/>
          <a:p>
            <a:r>
              <a:t>Click to edit Master text styles</a:t>
            </a:r>
          </a:p>
          <a:p>
            <a:pPr lvl="1"/>
            <a:r>
              <a:t>Second level</a:t>
            </a:r>
          </a:p>
          <a:p>
            <a:pPr lvl="2"/>
            <a:r>
              <a:t>Third level</a:t>
            </a:r>
          </a:p>
          <a:p>
            <a:pPr lvl="3"/>
            <a:r>
              <a:t>Fourth level</a:t>
            </a:r>
          </a:p>
          <a:p>
            <a:pPr lvl="4"/>
            <a:r>
              <a:t>Fifth level</a:t>
            </a:r>
          </a:p>
        </p:txBody>
      </p:sp>
      <p:sp>
        <p:nvSpPr>
          <p:cNvPr id="123" name="Shape 1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30" name="Shape 130"/>
          <p:cNvSpPr/>
          <p:nvPr/>
        </p:nvSpPr>
        <p:spPr>
          <a:xfrm>
            <a:off x="0" y="6413500"/>
            <a:ext cx="12192001" cy="457200"/>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45719" rIns="45719"/>
          <a:lstStyle/>
          <a:p>
            <a:r>
              <a:t>ATMOS 6910-18, Fall 2016</a:t>
            </a:r>
          </a:p>
        </p:txBody>
      </p:sp>
      <p:sp>
        <p:nvSpPr>
          <p:cNvPr id="131" name="Shape 131"/>
          <p:cNvSpPr/>
          <p:nvPr/>
        </p:nvSpPr>
        <p:spPr>
          <a:xfrm>
            <a:off x="14" y="6334316"/>
            <a:ext cx="12191987" cy="66485"/>
          </a:xfrm>
          <a:prstGeom prst="rect">
            <a:avLst/>
          </a:prstGeom>
          <a:solidFill>
            <a:schemeClr val="accent1"/>
          </a:solidFill>
          <a:ln w="12700">
            <a:miter lim="400000"/>
          </a:ln>
        </p:spPr>
        <p:txBody>
          <a:bodyPr lIns="45719" rIns="45719"/>
          <a:lstStyle/>
          <a:p>
            <a:endParaRPr/>
          </a:p>
        </p:txBody>
      </p:sp>
      <p:sp>
        <p:nvSpPr>
          <p:cNvPr id="132" name="Shape 132"/>
          <p:cNvSpPr/>
          <p:nvPr/>
        </p:nvSpPr>
        <p:spPr>
          <a:xfrm>
            <a:off x="1193532" y="1737845"/>
            <a:ext cx="9966960" cy="1"/>
          </a:xfrm>
          <a:prstGeom prst="line">
            <a:avLst/>
          </a:prstGeom>
          <a:ln w="6350">
            <a:solidFill>
              <a:srgbClr val="808080"/>
            </a:solidFill>
          </a:ln>
        </p:spPr>
        <p:txBody>
          <a:bodyPr lIns="45719" rIns="45719"/>
          <a:lstStyle/>
          <a:p>
            <a:endParaRPr/>
          </a:p>
        </p:txBody>
      </p:sp>
      <p:sp>
        <p:nvSpPr>
          <p:cNvPr id="133" name="Shape 133"/>
          <p:cNvSpPr>
            <a:spLocks noGrp="1"/>
          </p:cNvSpPr>
          <p:nvPr>
            <p:ph type="title"/>
          </p:nvPr>
        </p:nvSpPr>
        <p:spPr>
          <a:prstGeom prst="rect">
            <a:avLst/>
          </a:prstGeom>
        </p:spPr>
        <p:txBody>
          <a:bodyPr/>
          <a:lstStyle/>
          <a:p>
            <a:r>
              <a:t>Title Text</a:t>
            </a:r>
          </a:p>
        </p:txBody>
      </p:sp>
      <p:sp>
        <p:nvSpPr>
          <p:cNvPr id="134" name="Shape 134"/>
          <p:cNvSpPr>
            <a:spLocks noGrp="1"/>
          </p:cNvSpPr>
          <p:nvPr>
            <p:ph type="body" idx="1"/>
          </p:nvPr>
        </p:nvSpPr>
        <p:spPr>
          <a:xfrm>
            <a:off x="1097280" y="1845734"/>
            <a:ext cx="10058401" cy="4023360"/>
          </a:xfrm>
          <a:prstGeom prst="rect">
            <a:avLst/>
          </a:prstGeom>
          <a:extLst>
            <a:ext uri="{C572A759-6A51-4108-AA02-DFA0A04FC94B}">
              <ma14:wrappingTextBoxFlag xmlns:ma14="http://schemas.microsoft.com/office/mac/drawingml/2011/main" xmlns="" val="1"/>
            </a:ext>
          </a:extLst>
        </p:spPr>
        <p:txBody>
          <a:bodyPr/>
          <a:lstStyle/>
          <a:p>
            <a:r>
              <a:t>Body Level One</a:t>
            </a:r>
          </a:p>
          <a:p>
            <a:pPr lvl="1"/>
            <a:r>
              <a:t>Body Level Two</a:t>
            </a:r>
          </a:p>
          <a:p>
            <a:pPr lvl="2"/>
            <a:r>
              <a:t>Body Level Three</a:t>
            </a:r>
          </a:p>
          <a:p>
            <a:pPr lvl="3"/>
            <a:r>
              <a:t>Body Level Four</a:t>
            </a:r>
          </a:p>
          <a:p>
            <a:pPr lvl="4"/>
            <a:r>
              <a:t>Body Level Five</a:t>
            </a:r>
          </a:p>
        </p:txBody>
      </p:sp>
      <p:sp>
        <p:nvSpPr>
          <p:cNvPr id="135" name="Shape 135"/>
          <p:cNvSpPr>
            <a:spLocks noGrp="1"/>
          </p:cNvSpPr>
          <p:nvPr>
            <p:ph type="sldNum" sz="quarter" idx="2"/>
          </p:nvPr>
        </p:nvSpPr>
        <p:spPr>
          <a:xfrm>
            <a:off x="10975141" y="6526778"/>
            <a:ext cx="237343" cy="2311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6" name="Shape 26"/>
          <p:cNvSpPr/>
          <p:nvPr/>
        </p:nvSpPr>
        <p:spPr>
          <a:xfrm>
            <a:off x="0" y="6413500"/>
            <a:ext cx="12192001" cy="457200"/>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45719" rIns="45719"/>
          <a:lstStyle/>
          <a:p>
            <a:r>
              <a:t>ATMOS 6910-18, Fall 2016</a:t>
            </a:r>
          </a:p>
        </p:txBody>
      </p:sp>
      <p:sp>
        <p:nvSpPr>
          <p:cNvPr id="27" name="Shape 27"/>
          <p:cNvSpPr/>
          <p:nvPr/>
        </p:nvSpPr>
        <p:spPr>
          <a:xfrm>
            <a:off x="14" y="6334316"/>
            <a:ext cx="12191987" cy="66485"/>
          </a:xfrm>
          <a:prstGeom prst="rect">
            <a:avLst/>
          </a:prstGeom>
          <a:solidFill>
            <a:schemeClr val="accent1"/>
          </a:solidFill>
          <a:ln w="12700">
            <a:miter lim="400000"/>
          </a:ln>
        </p:spPr>
        <p:txBody>
          <a:bodyPr lIns="45719" rIns="45719"/>
          <a:lstStyle/>
          <a:p>
            <a:endParaRPr/>
          </a:p>
        </p:txBody>
      </p:sp>
      <p:sp>
        <p:nvSpPr>
          <p:cNvPr id="28" name="Shape 28"/>
          <p:cNvSpPr/>
          <p:nvPr/>
        </p:nvSpPr>
        <p:spPr>
          <a:xfrm>
            <a:off x="1193532" y="1737845"/>
            <a:ext cx="9966961" cy="1"/>
          </a:xfrm>
          <a:prstGeom prst="line">
            <a:avLst/>
          </a:prstGeom>
          <a:ln w="6350">
            <a:solidFill>
              <a:srgbClr val="808080"/>
            </a:solidFill>
          </a:ln>
        </p:spPr>
        <p:txBody>
          <a:bodyPr lIns="45719" rIns="45719"/>
          <a:lstStyle/>
          <a:p>
            <a:endParaRPr/>
          </a:p>
        </p:txBody>
      </p:sp>
      <p:sp>
        <p:nvSpPr>
          <p:cNvPr id="29" name="Shape 29"/>
          <p:cNvSpPr>
            <a:spLocks noGrp="1"/>
          </p:cNvSpPr>
          <p:nvPr>
            <p:ph type="title"/>
          </p:nvPr>
        </p:nvSpPr>
        <p:spPr>
          <a:prstGeom prst="rect">
            <a:avLst/>
          </a:prstGeom>
        </p:spPr>
        <p:txBody>
          <a:bodyPr/>
          <a:lstStyle/>
          <a:p>
            <a:r>
              <a:t>Click to edit Master title style</a:t>
            </a:r>
          </a:p>
        </p:txBody>
      </p:sp>
      <p:sp>
        <p:nvSpPr>
          <p:cNvPr id="30" name="Shape 30"/>
          <p:cNvSpPr>
            <a:spLocks noGrp="1"/>
          </p:cNvSpPr>
          <p:nvPr>
            <p:ph type="body" idx="1"/>
          </p:nvPr>
        </p:nvSpPr>
        <p:spPr>
          <a:xfrm>
            <a:off x="1097280" y="1845734"/>
            <a:ext cx="10058401" cy="4023360"/>
          </a:xfrm>
          <a:prstGeom prst="rect">
            <a:avLst/>
          </a:prstGeom>
          <a:extLst>
            <a:ext uri="{C572A759-6A51-4108-AA02-DFA0A04FC94B}">
              <ma14:wrappingTextBoxFlag xmlns:ma14="http://schemas.microsoft.com/office/mac/drawingml/2011/main" xmlns="" val="1"/>
            </a:ext>
          </a:extLst>
        </p:spPr>
        <p:txBody>
          <a:bodyPr/>
          <a:lstStyle/>
          <a:p>
            <a:r>
              <a:t>Click to edit Master text styles</a:t>
            </a:r>
          </a:p>
          <a:p>
            <a:pPr lvl="1"/>
            <a:r>
              <a:t>Second level</a:t>
            </a:r>
          </a:p>
          <a:p>
            <a:pPr lvl="2"/>
            <a:r>
              <a:t>Third level</a:t>
            </a:r>
          </a:p>
          <a:p>
            <a:pPr lvl="3"/>
            <a:r>
              <a:t>Fourth level</a:t>
            </a:r>
          </a:p>
          <a:p>
            <a:pPr lvl="4"/>
            <a:r>
              <a:t>Fifth level</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8" name="Shape 38"/>
          <p:cNvSpPr/>
          <p:nvPr/>
        </p:nvSpPr>
        <p:spPr>
          <a:xfrm>
            <a:off x="3175" y="6400800"/>
            <a:ext cx="12188825" cy="457200"/>
          </a:xfrm>
          <a:prstGeom prst="rect">
            <a:avLst/>
          </a:prstGeom>
          <a:solidFill>
            <a:schemeClr val="accent2"/>
          </a:solidFill>
          <a:ln w="12700">
            <a:miter lim="400000"/>
          </a:ln>
        </p:spPr>
        <p:txBody>
          <a:bodyPr lIns="45719" rIns="45719"/>
          <a:lstStyle/>
          <a:p>
            <a:endParaRPr/>
          </a:p>
        </p:txBody>
      </p:sp>
      <p:sp>
        <p:nvSpPr>
          <p:cNvPr id="39" name="Shape 39"/>
          <p:cNvSpPr/>
          <p:nvPr/>
        </p:nvSpPr>
        <p:spPr>
          <a:xfrm>
            <a:off x="14" y="6334316"/>
            <a:ext cx="12188826" cy="64009"/>
          </a:xfrm>
          <a:prstGeom prst="rect">
            <a:avLst/>
          </a:prstGeom>
          <a:solidFill>
            <a:schemeClr val="accent1"/>
          </a:solidFill>
          <a:ln w="12700">
            <a:miter lim="400000"/>
          </a:ln>
        </p:spPr>
        <p:txBody>
          <a:bodyPr lIns="45719" rIns="45719"/>
          <a:lstStyle/>
          <a:p>
            <a:endParaRPr/>
          </a:p>
        </p:txBody>
      </p:sp>
      <p:sp>
        <p:nvSpPr>
          <p:cNvPr id="40" name="Shape 40"/>
          <p:cNvSpPr>
            <a:spLocks noGrp="1"/>
          </p:cNvSpPr>
          <p:nvPr>
            <p:ph type="title"/>
          </p:nvPr>
        </p:nvSpPr>
        <p:spPr>
          <a:xfrm>
            <a:off x="1097280" y="758951"/>
            <a:ext cx="10058401" cy="3566161"/>
          </a:xfrm>
          <a:prstGeom prst="rect">
            <a:avLst/>
          </a:prstGeom>
        </p:spPr>
        <p:txBody>
          <a:bodyPr/>
          <a:lstStyle>
            <a:lvl1pPr>
              <a:defRPr sz="8000">
                <a:solidFill>
                  <a:srgbClr val="262626"/>
                </a:solidFill>
              </a:defRPr>
            </a:lvl1pPr>
          </a:lstStyle>
          <a:p>
            <a:r>
              <a:t>Click to edit Master title style</a:t>
            </a:r>
          </a:p>
        </p:txBody>
      </p:sp>
      <p:sp>
        <p:nvSpPr>
          <p:cNvPr id="41" name="Shape 41"/>
          <p:cNvSpPr>
            <a:spLocks noGrp="1"/>
          </p:cNvSpPr>
          <p:nvPr>
            <p:ph type="body" sz="quarter" idx="1"/>
          </p:nvPr>
        </p:nvSpPr>
        <p:spPr>
          <a:xfrm>
            <a:off x="1097280" y="4453128"/>
            <a:ext cx="10058401" cy="1143001"/>
          </a:xfrm>
          <a:prstGeom prst="rect">
            <a:avLst/>
          </a:prstGeom>
          <a:extLst>
            <a:ext uri="{C572A759-6A51-4108-AA02-DFA0A04FC94B}">
              <ma14:wrappingTextBoxFlag xmlns:ma14="http://schemas.microsoft.com/office/mac/drawingml/2011/main" xmlns="" val="1"/>
            </a:ext>
          </a:extLst>
        </p:spPr>
        <p:txBody>
          <a:bodyPr lIns="45719" tIns="45719" rIns="45719" bIns="45719"/>
          <a:lstStyle>
            <a:lvl1pPr marL="0" indent="0">
              <a:buClrTx/>
              <a:buSzTx/>
              <a:buFontTx/>
              <a:buNone/>
              <a:defRPr sz="2400" cap="all" spc="200">
                <a:solidFill>
                  <a:srgbClr val="696464"/>
                </a:solidFill>
                <a:latin typeface="Calibri Light"/>
                <a:ea typeface="Calibri Light"/>
                <a:cs typeface="Calibri Light"/>
                <a:sym typeface="Calibri Light"/>
              </a:defRPr>
            </a:lvl1pPr>
          </a:lstStyle>
          <a:p>
            <a:r>
              <a:t>Click to edit Master text styles</a:t>
            </a:r>
          </a:p>
        </p:txBody>
      </p:sp>
      <p:sp>
        <p:nvSpPr>
          <p:cNvPr id="42" name="Shape 42"/>
          <p:cNvSpPr/>
          <p:nvPr/>
        </p:nvSpPr>
        <p:spPr>
          <a:xfrm>
            <a:off x="1207657" y="4343400"/>
            <a:ext cx="9875521" cy="0"/>
          </a:xfrm>
          <a:prstGeom prst="line">
            <a:avLst/>
          </a:prstGeom>
          <a:ln w="6350">
            <a:solidFill>
              <a:srgbClr val="808080"/>
            </a:solidFill>
          </a:ln>
        </p:spPr>
        <p:txBody>
          <a:bodyPr lIns="45719" rIns="45719"/>
          <a:lstStyle/>
          <a:p>
            <a:endParaRPr/>
          </a:p>
        </p:txBody>
      </p:sp>
      <p:sp>
        <p:nvSpPr>
          <p:cNvPr id="43" name="Shape 4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50" name="Shape 50"/>
          <p:cNvSpPr>
            <a:spLocks noGrp="1"/>
          </p:cNvSpPr>
          <p:nvPr>
            <p:ph type="title"/>
          </p:nvPr>
        </p:nvSpPr>
        <p:spPr>
          <a:prstGeom prst="rect">
            <a:avLst/>
          </a:prstGeom>
        </p:spPr>
        <p:txBody>
          <a:bodyPr/>
          <a:lstStyle/>
          <a:p>
            <a:r>
              <a:t>Click to edit Master title style</a:t>
            </a:r>
          </a:p>
        </p:txBody>
      </p:sp>
      <p:sp>
        <p:nvSpPr>
          <p:cNvPr id="51" name="Shape 51"/>
          <p:cNvSpPr>
            <a:spLocks noGrp="1"/>
          </p:cNvSpPr>
          <p:nvPr>
            <p:ph type="body" sz="half" idx="1"/>
          </p:nvPr>
        </p:nvSpPr>
        <p:spPr>
          <a:xfrm>
            <a:off x="1097277" y="1845734"/>
            <a:ext cx="4937761" cy="4023360"/>
          </a:xfrm>
          <a:prstGeom prst="rect">
            <a:avLst/>
          </a:prstGeom>
          <a:extLst>
            <a:ext uri="{C572A759-6A51-4108-AA02-DFA0A04FC94B}">
              <ma14:wrappingTextBoxFlag xmlns:ma14="http://schemas.microsoft.com/office/mac/drawingml/2011/main" xmlns="" val="1"/>
            </a:ext>
          </a:extLst>
        </p:spPr>
        <p:txBody>
          <a:bodyPr/>
          <a:lstStyle/>
          <a:p>
            <a:r>
              <a:t>Click to edit Master text styles</a:t>
            </a:r>
          </a:p>
          <a:p>
            <a:pPr lvl="1"/>
            <a:r>
              <a:t>Second level</a:t>
            </a:r>
          </a:p>
          <a:p>
            <a:pPr lvl="2"/>
            <a:r>
              <a:t>Third level</a:t>
            </a:r>
          </a:p>
          <a:p>
            <a:pPr lvl="3"/>
            <a:r>
              <a:t>Fourth level</a:t>
            </a:r>
          </a:p>
          <a:p>
            <a:pPr lvl="4"/>
            <a:r>
              <a:t>Fifth level</a:t>
            </a:r>
          </a:p>
        </p:txBody>
      </p:sp>
      <p:sp>
        <p:nvSpPr>
          <p:cNvPr id="52" name="Shape 5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9" name="Shape 59"/>
          <p:cNvSpPr>
            <a:spLocks noGrp="1"/>
          </p:cNvSpPr>
          <p:nvPr>
            <p:ph type="title"/>
          </p:nvPr>
        </p:nvSpPr>
        <p:spPr>
          <a:prstGeom prst="rect">
            <a:avLst/>
          </a:prstGeom>
        </p:spPr>
        <p:txBody>
          <a:bodyPr/>
          <a:lstStyle/>
          <a:p>
            <a:r>
              <a:t>Click to edit Master title style</a:t>
            </a:r>
          </a:p>
        </p:txBody>
      </p:sp>
      <p:sp>
        <p:nvSpPr>
          <p:cNvPr id="60" name="Shape 60"/>
          <p:cNvSpPr>
            <a:spLocks noGrp="1"/>
          </p:cNvSpPr>
          <p:nvPr>
            <p:ph type="body" sz="quarter" idx="1"/>
          </p:nvPr>
        </p:nvSpPr>
        <p:spPr>
          <a:xfrm>
            <a:off x="1097280" y="1846052"/>
            <a:ext cx="4937760" cy="736283"/>
          </a:xfrm>
          <a:prstGeom prst="rect">
            <a:avLst/>
          </a:prstGeom>
          <a:extLst>
            <a:ext uri="{C572A759-6A51-4108-AA02-DFA0A04FC94B}">
              <ma14:wrappingTextBoxFlag xmlns:ma14="http://schemas.microsoft.com/office/mac/drawingml/2011/main" xmlns="" val="1"/>
            </a:ext>
          </a:extLst>
        </p:spPr>
        <p:txBody>
          <a:bodyPr lIns="45719" tIns="45719" rIns="45719" bIns="45719" anchor="ctr"/>
          <a:lstStyle>
            <a:lvl1pPr marL="0" indent="0">
              <a:buClrTx/>
              <a:buSzTx/>
              <a:buFontTx/>
              <a:buNone/>
              <a:defRPr cap="all">
                <a:solidFill>
                  <a:srgbClr val="696464"/>
                </a:solidFill>
              </a:defRPr>
            </a:lvl1pPr>
          </a:lstStyle>
          <a:p>
            <a:r>
              <a:t>Click to edit Master text styles</a:t>
            </a:r>
          </a:p>
        </p:txBody>
      </p:sp>
      <p:sp>
        <p:nvSpPr>
          <p:cNvPr id="61" name="Shape 61"/>
          <p:cNvSpPr>
            <a:spLocks noGrp="1"/>
          </p:cNvSpPr>
          <p:nvPr>
            <p:ph type="body" sz="quarter" idx="13"/>
          </p:nvPr>
        </p:nvSpPr>
        <p:spPr>
          <a:xfrm>
            <a:off x="6217919" y="1846052"/>
            <a:ext cx="4937762" cy="736283"/>
          </a:xfrm>
          <a:prstGeom prst="rect">
            <a:avLst/>
          </a:prstGeom>
        </p:spPr>
        <p:txBody>
          <a:bodyPr lIns="45719" tIns="45719" rIns="45719" bIns="45719" anchor="ctr"/>
          <a:lstStyle/>
          <a:p>
            <a:pPr marL="0" indent="0">
              <a:buClrTx/>
              <a:buSzTx/>
              <a:buFontTx/>
              <a:buNone/>
              <a:defRPr cap="all">
                <a:solidFill>
                  <a:srgbClr val="696464"/>
                </a:solidFill>
              </a:defRPr>
            </a:pPr>
            <a:endParaRPr/>
          </a:p>
        </p:txBody>
      </p:sp>
      <p:sp>
        <p:nvSpPr>
          <p:cNvPr id="62" name="Shape 6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9" name="Shape 69"/>
          <p:cNvSpPr>
            <a:spLocks noGrp="1"/>
          </p:cNvSpPr>
          <p:nvPr>
            <p:ph type="title"/>
          </p:nvPr>
        </p:nvSpPr>
        <p:spPr>
          <a:prstGeom prst="rect">
            <a:avLst/>
          </a:prstGeom>
        </p:spPr>
        <p:txBody>
          <a:bodyPr/>
          <a:lstStyle/>
          <a:p>
            <a:r>
              <a:t>Click to edit Master title style</a:t>
            </a:r>
          </a:p>
        </p:txBody>
      </p:sp>
      <p:sp>
        <p:nvSpPr>
          <p:cNvPr id="70" name="Shape 7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77" name="Shape 77"/>
          <p:cNvSpPr/>
          <p:nvPr/>
        </p:nvSpPr>
        <p:spPr>
          <a:xfrm>
            <a:off x="3175" y="6400800"/>
            <a:ext cx="12188825" cy="457200"/>
          </a:xfrm>
          <a:prstGeom prst="rect">
            <a:avLst/>
          </a:prstGeom>
          <a:solidFill>
            <a:schemeClr val="accent2"/>
          </a:solidFill>
          <a:ln w="12700">
            <a:miter lim="400000"/>
          </a:ln>
        </p:spPr>
        <p:txBody>
          <a:bodyPr lIns="45719" rIns="45719"/>
          <a:lstStyle/>
          <a:p>
            <a:endParaRPr/>
          </a:p>
        </p:txBody>
      </p:sp>
      <p:sp>
        <p:nvSpPr>
          <p:cNvPr id="78" name="Shape 78"/>
          <p:cNvSpPr/>
          <p:nvPr/>
        </p:nvSpPr>
        <p:spPr>
          <a:xfrm>
            <a:off x="14" y="6334316"/>
            <a:ext cx="12188826" cy="64009"/>
          </a:xfrm>
          <a:prstGeom prst="rect">
            <a:avLst/>
          </a:prstGeom>
          <a:solidFill>
            <a:schemeClr val="accent1"/>
          </a:solidFill>
          <a:ln w="12700">
            <a:miter lim="400000"/>
          </a:ln>
        </p:spPr>
        <p:txBody>
          <a:bodyPr lIns="45719" rIns="45719"/>
          <a:lstStyle/>
          <a:p>
            <a:endParaRPr/>
          </a:p>
        </p:txBody>
      </p:sp>
      <p:sp>
        <p:nvSpPr>
          <p:cNvPr id="79" name="Shape 7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86" name="Shape 86"/>
          <p:cNvSpPr/>
          <p:nvPr/>
        </p:nvSpPr>
        <p:spPr>
          <a:xfrm>
            <a:off x="15" y="0"/>
            <a:ext cx="4050793" cy="6858000"/>
          </a:xfrm>
          <a:prstGeom prst="rect">
            <a:avLst/>
          </a:prstGeom>
          <a:solidFill>
            <a:schemeClr val="accent2"/>
          </a:solidFill>
          <a:ln w="12700">
            <a:miter lim="400000"/>
          </a:ln>
        </p:spPr>
        <p:txBody>
          <a:bodyPr lIns="45719" rIns="45719"/>
          <a:lstStyle/>
          <a:p>
            <a:endParaRPr/>
          </a:p>
        </p:txBody>
      </p:sp>
      <p:sp>
        <p:nvSpPr>
          <p:cNvPr id="87" name="Shape 87"/>
          <p:cNvSpPr/>
          <p:nvPr/>
        </p:nvSpPr>
        <p:spPr>
          <a:xfrm>
            <a:off x="4040070" y="0"/>
            <a:ext cx="64009" cy="6858000"/>
          </a:xfrm>
          <a:prstGeom prst="rect">
            <a:avLst/>
          </a:prstGeom>
          <a:solidFill>
            <a:schemeClr val="accent1"/>
          </a:solidFill>
          <a:ln w="12700">
            <a:miter lim="400000"/>
          </a:ln>
        </p:spPr>
        <p:txBody>
          <a:bodyPr lIns="45719" rIns="45719"/>
          <a:lstStyle/>
          <a:p>
            <a:endParaRPr/>
          </a:p>
        </p:txBody>
      </p:sp>
      <p:sp>
        <p:nvSpPr>
          <p:cNvPr id="88" name="Shape 88"/>
          <p:cNvSpPr>
            <a:spLocks noGrp="1"/>
          </p:cNvSpPr>
          <p:nvPr>
            <p:ph type="title"/>
          </p:nvPr>
        </p:nvSpPr>
        <p:spPr>
          <a:xfrm>
            <a:off x="457200" y="594359"/>
            <a:ext cx="3200400" cy="2286001"/>
          </a:xfrm>
          <a:prstGeom prst="rect">
            <a:avLst/>
          </a:prstGeom>
        </p:spPr>
        <p:txBody>
          <a:bodyPr/>
          <a:lstStyle>
            <a:lvl1pPr>
              <a:defRPr sz="3600">
                <a:solidFill>
                  <a:srgbClr val="FFFFFF"/>
                </a:solidFill>
              </a:defRPr>
            </a:lvl1pPr>
          </a:lstStyle>
          <a:p>
            <a:r>
              <a:t>Click to edit Master title style</a:t>
            </a:r>
          </a:p>
        </p:txBody>
      </p:sp>
      <p:sp>
        <p:nvSpPr>
          <p:cNvPr id="89" name="Shape 89"/>
          <p:cNvSpPr>
            <a:spLocks noGrp="1"/>
          </p:cNvSpPr>
          <p:nvPr>
            <p:ph type="body" idx="1"/>
          </p:nvPr>
        </p:nvSpPr>
        <p:spPr>
          <a:xfrm>
            <a:off x="4800600" y="731519"/>
            <a:ext cx="6492241" cy="5257801"/>
          </a:xfrm>
          <a:prstGeom prst="rect">
            <a:avLst/>
          </a:prstGeom>
          <a:extLst>
            <a:ext uri="{C572A759-6A51-4108-AA02-DFA0A04FC94B}">
              <ma14:wrappingTextBoxFlag xmlns:ma14="http://schemas.microsoft.com/office/mac/drawingml/2011/main" xmlns="" val="1"/>
            </a:ext>
          </a:extLst>
        </p:spPr>
        <p:txBody>
          <a:bodyPr/>
          <a:lstStyle/>
          <a:p>
            <a:r>
              <a:t>Click to edit Master text styles</a:t>
            </a:r>
          </a:p>
          <a:p>
            <a:pPr lvl="1"/>
            <a:r>
              <a:t>Second level</a:t>
            </a:r>
          </a:p>
          <a:p>
            <a:pPr lvl="2"/>
            <a:r>
              <a:t>Third level</a:t>
            </a:r>
          </a:p>
          <a:p>
            <a:pPr lvl="3"/>
            <a:r>
              <a:t>Fourth level</a:t>
            </a:r>
          </a:p>
          <a:p>
            <a:pPr lvl="4"/>
            <a:r>
              <a:t>Fifth level</a:t>
            </a:r>
          </a:p>
        </p:txBody>
      </p:sp>
      <p:sp>
        <p:nvSpPr>
          <p:cNvPr id="90" name="Shape 90"/>
          <p:cNvSpPr>
            <a:spLocks noGrp="1"/>
          </p:cNvSpPr>
          <p:nvPr>
            <p:ph type="body" sz="quarter" idx="13"/>
          </p:nvPr>
        </p:nvSpPr>
        <p:spPr>
          <a:xfrm>
            <a:off x="457200" y="2926079"/>
            <a:ext cx="3200400" cy="3379125"/>
          </a:xfrm>
          <a:prstGeom prst="rect">
            <a:avLst/>
          </a:prstGeom>
        </p:spPr>
        <p:txBody>
          <a:bodyPr lIns="45719" tIns="45719" rIns="45719" bIns="45719"/>
          <a:lstStyle/>
          <a:p>
            <a:pPr marL="0" indent="0">
              <a:buClrTx/>
              <a:buSzTx/>
              <a:buFontTx/>
              <a:buNone/>
              <a:defRPr sz="1500">
                <a:solidFill>
                  <a:srgbClr val="FFFFFF"/>
                </a:solidFill>
              </a:defRPr>
            </a:pPr>
            <a:endParaRPr/>
          </a:p>
        </p:txBody>
      </p:sp>
      <p:sp>
        <p:nvSpPr>
          <p:cNvPr id="91" name="Shape 91"/>
          <p:cNvSpPr>
            <a:spLocks noGrp="1"/>
          </p:cNvSpPr>
          <p:nvPr>
            <p:ph type="sldNum" sz="quarter" idx="2"/>
          </p:nvPr>
        </p:nvSpPr>
        <p:spPr>
          <a:prstGeom prst="rect">
            <a:avLst/>
          </a:prstGeom>
        </p:spPr>
        <p:txBody>
          <a:bodyPr/>
          <a:lstStyle>
            <a:lvl1pPr>
              <a:defRPr>
                <a:solidFill>
                  <a:srgbClr val="696464"/>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98" name="Shape 98"/>
          <p:cNvSpPr/>
          <p:nvPr/>
        </p:nvSpPr>
        <p:spPr>
          <a:xfrm>
            <a:off x="0" y="4953000"/>
            <a:ext cx="12188825" cy="1905000"/>
          </a:xfrm>
          <a:prstGeom prst="rect">
            <a:avLst/>
          </a:prstGeom>
          <a:solidFill>
            <a:schemeClr val="accent2"/>
          </a:solidFill>
          <a:ln w="12700">
            <a:miter lim="400000"/>
          </a:ln>
        </p:spPr>
        <p:txBody>
          <a:bodyPr lIns="45719" rIns="45719"/>
          <a:lstStyle/>
          <a:p>
            <a:endParaRPr/>
          </a:p>
        </p:txBody>
      </p:sp>
      <p:sp>
        <p:nvSpPr>
          <p:cNvPr id="99" name="Shape 99"/>
          <p:cNvSpPr/>
          <p:nvPr/>
        </p:nvSpPr>
        <p:spPr>
          <a:xfrm>
            <a:off x="14" y="4915075"/>
            <a:ext cx="12188826" cy="64009"/>
          </a:xfrm>
          <a:prstGeom prst="rect">
            <a:avLst/>
          </a:prstGeom>
          <a:solidFill>
            <a:schemeClr val="accent1"/>
          </a:solidFill>
          <a:ln w="12700">
            <a:miter lim="400000"/>
          </a:ln>
        </p:spPr>
        <p:txBody>
          <a:bodyPr lIns="45719" rIns="45719"/>
          <a:lstStyle/>
          <a:p>
            <a:endParaRPr/>
          </a:p>
        </p:txBody>
      </p:sp>
      <p:sp>
        <p:nvSpPr>
          <p:cNvPr id="100" name="Shape 100"/>
          <p:cNvSpPr>
            <a:spLocks noGrp="1"/>
          </p:cNvSpPr>
          <p:nvPr>
            <p:ph type="title"/>
          </p:nvPr>
        </p:nvSpPr>
        <p:spPr>
          <a:xfrm>
            <a:off x="1097280" y="5074920"/>
            <a:ext cx="10113645" cy="822961"/>
          </a:xfrm>
          <a:prstGeom prst="rect">
            <a:avLst/>
          </a:prstGeom>
        </p:spPr>
        <p:txBody>
          <a:bodyPr lIns="0" tIns="0" rIns="0" bIns="0"/>
          <a:lstStyle>
            <a:lvl1pPr>
              <a:defRPr sz="3600">
                <a:solidFill>
                  <a:srgbClr val="FFFFFF"/>
                </a:solidFill>
              </a:defRPr>
            </a:lvl1pPr>
          </a:lstStyle>
          <a:p>
            <a:r>
              <a:t>Click to edit Master title style</a:t>
            </a:r>
          </a:p>
        </p:txBody>
      </p:sp>
      <p:sp>
        <p:nvSpPr>
          <p:cNvPr id="101" name="Shape 101"/>
          <p:cNvSpPr>
            <a:spLocks noGrp="1"/>
          </p:cNvSpPr>
          <p:nvPr>
            <p:ph type="pic" idx="13"/>
          </p:nvPr>
        </p:nvSpPr>
        <p:spPr>
          <a:xfrm>
            <a:off x="14" y="0"/>
            <a:ext cx="12191987" cy="4915076"/>
          </a:xfrm>
          <a:prstGeom prst="rect">
            <a:avLst/>
          </a:prstGeom>
        </p:spPr>
        <p:txBody>
          <a:bodyPr lIns="91439" tIns="45719" rIns="91439" bIns="45719">
            <a:noAutofit/>
          </a:bodyPr>
          <a:lstStyle/>
          <a:p>
            <a:endParaRPr/>
          </a:p>
        </p:txBody>
      </p:sp>
      <p:sp>
        <p:nvSpPr>
          <p:cNvPr id="102" name="Shape 102"/>
          <p:cNvSpPr>
            <a:spLocks noGrp="1"/>
          </p:cNvSpPr>
          <p:nvPr>
            <p:ph type="body" sz="quarter" idx="1"/>
          </p:nvPr>
        </p:nvSpPr>
        <p:spPr>
          <a:xfrm>
            <a:off x="1097280" y="5907023"/>
            <a:ext cx="10113265" cy="594361"/>
          </a:xfrm>
          <a:prstGeom prst="rect">
            <a:avLst/>
          </a:prstGeom>
          <a:extLst>
            <a:ext uri="{C572A759-6A51-4108-AA02-DFA0A04FC94B}">
              <ma14:wrappingTextBoxFlag xmlns:ma14="http://schemas.microsoft.com/office/mac/drawingml/2011/main" xmlns="" val="1"/>
            </a:ext>
          </a:extLst>
        </p:spPr>
        <p:txBody>
          <a:bodyPr/>
          <a:lstStyle>
            <a:lvl1pPr marL="0" indent="0">
              <a:spcBef>
                <a:spcPts val="600"/>
              </a:spcBef>
              <a:buClrTx/>
              <a:buSzTx/>
              <a:buFontTx/>
              <a:buNone/>
              <a:defRPr sz="1500">
                <a:solidFill>
                  <a:srgbClr val="FFFFFF"/>
                </a:solidFill>
              </a:defRPr>
            </a:lvl1pPr>
          </a:lstStyle>
          <a:p>
            <a:r>
              <a:t>Click to edit Master text styles</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1" y="6400800"/>
            <a:ext cx="12192001" cy="457200"/>
          </a:xfrm>
          <a:prstGeom prst="rect">
            <a:avLst/>
          </a:prstGeom>
          <a:solidFill>
            <a:schemeClr val="accent2"/>
          </a:solidFill>
          <a:ln w="12700">
            <a:miter lim="400000"/>
          </a:ln>
        </p:spPr>
        <p:txBody>
          <a:bodyPr lIns="45719" rIns="45719"/>
          <a:lstStyle/>
          <a:p>
            <a:endParaRPr/>
          </a:p>
        </p:txBody>
      </p:sp>
      <p:sp>
        <p:nvSpPr>
          <p:cNvPr id="3" name="Shape 3"/>
          <p:cNvSpPr/>
          <p:nvPr/>
        </p:nvSpPr>
        <p:spPr>
          <a:xfrm>
            <a:off x="14" y="6334316"/>
            <a:ext cx="12191987" cy="66485"/>
          </a:xfrm>
          <a:prstGeom prst="rect">
            <a:avLst/>
          </a:prstGeom>
          <a:solidFill>
            <a:schemeClr val="accent1"/>
          </a:solidFill>
          <a:ln w="12700">
            <a:miter lim="400000"/>
          </a:ln>
        </p:spPr>
        <p:txBody>
          <a:bodyPr lIns="45719" rIns="45719"/>
          <a:lstStyle/>
          <a:p>
            <a:endParaRPr/>
          </a:p>
        </p:txBody>
      </p:sp>
      <p:sp>
        <p:nvSpPr>
          <p:cNvPr id="4" name="Shape 4"/>
          <p:cNvSpPr/>
          <p:nvPr/>
        </p:nvSpPr>
        <p:spPr>
          <a:xfrm>
            <a:off x="1193532" y="1737845"/>
            <a:ext cx="9966961" cy="1"/>
          </a:xfrm>
          <a:prstGeom prst="line">
            <a:avLst/>
          </a:prstGeom>
          <a:ln w="6350">
            <a:solidFill>
              <a:srgbClr val="808080"/>
            </a:solidFill>
          </a:ln>
        </p:spPr>
        <p:txBody>
          <a:bodyPr lIns="45719" rIns="45719"/>
          <a:lstStyle/>
          <a:p>
            <a:endParaRPr/>
          </a:p>
        </p:txBody>
      </p:sp>
      <p:sp>
        <p:nvSpPr>
          <p:cNvPr id="5" name="Shape 5"/>
          <p:cNvSpPr>
            <a:spLocks noGrp="1"/>
          </p:cNvSpPr>
          <p:nvPr>
            <p:ph type="title"/>
          </p:nvPr>
        </p:nvSpPr>
        <p:spPr>
          <a:xfrm>
            <a:off x="1097280" y="286603"/>
            <a:ext cx="10058401" cy="1450757"/>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normAutofit/>
          </a:bodyPr>
          <a:lstStyle/>
          <a:p>
            <a:r>
              <a:t>Click to edit Master title style</a:t>
            </a:r>
          </a:p>
        </p:txBody>
      </p:sp>
      <p:sp>
        <p:nvSpPr>
          <p:cNvPr id="6" name="Shape 6"/>
          <p:cNvSpPr>
            <a:spLocks noGrp="1"/>
          </p:cNvSpPr>
          <p:nvPr>
            <p:ph type="body" idx="1"/>
          </p:nvPr>
        </p:nvSpPr>
        <p:spPr>
          <a:xfrm>
            <a:off x="609600" y="1600200"/>
            <a:ext cx="10972800" cy="4525963"/>
          </a:xfrm>
          <a:prstGeom prst="rect">
            <a:avLst/>
          </a:prstGeom>
          <a:ln w="12700">
            <a:miter lim="400000"/>
          </a:ln>
        </p:spPr>
        <p:txBody>
          <a:bodyPr lIns="0" tIns="0" rIns="0" bIns="0">
            <a:normAutofit/>
          </a:bodyPr>
          <a:lstStyle/>
          <a:p>
            <a:endParaRPr/>
          </a:p>
        </p:txBody>
      </p:sp>
      <p:sp>
        <p:nvSpPr>
          <p:cNvPr id="7" name="Shape 7"/>
          <p:cNvSpPr>
            <a:spLocks noGrp="1"/>
          </p:cNvSpPr>
          <p:nvPr>
            <p:ph type="sldNum" sz="quarter" idx="2"/>
          </p:nvPr>
        </p:nvSpPr>
        <p:spPr>
          <a:xfrm>
            <a:off x="10975141" y="6526777"/>
            <a:ext cx="237342" cy="231141"/>
          </a:xfrm>
          <a:prstGeom prst="rect">
            <a:avLst/>
          </a:prstGeom>
          <a:ln w="12700">
            <a:miter lim="400000"/>
          </a:ln>
        </p:spPr>
        <p:txBody>
          <a:bodyPr wrap="none" lIns="45719" rIns="45719" anchor="ctr">
            <a:spAutoFit/>
          </a:bodyPr>
          <a:lstStyle>
            <a:lvl1pPr algn="r">
              <a:defRPr sz="10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914400" rtl="0" latinLnBrk="0">
        <a:lnSpc>
          <a:spcPct val="85000"/>
        </a:lnSpc>
        <a:spcBef>
          <a:spcPts val="0"/>
        </a:spcBef>
        <a:spcAft>
          <a:spcPts val="0"/>
        </a:spcAft>
        <a:buClrTx/>
        <a:buSzTx/>
        <a:buFontTx/>
        <a:buNone/>
        <a:tabLst/>
        <a:defRPr sz="4800" b="0" i="0" u="none" strike="noStrike" cap="none" spc="-50" baseline="0">
          <a:ln>
            <a:noFill/>
          </a:ln>
          <a:solidFill>
            <a:srgbClr val="404040"/>
          </a:solidFill>
          <a:uFillTx/>
          <a:latin typeface="Calibri Light"/>
          <a:ea typeface="Calibri Light"/>
          <a:cs typeface="Calibri Light"/>
          <a:sym typeface="Calibri Light"/>
        </a:defRPr>
      </a:lvl1pPr>
      <a:lvl2pPr marL="0" marR="0" indent="0" algn="l" defTabSz="914400" rtl="0" latinLnBrk="0">
        <a:lnSpc>
          <a:spcPct val="85000"/>
        </a:lnSpc>
        <a:spcBef>
          <a:spcPts val="0"/>
        </a:spcBef>
        <a:spcAft>
          <a:spcPts val="0"/>
        </a:spcAft>
        <a:buClrTx/>
        <a:buSzTx/>
        <a:buFontTx/>
        <a:buNone/>
        <a:tabLst/>
        <a:defRPr sz="4800" b="0" i="0" u="none" strike="noStrike" cap="none" spc="-50" baseline="0">
          <a:ln>
            <a:noFill/>
          </a:ln>
          <a:solidFill>
            <a:srgbClr val="404040"/>
          </a:solidFill>
          <a:uFillTx/>
          <a:latin typeface="Calibri Light"/>
          <a:ea typeface="Calibri Light"/>
          <a:cs typeface="Calibri Light"/>
          <a:sym typeface="Calibri Light"/>
        </a:defRPr>
      </a:lvl2pPr>
      <a:lvl3pPr marL="0" marR="0" indent="0" algn="l" defTabSz="914400" rtl="0" latinLnBrk="0">
        <a:lnSpc>
          <a:spcPct val="85000"/>
        </a:lnSpc>
        <a:spcBef>
          <a:spcPts val="0"/>
        </a:spcBef>
        <a:spcAft>
          <a:spcPts val="0"/>
        </a:spcAft>
        <a:buClrTx/>
        <a:buSzTx/>
        <a:buFontTx/>
        <a:buNone/>
        <a:tabLst/>
        <a:defRPr sz="4800" b="0" i="0" u="none" strike="noStrike" cap="none" spc="-50" baseline="0">
          <a:ln>
            <a:noFill/>
          </a:ln>
          <a:solidFill>
            <a:srgbClr val="404040"/>
          </a:solidFill>
          <a:uFillTx/>
          <a:latin typeface="Calibri Light"/>
          <a:ea typeface="Calibri Light"/>
          <a:cs typeface="Calibri Light"/>
          <a:sym typeface="Calibri Light"/>
        </a:defRPr>
      </a:lvl3pPr>
      <a:lvl4pPr marL="0" marR="0" indent="0" algn="l" defTabSz="914400" rtl="0" latinLnBrk="0">
        <a:lnSpc>
          <a:spcPct val="85000"/>
        </a:lnSpc>
        <a:spcBef>
          <a:spcPts val="0"/>
        </a:spcBef>
        <a:spcAft>
          <a:spcPts val="0"/>
        </a:spcAft>
        <a:buClrTx/>
        <a:buSzTx/>
        <a:buFontTx/>
        <a:buNone/>
        <a:tabLst/>
        <a:defRPr sz="4800" b="0" i="0" u="none" strike="noStrike" cap="none" spc="-50" baseline="0">
          <a:ln>
            <a:noFill/>
          </a:ln>
          <a:solidFill>
            <a:srgbClr val="404040"/>
          </a:solidFill>
          <a:uFillTx/>
          <a:latin typeface="Calibri Light"/>
          <a:ea typeface="Calibri Light"/>
          <a:cs typeface="Calibri Light"/>
          <a:sym typeface="Calibri Light"/>
        </a:defRPr>
      </a:lvl4pPr>
      <a:lvl5pPr marL="0" marR="0" indent="0" algn="l" defTabSz="914400" rtl="0" latinLnBrk="0">
        <a:lnSpc>
          <a:spcPct val="85000"/>
        </a:lnSpc>
        <a:spcBef>
          <a:spcPts val="0"/>
        </a:spcBef>
        <a:spcAft>
          <a:spcPts val="0"/>
        </a:spcAft>
        <a:buClrTx/>
        <a:buSzTx/>
        <a:buFontTx/>
        <a:buNone/>
        <a:tabLst/>
        <a:defRPr sz="4800" b="0" i="0" u="none" strike="noStrike" cap="none" spc="-50" baseline="0">
          <a:ln>
            <a:noFill/>
          </a:ln>
          <a:solidFill>
            <a:srgbClr val="404040"/>
          </a:solidFill>
          <a:uFillTx/>
          <a:latin typeface="Calibri Light"/>
          <a:ea typeface="Calibri Light"/>
          <a:cs typeface="Calibri Light"/>
          <a:sym typeface="Calibri Light"/>
        </a:defRPr>
      </a:lvl5pPr>
      <a:lvl6pPr marL="0" marR="0" indent="0" algn="l" defTabSz="914400" rtl="0" latinLnBrk="0">
        <a:lnSpc>
          <a:spcPct val="85000"/>
        </a:lnSpc>
        <a:spcBef>
          <a:spcPts val="0"/>
        </a:spcBef>
        <a:spcAft>
          <a:spcPts val="0"/>
        </a:spcAft>
        <a:buClrTx/>
        <a:buSzTx/>
        <a:buFontTx/>
        <a:buNone/>
        <a:tabLst/>
        <a:defRPr sz="4800" b="0" i="0" u="none" strike="noStrike" cap="none" spc="-50" baseline="0">
          <a:ln>
            <a:noFill/>
          </a:ln>
          <a:solidFill>
            <a:srgbClr val="404040"/>
          </a:solidFill>
          <a:uFillTx/>
          <a:latin typeface="Calibri Light"/>
          <a:ea typeface="Calibri Light"/>
          <a:cs typeface="Calibri Light"/>
          <a:sym typeface="Calibri Light"/>
        </a:defRPr>
      </a:lvl6pPr>
      <a:lvl7pPr marL="0" marR="0" indent="0" algn="l" defTabSz="914400" rtl="0" latinLnBrk="0">
        <a:lnSpc>
          <a:spcPct val="85000"/>
        </a:lnSpc>
        <a:spcBef>
          <a:spcPts val="0"/>
        </a:spcBef>
        <a:spcAft>
          <a:spcPts val="0"/>
        </a:spcAft>
        <a:buClrTx/>
        <a:buSzTx/>
        <a:buFontTx/>
        <a:buNone/>
        <a:tabLst/>
        <a:defRPr sz="4800" b="0" i="0" u="none" strike="noStrike" cap="none" spc="-50" baseline="0">
          <a:ln>
            <a:noFill/>
          </a:ln>
          <a:solidFill>
            <a:srgbClr val="404040"/>
          </a:solidFill>
          <a:uFillTx/>
          <a:latin typeface="Calibri Light"/>
          <a:ea typeface="Calibri Light"/>
          <a:cs typeface="Calibri Light"/>
          <a:sym typeface="Calibri Light"/>
        </a:defRPr>
      </a:lvl7pPr>
      <a:lvl8pPr marL="0" marR="0" indent="0" algn="l" defTabSz="914400" rtl="0" latinLnBrk="0">
        <a:lnSpc>
          <a:spcPct val="85000"/>
        </a:lnSpc>
        <a:spcBef>
          <a:spcPts val="0"/>
        </a:spcBef>
        <a:spcAft>
          <a:spcPts val="0"/>
        </a:spcAft>
        <a:buClrTx/>
        <a:buSzTx/>
        <a:buFontTx/>
        <a:buNone/>
        <a:tabLst/>
        <a:defRPr sz="4800" b="0" i="0" u="none" strike="noStrike" cap="none" spc="-50" baseline="0">
          <a:ln>
            <a:noFill/>
          </a:ln>
          <a:solidFill>
            <a:srgbClr val="404040"/>
          </a:solidFill>
          <a:uFillTx/>
          <a:latin typeface="Calibri Light"/>
          <a:ea typeface="Calibri Light"/>
          <a:cs typeface="Calibri Light"/>
          <a:sym typeface="Calibri Light"/>
        </a:defRPr>
      </a:lvl8pPr>
      <a:lvl9pPr marL="0" marR="0" indent="0" algn="l" defTabSz="914400" rtl="0" latinLnBrk="0">
        <a:lnSpc>
          <a:spcPct val="85000"/>
        </a:lnSpc>
        <a:spcBef>
          <a:spcPts val="0"/>
        </a:spcBef>
        <a:spcAft>
          <a:spcPts val="0"/>
        </a:spcAft>
        <a:buClrTx/>
        <a:buSzTx/>
        <a:buFontTx/>
        <a:buNone/>
        <a:tabLst/>
        <a:defRPr sz="4800" b="0" i="0" u="none" strike="noStrike" cap="none" spc="-50" baseline="0">
          <a:ln>
            <a:noFill/>
          </a:ln>
          <a:solidFill>
            <a:srgbClr val="404040"/>
          </a:solidFill>
          <a:uFillTx/>
          <a:latin typeface="Calibri Light"/>
          <a:ea typeface="Calibri Light"/>
          <a:cs typeface="Calibri Light"/>
          <a:sym typeface="Calibri Light"/>
        </a:defRPr>
      </a:lvl9pPr>
    </p:titleStyle>
    <p:bodyStyle>
      <a:lvl1pPr marL="91439" marR="0" indent="-91439" algn="l" defTabSz="914400" rtl="0" latinLnBrk="0">
        <a:lnSpc>
          <a:spcPct val="90000"/>
        </a:lnSpc>
        <a:spcBef>
          <a:spcPts val="1200"/>
        </a:spcBef>
        <a:spcAft>
          <a:spcPts val="0"/>
        </a:spcAft>
        <a:buClr>
          <a:schemeClr val="accent1"/>
        </a:buClr>
        <a:buSzPct val="100000"/>
        <a:buFont typeface="Trebuchet MS"/>
        <a:buChar char=" "/>
        <a:tabLst/>
        <a:defRPr sz="2000" b="0" i="0" u="none" strike="noStrike" cap="none" spc="0" baseline="0">
          <a:ln>
            <a:noFill/>
          </a:ln>
          <a:solidFill>
            <a:srgbClr val="404040"/>
          </a:solidFill>
          <a:uFillTx/>
          <a:latin typeface="+mn-lt"/>
          <a:ea typeface="+mn-ea"/>
          <a:cs typeface="+mn-cs"/>
          <a:sym typeface="Calibri"/>
        </a:defRPr>
      </a:lvl1pPr>
      <a:lvl2pPr marL="404368" marR="0" indent="-203200" algn="l" defTabSz="914400" rtl="0" latinLnBrk="0">
        <a:lnSpc>
          <a:spcPct val="90000"/>
        </a:lnSpc>
        <a:spcBef>
          <a:spcPts val="1200"/>
        </a:spcBef>
        <a:spcAft>
          <a:spcPts val="0"/>
        </a:spcAft>
        <a:buClr>
          <a:schemeClr val="accent1"/>
        </a:buClr>
        <a:buSzPct val="100000"/>
        <a:buFont typeface="Trebuchet MS"/>
        <a:buChar char="◦"/>
        <a:tabLst/>
        <a:defRPr sz="2000" b="0" i="0" u="none" strike="noStrike" cap="none" spc="0" baseline="0">
          <a:ln>
            <a:noFill/>
          </a:ln>
          <a:solidFill>
            <a:srgbClr val="404040"/>
          </a:solidFill>
          <a:uFillTx/>
          <a:latin typeface="+mn-lt"/>
          <a:ea typeface="+mn-ea"/>
          <a:cs typeface="+mn-cs"/>
          <a:sym typeface="Calibri"/>
        </a:defRPr>
      </a:lvl2pPr>
      <a:lvl3pPr marL="645305" marR="0" indent="-261257" algn="l" defTabSz="914400" rtl="0" latinLnBrk="0">
        <a:lnSpc>
          <a:spcPct val="90000"/>
        </a:lnSpc>
        <a:spcBef>
          <a:spcPts val="1200"/>
        </a:spcBef>
        <a:spcAft>
          <a:spcPts val="0"/>
        </a:spcAft>
        <a:buClr>
          <a:schemeClr val="accent1"/>
        </a:buClr>
        <a:buSzPct val="100000"/>
        <a:buFont typeface="Trebuchet MS"/>
        <a:buChar char="◦"/>
        <a:tabLst/>
        <a:defRPr sz="2000" b="0" i="0" u="none" strike="noStrike" cap="none" spc="0" baseline="0">
          <a:ln>
            <a:noFill/>
          </a:ln>
          <a:solidFill>
            <a:srgbClr val="404040"/>
          </a:solidFill>
          <a:uFillTx/>
          <a:latin typeface="+mn-lt"/>
          <a:ea typeface="+mn-ea"/>
          <a:cs typeface="+mn-cs"/>
          <a:sym typeface="Calibri"/>
        </a:defRPr>
      </a:lvl3pPr>
      <a:lvl4pPr marL="828185" marR="0" indent="-261257" algn="l" defTabSz="914400" rtl="0" latinLnBrk="0">
        <a:lnSpc>
          <a:spcPct val="90000"/>
        </a:lnSpc>
        <a:spcBef>
          <a:spcPts val="1200"/>
        </a:spcBef>
        <a:spcAft>
          <a:spcPts val="0"/>
        </a:spcAft>
        <a:buClr>
          <a:schemeClr val="accent1"/>
        </a:buClr>
        <a:buSzPct val="100000"/>
        <a:buFont typeface="Trebuchet MS"/>
        <a:buChar char="◦"/>
        <a:tabLst/>
        <a:defRPr sz="2000" b="0" i="0" u="none" strike="noStrike" cap="none" spc="0" baseline="0">
          <a:ln>
            <a:noFill/>
          </a:ln>
          <a:solidFill>
            <a:srgbClr val="404040"/>
          </a:solidFill>
          <a:uFillTx/>
          <a:latin typeface="+mn-lt"/>
          <a:ea typeface="+mn-ea"/>
          <a:cs typeface="+mn-cs"/>
          <a:sym typeface="Calibri"/>
        </a:defRPr>
      </a:lvl4pPr>
      <a:lvl5pPr marL="1011065" marR="0" indent="-261257" algn="l" defTabSz="914400" rtl="0" latinLnBrk="0">
        <a:lnSpc>
          <a:spcPct val="90000"/>
        </a:lnSpc>
        <a:spcBef>
          <a:spcPts val="1200"/>
        </a:spcBef>
        <a:spcAft>
          <a:spcPts val="0"/>
        </a:spcAft>
        <a:buClr>
          <a:schemeClr val="accent1"/>
        </a:buClr>
        <a:buSzPct val="100000"/>
        <a:buFont typeface="Trebuchet MS"/>
        <a:buChar char="◦"/>
        <a:tabLst/>
        <a:defRPr sz="2000" b="0" i="0" u="none" strike="noStrike" cap="none" spc="0" baseline="0">
          <a:ln>
            <a:noFill/>
          </a:ln>
          <a:solidFill>
            <a:srgbClr val="404040"/>
          </a:solidFill>
          <a:uFillTx/>
          <a:latin typeface="+mn-lt"/>
          <a:ea typeface="+mn-ea"/>
          <a:cs typeface="+mn-cs"/>
          <a:sym typeface="Calibri"/>
        </a:defRPr>
      </a:lvl5pPr>
      <a:lvl6pPr marL="1197971" marR="0" indent="-326571" algn="l" defTabSz="914400" rtl="0" latinLnBrk="0">
        <a:lnSpc>
          <a:spcPct val="90000"/>
        </a:lnSpc>
        <a:spcBef>
          <a:spcPts val="1200"/>
        </a:spcBef>
        <a:spcAft>
          <a:spcPts val="0"/>
        </a:spcAft>
        <a:buClr>
          <a:schemeClr val="accent1"/>
        </a:buClr>
        <a:buSzPct val="100000"/>
        <a:buFont typeface="Trebuchet MS"/>
        <a:buChar char="◦"/>
        <a:tabLst/>
        <a:defRPr sz="2000" b="0" i="0" u="none" strike="noStrike" cap="none" spc="0" baseline="0">
          <a:ln>
            <a:noFill/>
          </a:ln>
          <a:solidFill>
            <a:srgbClr val="404040"/>
          </a:solidFill>
          <a:uFillTx/>
          <a:latin typeface="+mn-lt"/>
          <a:ea typeface="+mn-ea"/>
          <a:cs typeface="+mn-cs"/>
          <a:sym typeface="Calibri"/>
        </a:defRPr>
      </a:lvl6pPr>
      <a:lvl7pPr marL="1397971" marR="0" indent="-326571" algn="l" defTabSz="914400" rtl="0" latinLnBrk="0">
        <a:lnSpc>
          <a:spcPct val="90000"/>
        </a:lnSpc>
        <a:spcBef>
          <a:spcPts val="1200"/>
        </a:spcBef>
        <a:spcAft>
          <a:spcPts val="0"/>
        </a:spcAft>
        <a:buClr>
          <a:schemeClr val="accent1"/>
        </a:buClr>
        <a:buSzPct val="100000"/>
        <a:buFont typeface="Trebuchet MS"/>
        <a:buChar char="◦"/>
        <a:tabLst/>
        <a:defRPr sz="2000" b="0" i="0" u="none" strike="noStrike" cap="none" spc="0" baseline="0">
          <a:ln>
            <a:noFill/>
          </a:ln>
          <a:solidFill>
            <a:srgbClr val="404040"/>
          </a:solidFill>
          <a:uFillTx/>
          <a:latin typeface="+mn-lt"/>
          <a:ea typeface="+mn-ea"/>
          <a:cs typeface="+mn-cs"/>
          <a:sym typeface="Calibri"/>
        </a:defRPr>
      </a:lvl7pPr>
      <a:lvl8pPr marL="1597971" marR="0" indent="-326571" algn="l" defTabSz="914400" rtl="0" latinLnBrk="0">
        <a:lnSpc>
          <a:spcPct val="90000"/>
        </a:lnSpc>
        <a:spcBef>
          <a:spcPts val="1200"/>
        </a:spcBef>
        <a:spcAft>
          <a:spcPts val="0"/>
        </a:spcAft>
        <a:buClr>
          <a:schemeClr val="accent1"/>
        </a:buClr>
        <a:buSzPct val="100000"/>
        <a:buFont typeface="Trebuchet MS"/>
        <a:buChar char="◦"/>
        <a:tabLst/>
        <a:defRPr sz="2000" b="0" i="0" u="none" strike="noStrike" cap="none" spc="0" baseline="0">
          <a:ln>
            <a:noFill/>
          </a:ln>
          <a:solidFill>
            <a:srgbClr val="404040"/>
          </a:solidFill>
          <a:uFillTx/>
          <a:latin typeface="+mn-lt"/>
          <a:ea typeface="+mn-ea"/>
          <a:cs typeface="+mn-cs"/>
          <a:sym typeface="Calibri"/>
        </a:defRPr>
      </a:lvl8pPr>
      <a:lvl9pPr marL="1797971" marR="0" indent="-326571" algn="l" defTabSz="914400" rtl="0" latinLnBrk="0">
        <a:lnSpc>
          <a:spcPct val="90000"/>
        </a:lnSpc>
        <a:spcBef>
          <a:spcPts val="1200"/>
        </a:spcBef>
        <a:spcAft>
          <a:spcPts val="0"/>
        </a:spcAft>
        <a:buClr>
          <a:schemeClr val="accent1"/>
        </a:buClr>
        <a:buSzPct val="100000"/>
        <a:buFont typeface="Trebuchet MS"/>
        <a:buChar char="◦"/>
        <a:tabLst/>
        <a:defRPr sz="2000" b="0" i="0" u="none" strike="noStrike" cap="none" spc="0" baseline="0">
          <a:ln>
            <a:noFill/>
          </a:ln>
          <a:solidFill>
            <a:srgbClr val="40404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co.ncep.noaa.gov/pmb/nwprod/prodstat/" TargetMode="External"/><Relationship Id="rId2" Type="http://schemas.openxmlformats.org/officeDocument/2006/relationships/hyperlink" Target="http://www.weather.gov/forecastmaps"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ftp://tgftp.nws.noaa.gov/SL.us008001/ST.opn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orldview.earthdata.nasa.go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blog.ldodds.com/2015/09/05/what-is-derived-dat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en.wikipedia.org/wiki/Big_dat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unidata.ucar.edu/software/netcdf/doc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mathworks.com/help/matlab/ref/ncread.html" TargetMode="External"/><Relationship Id="rId2" Type="http://schemas.openxmlformats.org/officeDocument/2006/relationships/hyperlink" Target="https://www.getdatajoy.com/learn/Read_and_Write_NetCDF_Files_from_Python" TargetMode="External"/><Relationship Id="rId1" Type="http://schemas.openxmlformats.org/officeDocument/2006/relationships/slideLayout" Target="../slideLayouts/slideLayout2.xml"/><Relationship Id="rId5" Type="http://schemas.openxmlformats.org/officeDocument/2006/relationships/hyperlink" Target="https://www.getdatajoy.com/learn/Read_and_Write_NetCDF_from_R" TargetMode="External"/><Relationship Id="rId4" Type="http://schemas.openxmlformats.org/officeDocument/2006/relationships/hyperlink" Target="http://www.harrisgeospatial.com/docs/NCDF_Overview.html"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www.inscc.utah.edu/~u0079358/atmos6910/Class_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n.wikipedia.org/wiki/List_of_file_format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n.wikipedia.org/wiki/Everything_is_a_fil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ctrTitle"/>
          </p:nvPr>
        </p:nvSpPr>
        <p:spPr>
          <a:xfrm>
            <a:off x="1097280" y="758951"/>
            <a:ext cx="10058401" cy="3566161"/>
          </a:xfrm>
          <a:prstGeom prst="rect">
            <a:avLst/>
          </a:prstGeom>
        </p:spPr>
        <p:txBody>
          <a:bodyPr/>
          <a:lstStyle>
            <a:lvl1pPr>
              <a:defRPr spc="-100"/>
            </a:lvl1pPr>
          </a:lstStyle>
          <a:p>
            <a:r>
              <a:t>Class 3: </a:t>
            </a:r>
          </a:p>
        </p:txBody>
      </p:sp>
      <p:sp>
        <p:nvSpPr>
          <p:cNvPr id="145" name="Shape 145"/>
          <p:cNvSpPr>
            <a:spLocks noGrp="1"/>
          </p:cNvSpPr>
          <p:nvPr>
            <p:ph type="subTitle" sz="quarter" idx="1"/>
          </p:nvPr>
        </p:nvSpPr>
        <p:spPr>
          <a:prstGeom prst="rect">
            <a:avLst/>
          </a:prstGeom>
        </p:spPr>
        <p:txBody>
          <a:bodyPr/>
          <a:lstStyle/>
          <a:p>
            <a:r>
              <a:t>Input and Output, part i</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xfrm>
            <a:off x="1066800" y="261203"/>
            <a:ext cx="10058400" cy="1450757"/>
          </a:xfrm>
          <a:prstGeom prst="rect">
            <a:avLst/>
          </a:prstGeom>
        </p:spPr>
        <p:txBody>
          <a:bodyPr/>
          <a:lstStyle/>
          <a:p>
            <a:r>
              <a:t>Model Output</a:t>
            </a:r>
          </a:p>
        </p:txBody>
      </p:sp>
      <p:sp>
        <p:nvSpPr>
          <p:cNvPr id="175" name="Shape 175"/>
          <p:cNvSpPr>
            <a:spLocks noGrp="1"/>
          </p:cNvSpPr>
          <p:nvPr>
            <p:ph type="body" sz="half" idx="1"/>
          </p:nvPr>
        </p:nvSpPr>
        <p:spPr>
          <a:xfrm>
            <a:off x="1109980" y="1858434"/>
            <a:ext cx="4334272" cy="4023360"/>
          </a:xfrm>
          <a:prstGeom prst="rect">
            <a:avLst/>
          </a:prstGeom>
        </p:spPr>
        <p:txBody>
          <a:bodyPr/>
          <a:lstStyle/>
          <a:p>
            <a:pPr marL="0" indent="0" defTabSz="667512">
              <a:lnSpc>
                <a:spcPct val="100000"/>
              </a:lnSpc>
              <a:spcBef>
                <a:spcPts val="800"/>
              </a:spcBef>
              <a:buSzTx/>
              <a:buNone/>
              <a:defRPr sz="1314"/>
            </a:pPr>
            <a:r>
              <a:t>Example products include GFS, NAM, RAP, NDFD, RTMA, HRRR, etc. See these for more info:</a:t>
            </a:r>
          </a:p>
          <a:p>
            <a:pPr marL="0" indent="0" defTabSz="667512">
              <a:lnSpc>
                <a:spcPct val="100000"/>
              </a:lnSpc>
              <a:spcBef>
                <a:spcPts val="800"/>
              </a:spcBef>
              <a:buSzTx/>
              <a:buNone/>
              <a:defRPr sz="1314"/>
            </a:pPr>
            <a:r>
              <a:rPr u="sng">
                <a:solidFill>
                  <a:srgbClr val="CC9900"/>
                </a:solidFill>
                <a:uFill>
                  <a:solidFill>
                    <a:srgbClr val="CC9900"/>
                  </a:solidFill>
                </a:uFill>
                <a:hlinkClick r:id="rId2"/>
              </a:rPr>
              <a:t>http://www.weather.gov/forecastmaps</a:t>
            </a:r>
            <a:r>
              <a:t> </a:t>
            </a:r>
          </a:p>
          <a:p>
            <a:pPr marL="0" indent="0" defTabSz="667512">
              <a:lnSpc>
                <a:spcPct val="100000"/>
              </a:lnSpc>
              <a:spcBef>
                <a:spcPts val="800"/>
              </a:spcBef>
              <a:buSzTx/>
              <a:buNone/>
              <a:defRPr sz="1314"/>
            </a:pPr>
            <a:r>
              <a:rPr u="sng">
                <a:solidFill>
                  <a:srgbClr val="CC9900"/>
                </a:solidFill>
                <a:uFill>
                  <a:solidFill>
                    <a:srgbClr val="CC9900"/>
                  </a:solidFill>
                </a:uFill>
                <a:hlinkClick r:id="rId3"/>
              </a:rPr>
              <a:t>http://www.nco.ncep.noaa.gov/pmb/nwprod/prodstat/</a:t>
            </a:r>
          </a:p>
          <a:p>
            <a:pPr marL="0" indent="0" defTabSz="667512">
              <a:lnSpc>
                <a:spcPct val="100000"/>
              </a:lnSpc>
              <a:spcBef>
                <a:spcPts val="800"/>
              </a:spcBef>
              <a:buSzTx/>
              <a:buNone/>
              <a:defRPr sz="1314"/>
            </a:pPr>
            <a:endParaRPr u="sng">
              <a:solidFill>
                <a:srgbClr val="CC9900"/>
              </a:solidFill>
              <a:uFill>
                <a:solidFill>
                  <a:srgbClr val="CC9900"/>
                </a:solidFill>
              </a:uFill>
              <a:hlinkClick r:id="rId3"/>
            </a:endParaRPr>
          </a:p>
          <a:p>
            <a:pPr marL="0" indent="0" defTabSz="667512">
              <a:lnSpc>
                <a:spcPct val="100000"/>
              </a:lnSpc>
              <a:spcBef>
                <a:spcPts val="800"/>
              </a:spcBef>
              <a:buSzTx/>
              <a:buNone/>
              <a:defRPr sz="1314"/>
            </a:pPr>
            <a:r>
              <a:t>Output is commonly grib, grib2 or NetCDF file format. Examples at NWS operational ftp download site.</a:t>
            </a:r>
          </a:p>
          <a:p>
            <a:pPr marL="0" indent="0" defTabSz="667512">
              <a:lnSpc>
                <a:spcPct val="100000"/>
              </a:lnSpc>
              <a:spcBef>
                <a:spcPts val="800"/>
              </a:spcBef>
              <a:buSzTx/>
              <a:buNone/>
              <a:defRPr sz="1314"/>
            </a:pPr>
            <a:r>
              <a:rPr u="sng">
                <a:solidFill>
                  <a:srgbClr val="CC9900"/>
                </a:solidFill>
                <a:uFill>
                  <a:solidFill>
                    <a:srgbClr val="CC9900"/>
                  </a:solidFill>
                </a:uFill>
                <a:hlinkClick r:id="rId4"/>
              </a:rPr>
              <a:t>ftp://tgftp.nws.noaa.gov/SL.us008001/ST.opnl</a:t>
            </a:r>
          </a:p>
          <a:p>
            <a:pPr marL="0" indent="0" defTabSz="667512">
              <a:lnSpc>
                <a:spcPct val="100000"/>
              </a:lnSpc>
              <a:spcBef>
                <a:spcPts val="800"/>
              </a:spcBef>
              <a:buSzTx/>
              <a:buNone/>
              <a:defRPr sz="1314"/>
            </a:pPr>
            <a:endParaRPr u="sng">
              <a:solidFill>
                <a:srgbClr val="CC9900"/>
              </a:solidFill>
              <a:uFill>
                <a:solidFill>
                  <a:srgbClr val="CC9900"/>
                </a:solidFill>
              </a:uFill>
              <a:hlinkClick r:id="rId4"/>
            </a:endParaRPr>
          </a:p>
          <a:p>
            <a:pPr marL="0" indent="0" defTabSz="667512">
              <a:lnSpc>
                <a:spcPct val="100000"/>
              </a:lnSpc>
              <a:spcBef>
                <a:spcPts val="800"/>
              </a:spcBef>
              <a:buSzTx/>
              <a:buNone/>
              <a:defRPr sz="1314"/>
            </a:pPr>
            <a:r>
              <a:t>No matter how the data is stored, data for a model output will ultimately take the shape of values for lat/lon pairs. Locations may be explicit or implied.</a:t>
            </a:r>
          </a:p>
          <a:p>
            <a:pPr marL="0" indent="0" defTabSz="667512">
              <a:lnSpc>
                <a:spcPct val="100000"/>
              </a:lnSpc>
              <a:spcBef>
                <a:spcPts val="800"/>
              </a:spcBef>
              <a:buSzTx/>
              <a:buNone/>
              <a:defRPr sz="1314"/>
            </a:pPr>
            <a:r>
              <a:t>[ [284.6, 286.1, 281.5, …],</a:t>
            </a:r>
          </a:p>
          <a:p>
            <a:pPr marL="0" indent="0" defTabSz="667512">
              <a:lnSpc>
                <a:spcPct val="100000"/>
              </a:lnSpc>
              <a:spcBef>
                <a:spcPts val="800"/>
              </a:spcBef>
              <a:buSzTx/>
              <a:buNone/>
              <a:defRPr sz="1314"/>
            </a:pPr>
            <a:r>
              <a:t>  [282.7, 283.4, 287.0, …],</a:t>
            </a:r>
          </a:p>
          <a:p>
            <a:pPr marL="0" indent="0" defTabSz="667512">
              <a:lnSpc>
                <a:spcPct val="100000"/>
              </a:lnSpc>
              <a:spcBef>
                <a:spcPts val="800"/>
              </a:spcBef>
              <a:buSzTx/>
              <a:buNone/>
              <a:defRPr sz="1314"/>
            </a:pPr>
            <a:r>
              <a:t>]</a:t>
            </a:r>
          </a:p>
        </p:txBody>
      </p:sp>
      <p:pic>
        <p:nvPicPr>
          <p:cNvPr id="176" name="pasted-image.png"/>
          <p:cNvPicPr>
            <a:picLocks noChangeAspect="1"/>
          </p:cNvPicPr>
          <p:nvPr/>
        </p:nvPicPr>
        <p:blipFill>
          <a:blip r:embed="rId5">
            <a:extLst/>
          </a:blip>
          <a:stretch>
            <a:fillRect/>
          </a:stretch>
        </p:blipFill>
        <p:spPr>
          <a:xfrm>
            <a:off x="5537294" y="194828"/>
            <a:ext cx="4334273" cy="4334273"/>
          </a:xfrm>
          <a:prstGeom prst="rect">
            <a:avLst/>
          </a:prstGeom>
          <a:ln w="12700">
            <a:miter lim="400000"/>
          </a:ln>
        </p:spPr>
      </p:pic>
      <p:pic>
        <p:nvPicPr>
          <p:cNvPr id="177" name="pasted-image.png"/>
          <p:cNvPicPr>
            <a:picLocks noChangeAspect="1"/>
          </p:cNvPicPr>
          <p:nvPr/>
        </p:nvPicPr>
        <p:blipFill>
          <a:blip r:embed="rId6">
            <a:extLst/>
          </a:blip>
          <a:stretch>
            <a:fillRect/>
          </a:stretch>
        </p:blipFill>
        <p:spPr>
          <a:xfrm>
            <a:off x="8145259" y="2597189"/>
            <a:ext cx="3673972" cy="3673972"/>
          </a:xfrm>
          <a:prstGeom prst="rect">
            <a:avLst/>
          </a:prstGeom>
          <a:ln w="12700">
            <a:miter lim="400000"/>
          </a:ln>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p:cNvSpPr>
          <p:nvPr>
            <p:ph type="title"/>
          </p:nvPr>
        </p:nvSpPr>
        <p:spPr>
          <a:prstGeom prst="rect">
            <a:avLst/>
          </a:prstGeom>
        </p:spPr>
        <p:txBody>
          <a:bodyPr/>
          <a:lstStyle/>
          <a:p>
            <a:r>
              <a:t>Remotely Sensed</a:t>
            </a:r>
          </a:p>
        </p:txBody>
      </p:sp>
      <p:sp>
        <p:nvSpPr>
          <p:cNvPr id="180" name="Shape 180"/>
          <p:cNvSpPr>
            <a:spLocks noGrp="1"/>
          </p:cNvSpPr>
          <p:nvPr>
            <p:ph type="body" sz="half" idx="1"/>
          </p:nvPr>
        </p:nvSpPr>
        <p:spPr>
          <a:xfrm>
            <a:off x="1097280" y="1845734"/>
            <a:ext cx="4991993" cy="4023360"/>
          </a:xfrm>
          <a:prstGeom prst="rect">
            <a:avLst/>
          </a:prstGeom>
        </p:spPr>
        <p:txBody>
          <a:bodyPr/>
          <a:lstStyle/>
          <a:p>
            <a:pPr marL="0" indent="0" defTabSz="896111">
              <a:lnSpc>
                <a:spcPct val="100000"/>
              </a:lnSpc>
              <a:spcBef>
                <a:spcPts val="1100"/>
              </a:spcBef>
              <a:buClrTx/>
              <a:buSzTx/>
              <a:buFontTx/>
              <a:buNone/>
              <a:defRPr sz="1960"/>
            </a:pPr>
            <a:r>
              <a:t>Remote sensing is the science of obtaining information about objects or areas from a distance, typically from aircraft or satellites.</a:t>
            </a:r>
          </a:p>
          <a:p>
            <a:pPr marL="89611" indent="-89611" defTabSz="896111">
              <a:lnSpc>
                <a:spcPct val="100000"/>
              </a:lnSpc>
              <a:spcBef>
                <a:spcPts val="1100"/>
              </a:spcBef>
              <a:defRPr sz="1960"/>
            </a:pPr>
            <a:endParaRPr/>
          </a:p>
          <a:p>
            <a:pPr marL="196515" indent="-196515" defTabSz="896111">
              <a:lnSpc>
                <a:spcPct val="100000"/>
              </a:lnSpc>
              <a:spcBef>
                <a:spcPts val="1100"/>
              </a:spcBef>
              <a:buClrTx/>
              <a:buFontTx/>
              <a:buChar char="•"/>
              <a:defRPr sz="1960"/>
            </a:pPr>
            <a:r>
              <a:t>Data is commonly stored in HDF, NetCDF, GeoTIFF, or raw binary formats.</a:t>
            </a:r>
          </a:p>
          <a:p>
            <a:pPr marL="196515" indent="-196515" defTabSz="896111">
              <a:lnSpc>
                <a:spcPct val="100000"/>
              </a:lnSpc>
              <a:spcBef>
                <a:spcPts val="1100"/>
              </a:spcBef>
              <a:buClrTx/>
              <a:buFontTx/>
              <a:buChar char="•"/>
              <a:defRPr sz="1960"/>
            </a:pPr>
            <a:r>
              <a:t>Compression and packing techniques are often used due to the size of these data.</a:t>
            </a:r>
          </a:p>
          <a:p>
            <a:pPr marL="196515" indent="-196515" defTabSz="896111">
              <a:lnSpc>
                <a:spcPct val="100000"/>
              </a:lnSpc>
              <a:spcBef>
                <a:spcPts val="1100"/>
              </a:spcBef>
              <a:buClrTx/>
              <a:buFontTx/>
              <a:buChar char="•"/>
              <a:defRPr sz="1960"/>
            </a:pPr>
            <a:r>
              <a:t>see </a:t>
            </a:r>
            <a:r>
              <a:rPr u="sng">
                <a:solidFill>
                  <a:srgbClr val="CC9900"/>
                </a:solidFill>
                <a:uFill>
                  <a:solidFill>
                    <a:srgbClr val="CC9900"/>
                  </a:solidFill>
                </a:uFill>
                <a:hlinkClick r:id="rId2"/>
              </a:rPr>
              <a:t>https://worldview.earthdata.nasa.gov/</a:t>
            </a:r>
            <a:r>
              <a:t> for many examples of visualized products.</a:t>
            </a:r>
          </a:p>
        </p:txBody>
      </p:sp>
      <p:pic>
        <p:nvPicPr>
          <p:cNvPr id="181" name="pasted-image.png"/>
          <p:cNvPicPr>
            <a:picLocks noChangeAspect="1"/>
          </p:cNvPicPr>
          <p:nvPr/>
        </p:nvPicPr>
        <p:blipFill>
          <a:blip r:embed="rId3">
            <a:extLst/>
          </a:blip>
          <a:stretch>
            <a:fillRect/>
          </a:stretch>
        </p:blipFill>
        <p:spPr>
          <a:xfrm>
            <a:off x="6534447" y="806747"/>
            <a:ext cx="5244506" cy="5244506"/>
          </a:xfrm>
          <a:prstGeom prst="rect">
            <a:avLst/>
          </a:prstGeom>
          <a:ln w="12700">
            <a:miter lim="400000"/>
          </a:ln>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xfrm>
            <a:off x="1066800" y="286603"/>
            <a:ext cx="10058400" cy="1450757"/>
          </a:xfrm>
          <a:prstGeom prst="rect">
            <a:avLst/>
          </a:prstGeom>
        </p:spPr>
        <p:txBody>
          <a:bodyPr/>
          <a:lstStyle/>
          <a:p>
            <a:r>
              <a:t>Text Products</a:t>
            </a:r>
          </a:p>
        </p:txBody>
      </p:sp>
      <p:sp>
        <p:nvSpPr>
          <p:cNvPr id="184" name="Shape 184"/>
          <p:cNvSpPr>
            <a:spLocks noGrp="1"/>
          </p:cNvSpPr>
          <p:nvPr>
            <p:ph type="body" sz="half" idx="1"/>
          </p:nvPr>
        </p:nvSpPr>
        <p:spPr>
          <a:xfrm>
            <a:off x="1097280" y="1845734"/>
            <a:ext cx="5583734" cy="4023360"/>
          </a:xfrm>
          <a:prstGeom prst="rect">
            <a:avLst/>
          </a:prstGeom>
        </p:spPr>
        <p:txBody>
          <a:bodyPr/>
          <a:lstStyle/>
          <a:p>
            <a:pPr marL="0" indent="0">
              <a:lnSpc>
                <a:spcPct val="120000"/>
              </a:lnSpc>
              <a:buClrTx/>
              <a:buSzTx/>
              <a:buFontTx/>
              <a:buNone/>
              <a:defRPr sz="1800"/>
            </a:pPr>
            <a:r>
              <a:t>These data are often for forecasts, discussions, automated messages such as warnings, watches, public statements, etc.</a:t>
            </a:r>
          </a:p>
          <a:p>
            <a:pPr marL="0" indent="0">
              <a:lnSpc>
                <a:spcPct val="120000"/>
              </a:lnSpc>
              <a:buClrTx/>
              <a:buSzTx/>
              <a:buFontTx/>
              <a:buNone/>
              <a:defRPr sz="1800"/>
            </a:pPr>
            <a:endParaRPr/>
          </a:p>
          <a:p>
            <a:pPr marL="0" indent="0">
              <a:lnSpc>
                <a:spcPct val="120000"/>
              </a:lnSpc>
              <a:buClrTx/>
              <a:buSzTx/>
              <a:buFontTx/>
              <a:buNone/>
              <a:defRPr sz="1800"/>
            </a:pPr>
            <a:r>
              <a:t>We’re not going to spend time with these, other than to note they have predictable formats, and therefore can be parsed and processed effectively. </a:t>
            </a:r>
          </a:p>
        </p:txBody>
      </p:sp>
      <p:sp>
        <p:nvSpPr>
          <p:cNvPr id="185" name="Shape 185"/>
          <p:cNvSpPr/>
          <p:nvPr/>
        </p:nvSpPr>
        <p:spPr>
          <a:xfrm>
            <a:off x="6920180" y="1972734"/>
            <a:ext cx="4541293" cy="402336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defTabSz="365760">
              <a:lnSpc>
                <a:spcPct val="81000"/>
              </a:lnSpc>
              <a:spcBef>
                <a:spcPts val="400"/>
              </a:spcBef>
              <a:defRPr sz="720">
                <a:solidFill>
                  <a:srgbClr val="404040"/>
                </a:solidFill>
              </a:defRPr>
            </a:pPr>
            <a:r>
              <a:t>URGENT - WEATHER MESSAGE</a:t>
            </a:r>
          </a:p>
          <a:p>
            <a:pPr defTabSz="365760">
              <a:lnSpc>
                <a:spcPct val="81000"/>
              </a:lnSpc>
              <a:spcBef>
                <a:spcPts val="400"/>
              </a:spcBef>
              <a:defRPr sz="720">
                <a:solidFill>
                  <a:srgbClr val="404040"/>
                </a:solidFill>
              </a:defRPr>
            </a:pPr>
            <a:r>
              <a:t>NATIONAL WEATHER SERVICE MEDFORD OR</a:t>
            </a:r>
          </a:p>
          <a:p>
            <a:pPr defTabSz="365760">
              <a:lnSpc>
                <a:spcPct val="81000"/>
              </a:lnSpc>
              <a:spcBef>
                <a:spcPts val="400"/>
              </a:spcBef>
              <a:defRPr sz="720">
                <a:solidFill>
                  <a:srgbClr val="404040"/>
                </a:solidFill>
              </a:defRPr>
            </a:pPr>
            <a:r>
              <a:t>252 AM PDT MON OCT 24 2016</a:t>
            </a:r>
          </a:p>
          <a:p>
            <a:pPr defTabSz="365760">
              <a:lnSpc>
                <a:spcPct val="81000"/>
              </a:lnSpc>
              <a:spcBef>
                <a:spcPts val="400"/>
              </a:spcBef>
              <a:defRPr sz="720">
                <a:solidFill>
                  <a:srgbClr val="404040"/>
                </a:solidFill>
              </a:defRPr>
            </a:pPr>
            <a:endParaRPr/>
          </a:p>
          <a:p>
            <a:pPr defTabSz="365760">
              <a:lnSpc>
                <a:spcPct val="81000"/>
              </a:lnSpc>
              <a:spcBef>
                <a:spcPts val="400"/>
              </a:spcBef>
              <a:defRPr sz="720">
                <a:solidFill>
                  <a:srgbClr val="404040"/>
                </a:solidFill>
              </a:defRPr>
            </a:pPr>
            <a:r>
              <a:t>CAZ085-ORZ030-031-250000-</a:t>
            </a:r>
          </a:p>
          <a:p>
            <a:pPr defTabSz="365760">
              <a:lnSpc>
                <a:spcPct val="81000"/>
              </a:lnSpc>
              <a:spcBef>
                <a:spcPts val="400"/>
              </a:spcBef>
              <a:defRPr sz="720">
                <a:solidFill>
                  <a:srgbClr val="404040"/>
                </a:solidFill>
              </a:defRPr>
            </a:pPr>
            <a:r>
              <a:t>/O.CON.KMFR.HW.W.0018.161024T1200Z-161025T0600Z/</a:t>
            </a:r>
          </a:p>
          <a:p>
            <a:pPr defTabSz="365760">
              <a:lnSpc>
                <a:spcPct val="81000"/>
              </a:lnSpc>
              <a:spcBef>
                <a:spcPts val="400"/>
              </a:spcBef>
              <a:defRPr sz="720">
                <a:solidFill>
                  <a:srgbClr val="404040"/>
                </a:solidFill>
              </a:defRPr>
            </a:pPr>
            <a:r>
              <a:t>/O.CON.KMFR.WI.Y.0036.161024T1200Z-161025T0600Z/</a:t>
            </a:r>
          </a:p>
          <a:p>
            <a:pPr defTabSz="365760">
              <a:lnSpc>
                <a:spcPct val="81000"/>
              </a:lnSpc>
              <a:spcBef>
                <a:spcPts val="400"/>
              </a:spcBef>
              <a:defRPr sz="720">
                <a:solidFill>
                  <a:srgbClr val="404040"/>
                </a:solidFill>
              </a:defRPr>
            </a:pPr>
            <a:r>
              <a:t>MODOC COUNTY-</a:t>
            </a:r>
          </a:p>
          <a:p>
            <a:pPr defTabSz="365760">
              <a:lnSpc>
                <a:spcPct val="81000"/>
              </a:lnSpc>
              <a:spcBef>
                <a:spcPts val="400"/>
              </a:spcBef>
              <a:defRPr sz="720">
                <a:solidFill>
                  <a:srgbClr val="404040"/>
                </a:solidFill>
              </a:defRPr>
            </a:pPr>
            <a:r>
              <a:t>NORTHERN AND EASTERN KLAMATH COUNTY AND WESTERN LAKE COUNTY-</a:t>
            </a:r>
          </a:p>
          <a:p>
            <a:pPr defTabSz="365760">
              <a:lnSpc>
                <a:spcPct val="81000"/>
              </a:lnSpc>
              <a:spcBef>
                <a:spcPts val="400"/>
              </a:spcBef>
              <a:defRPr sz="720">
                <a:solidFill>
                  <a:srgbClr val="404040"/>
                </a:solidFill>
              </a:defRPr>
            </a:pPr>
            <a:r>
              <a:t>CENTRAL AND EASTERN LAKE COUNTY-</a:t>
            </a:r>
          </a:p>
          <a:p>
            <a:pPr defTabSz="365760">
              <a:lnSpc>
                <a:spcPct val="81000"/>
              </a:lnSpc>
              <a:spcBef>
                <a:spcPts val="400"/>
              </a:spcBef>
              <a:defRPr sz="720">
                <a:solidFill>
                  <a:srgbClr val="404040"/>
                </a:solidFill>
              </a:defRPr>
            </a:pPr>
            <a:r>
              <a:t>INCLUDING THE CITIES OF...ALTURAS...BEATTY...BLY...</a:t>
            </a:r>
          </a:p>
          <a:p>
            <a:pPr defTabSz="365760">
              <a:lnSpc>
                <a:spcPct val="81000"/>
              </a:lnSpc>
              <a:spcBef>
                <a:spcPts val="400"/>
              </a:spcBef>
              <a:defRPr sz="720">
                <a:solidFill>
                  <a:srgbClr val="404040"/>
                </a:solidFill>
              </a:defRPr>
            </a:pPr>
            <a:r>
              <a:t>SPRAGUE RIVER...LAKEVIEW</a:t>
            </a:r>
          </a:p>
          <a:p>
            <a:pPr defTabSz="365760">
              <a:lnSpc>
                <a:spcPct val="81000"/>
              </a:lnSpc>
              <a:spcBef>
                <a:spcPts val="400"/>
              </a:spcBef>
              <a:defRPr sz="720">
                <a:solidFill>
                  <a:srgbClr val="404040"/>
                </a:solidFill>
              </a:defRPr>
            </a:pPr>
            <a:r>
              <a:t>252 AM PDT MON OCT 24 2016</a:t>
            </a:r>
          </a:p>
          <a:p>
            <a:pPr defTabSz="365760">
              <a:lnSpc>
                <a:spcPct val="81000"/>
              </a:lnSpc>
              <a:spcBef>
                <a:spcPts val="400"/>
              </a:spcBef>
              <a:defRPr sz="720">
                <a:solidFill>
                  <a:srgbClr val="404040"/>
                </a:solidFill>
              </a:defRPr>
            </a:pPr>
            <a:endParaRPr/>
          </a:p>
          <a:p>
            <a:pPr defTabSz="365760">
              <a:lnSpc>
                <a:spcPct val="81000"/>
              </a:lnSpc>
              <a:spcBef>
                <a:spcPts val="400"/>
              </a:spcBef>
              <a:defRPr sz="720">
                <a:solidFill>
                  <a:srgbClr val="404040"/>
                </a:solidFill>
              </a:defRPr>
            </a:pPr>
            <a:r>
              <a:t>...HIGH WIND WARNING REMAINS IN EFFECT UNTIL 11 PM PDT THIS</a:t>
            </a:r>
          </a:p>
          <a:p>
            <a:pPr defTabSz="365760">
              <a:lnSpc>
                <a:spcPct val="81000"/>
              </a:lnSpc>
              <a:spcBef>
                <a:spcPts val="400"/>
              </a:spcBef>
              <a:defRPr sz="720">
                <a:solidFill>
                  <a:srgbClr val="404040"/>
                </a:solidFill>
              </a:defRPr>
            </a:pPr>
            <a:r>
              <a:t>EVENING...</a:t>
            </a:r>
          </a:p>
          <a:p>
            <a:pPr defTabSz="365760">
              <a:lnSpc>
                <a:spcPct val="81000"/>
              </a:lnSpc>
              <a:spcBef>
                <a:spcPts val="400"/>
              </a:spcBef>
              <a:defRPr sz="720">
                <a:solidFill>
                  <a:srgbClr val="404040"/>
                </a:solidFill>
              </a:defRPr>
            </a:pPr>
            <a:r>
              <a:t>...WIND ADVISORY REMAINS IN EFFECT UNTIL 11 PM PDT THIS EVENING...</a:t>
            </a:r>
          </a:p>
          <a:p>
            <a:pPr defTabSz="365760">
              <a:lnSpc>
                <a:spcPct val="81000"/>
              </a:lnSpc>
              <a:spcBef>
                <a:spcPts val="400"/>
              </a:spcBef>
              <a:defRPr sz="720">
                <a:solidFill>
                  <a:srgbClr val="404040"/>
                </a:solidFill>
              </a:defRPr>
            </a:pPr>
            <a:endParaRPr/>
          </a:p>
          <a:p>
            <a:pPr defTabSz="365760">
              <a:lnSpc>
                <a:spcPct val="81000"/>
              </a:lnSpc>
              <a:spcBef>
                <a:spcPts val="400"/>
              </a:spcBef>
              <a:defRPr sz="720">
                <a:solidFill>
                  <a:srgbClr val="404040"/>
                </a:solidFill>
              </a:defRPr>
            </a:pPr>
            <a:r>
              <a:t>* WINDS IN ADVISORY AREA...SOUTH 20 TO 30 MPH WITH GUSTS UP TO</a:t>
            </a:r>
          </a:p>
          <a:p>
            <a:pPr defTabSz="365760">
              <a:lnSpc>
                <a:spcPct val="81000"/>
              </a:lnSpc>
              <a:spcBef>
                <a:spcPts val="400"/>
              </a:spcBef>
              <a:defRPr sz="720">
                <a:solidFill>
                  <a:srgbClr val="404040"/>
                </a:solidFill>
              </a:defRPr>
            </a:pPr>
            <a:r>
              <a:t>  50 MPH.</a:t>
            </a:r>
          </a:p>
          <a:p>
            <a:pPr defTabSz="365760">
              <a:lnSpc>
                <a:spcPct val="81000"/>
              </a:lnSpc>
              <a:spcBef>
                <a:spcPts val="400"/>
              </a:spcBef>
              <a:defRPr sz="720">
                <a:solidFill>
                  <a:srgbClr val="404040"/>
                </a:solidFill>
              </a:defRPr>
            </a:pPr>
            <a:endParaRPr/>
          </a:p>
          <a:p>
            <a:pPr defTabSz="365760">
              <a:lnSpc>
                <a:spcPct val="81000"/>
              </a:lnSpc>
              <a:spcBef>
                <a:spcPts val="400"/>
              </a:spcBef>
              <a:defRPr sz="720">
                <a:solidFill>
                  <a:srgbClr val="404040"/>
                </a:solidFill>
              </a:defRPr>
            </a:pPr>
            <a:r>
              <a:t>* WINDS IN WARNING AREA...SOUTH TO SOUTHWEST 40 TO 50 MPH WITH</a:t>
            </a:r>
          </a:p>
          <a:p>
            <a:pPr defTabSz="365760">
              <a:lnSpc>
                <a:spcPct val="81000"/>
              </a:lnSpc>
              <a:spcBef>
                <a:spcPts val="400"/>
              </a:spcBef>
              <a:defRPr sz="720">
                <a:solidFill>
                  <a:srgbClr val="404040"/>
                </a:solidFill>
              </a:defRPr>
            </a:pPr>
            <a:r>
              <a:t>  GUSTS UP TO 70 MPH POSSIBLE.</a:t>
            </a:r>
          </a:p>
          <a:p>
            <a:pPr defTabSz="365760">
              <a:lnSpc>
                <a:spcPct val="81000"/>
              </a:lnSpc>
              <a:spcBef>
                <a:spcPts val="400"/>
              </a:spcBef>
              <a:defRPr sz="720">
                <a:solidFill>
                  <a:srgbClr val="404040"/>
                </a:solidFill>
              </a:defRPr>
            </a:pPr>
            <a:endParaRPr/>
          </a:p>
          <a:p>
            <a:pPr defTabSz="365760">
              <a:lnSpc>
                <a:spcPct val="81000"/>
              </a:lnSpc>
              <a:spcBef>
                <a:spcPts val="400"/>
              </a:spcBef>
              <a:defRPr sz="720">
                <a:solidFill>
                  <a:srgbClr val="404040"/>
                </a:solidFill>
              </a:defRPr>
            </a:pPr>
            <a:r>
              <a:t>* TIMING...WINDS WILL INCREASE EARLY THIS MORNING...PEAK LATE THIS</a:t>
            </a:r>
          </a:p>
          <a:p>
            <a:pPr defTabSz="365760">
              <a:lnSpc>
                <a:spcPct val="81000"/>
              </a:lnSpc>
              <a:spcBef>
                <a:spcPts val="400"/>
              </a:spcBef>
              <a:defRPr sz="720">
                <a:solidFill>
                  <a:srgbClr val="404040"/>
                </a:solidFill>
              </a:defRPr>
            </a:pPr>
            <a:r>
              <a:t>  MORNING INTO THIS AFTERNOON...THEN DIMINISH TONIGHT.</a:t>
            </a:r>
          </a:p>
          <a:p>
            <a:pPr defTabSz="365760">
              <a:lnSpc>
                <a:spcPct val="81000"/>
              </a:lnSpc>
              <a:spcBef>
                <a:spcPts val="400"/>
              </a:spcBef>
              <a:defRPr sz="720">
                <a:solidFill>
                  <a:srgbClr val="404040"/>
                </a:solidFill>
              </a:defRPr>
            </a:pPr>
            <a:endParaRPr/>
          </a:p>
          <a:p>
            <a:pPr defTabSz="365760">
              <a:lnSpc>
                <a:spcPct val="81000"/>
              </a:lnSpc>
              <a:spcBef>
                <a:spcPts val="400"/>
              </a:spcBef>
              <a:defRPr sz="720">
                <a:solidFill>
                  <a:srgbClr val="404040"/>
                </a:solidFill>
              </a:defRPr>
            </a:pPr>
            <a:r>
              <a:t>* LOCATIONS IN ADVISORY INCLUDE...KLAMATH FALLS...LAKEVIEW...</a:t>
            </a:r>
          </a:p>
          <a:p>
            <a:pPr defTabSz="365760">
              <a:lnSpc>
                <a:spcPct val="81000"/>
              </a:lnSpc>
              <a:spcBef>
                <a:spcPts val="400"/>
              </a:spcBef>
              <a:defRPr sz="720">
                <a:solidFill>
                  <a:srgbClr val="404040"/>
                </a:solidFill>
              </a:defRPr>
            </a:pPr>
            <a:r>
              <a:t>  ALTURAS.</a:t>
            </a:r>
          </a:p>
          <a:p>
            <a:pPr defTabSz="365760">
              <a:lnSpc>
                <a:spcPct val="81000"/>
              </a:lnSpc>
              <a:spcBef>
                <a:spcPts val="400"/>
              </a:spcBef>
              <a:defRPr sz="720">
                <a:solidFill>
                  <a:srgbClr val="404040"/>
                </a:solidFill>
              </a:defRPr>
            </a:pPr>
            <a:endParaRPr/>
          </a:p>
          <a:p>
            <a:pPr defTabSz="365760">
              <a:lnSpc>
                <a:spcPct val="81000"/>
              </a:lnSpc>
              <a:spcBef>
                <a:spcPts val="400"/>
              </a:spcBef>
              <a:defRPr sz="720">
                <a:solidFill>
                  <a:srgbClr val="404040"/>
                </a:solidFill>
              </a:defRPr>
            </a:pPr>
            <a:r>
              <a:t>* LOCATIONS IN WARNING INCLUDE...HIGHWAY 31 NEAR SUMMER LAKE...WARNER</a:t>
            </a:r>
          </a:p>
          <a:p>
            <a:pPr defTabSz="365760">
              <a:lnSpc>
                <a:spcPct val="81000"/>
              </a:lnSpc>
              <a:spcBef>
                <a:spcPts val="400"/>
              </a:spcBef>
              <a:defRPr sz="720">
                <a:solidFill>
                  <a:srgbClr val="404040"/>
                </a:solidFill>
              </a:defRPr>
            </a:pPr>
            <a:r>
              <a:t>  MOUNTAINS.</a:t>
            </a:r>
          </a:p>
          <a:p>
            <a:pPr defTabSz="365760">
              <a:lnSpc>
                <a:spcPct val="81000"/>
              </a:lnSpc>
              <a:spcBef>
                <a:spcPts val="400"/>
              </a:spcBef>
              <a:defRPr sz="720">
                <a:solidFill>
                  <a:srgbClr val="404040"/>
                </a:solidFill>
              </a:defRPr>
            </a:pPr>
            <a:endParaRPr/>
          </a:p>
          <a:p>
            <a:pPr defTabSz="365760">
              <a:lnSpc>
                <a:spcPct val="81000"/>
              </a:lnSpc>
              <a:spcBef>
                <a:spcPts val="400"/>
              </a:spcBef>
              <a:defRPr sz="720">
                <a:solidFill>
                  <a:srgbClr val="404040"/>
                </a:solidFill>
              </a:defRPr>
            </a:pPr>
            <a:r>
              <a:t>* IMPACTS...TRAVEL COULD BECOME DANGEROUS ALONG HIGHWAY 31 NEAR</a:t>
            </a:r>
          </a:p>
          <a:p>
            <a:pPr defTabSz="365760">
              <a:lnSpc>
                <a:spcPct val="81000"/>
              </a:lnSpc>
              <a:spcBef>
                <a:spcPts val="400"/>
              </a:spcBef>
              <a:defRPr sz="720">
                <a:solidFill>
                  <a:srgbClr val="404040"/>
                </a:solidFill>
              </a:defRPr>
            </a:pPr>
            <a:r>
              <a:t>  SUMMER LAKE... ESPECIALLY FOR HIGH PROFILE VEHICLES. TRAVEL</a:t>
            </a:r>
          </a:p>
          <a:p>
            <a:pPr defTabSz="365760">
              <a:lnSpc>
                <a:spcPct val="81000"/>
              </a:lnSpc>
              <a:spcBef>
                <a:spcPts val="400"/>
              </a:spcBef>
              <a:defRPr sz="720">
                <a:solidFill>
                  <a:srgbClr val="404040"/>
                </a:solidFill>
              </a:defRPr>
            </a:pPr>
            <a:r>
              <a:t>  ALONG HIGHWAYS 140... 395... AND 31 WILL BECOME DIFFICULT FOR</a:t>
            </a:r>
          </a:p>
          <a:p>
            <a:pPr defTabSz="365760">
              <a:lnSpc>
                <a:spcPct val="81000"/>
              </a:lnSpc>
              <a:spcBef>
                <a:spcPts val="400"/>
              </a:spcBef>
              <a:defRPr sz="720">
                <a:solidFill>
                  <a:srgbClr val="404040"/>
                </a:solidFill>
              </a:defRPr>
            </a:pPr>
            <a:r>
              <a:t>  HIGH PROFILE VEHICLES. UNSECURED OBJECTS MAY BE LOST OR</a:t>
            </a:r>
          </a:p>
          <a:p>
            <a:pPr defTabSz="365760">
              <a:lnSpc>
                <a:spcPct val="81000"/>
              </a:lnSpc>
              <a:spcBef>
                <a:spcPts val="400"/>
              </a:spcBef>
              <a:defRPr sz="720">
                <a:solidFill>
                  <a:srgbClr val="404040"/>
                </a:solidFill>
              </a:defRPr>
            </a:pPr>
            <a:r>
              <a:t>  DAMAGED.</a:t>
            </a:r>
          </a:p>
          <a:p>
            <a:pPr defTabSz="365760">
              <a:lnSpc>
                <a:spcPct val="81000"/>
              </a:lnSpc>
              <a:spcBef>
                <a:spcPts val="400"/>
              </a:spcBef>
              <a:defRPr sz="720">
                <a:solidFill>
                  <a:srgbClr val="404040"/>
                </a:solidFill>
              </a:defRPr>
            </a:pPr>
            <a:endParaRPr/>
          </a:p>
          <a:p>
            <a:pPr defTabSz="365760">
              <a:lnSpc>
                <a:spcPct val="81000"/>
              </a:lnSpc>
              <a:spcBef>
                <a:spcPts val="400"/>
              </a:spcBef>
              <a:defRPr sz="720">
                <a:solidFill>
                  <a:srgbClr val="404040"/>
                </a:solidFill>
              </a:defRPr>
            </a:pPr>
            <a:r>
              <a:t>* VIEW THE HAZARD AREA IN DETAIL AT HTTP://WEATHER.GOV/MEDFORD/HAZARD</a:t>
            </a:r>
          </a:p>
          <a:p>
            <a:pPr defTabSz="365760">
              <a:lnSpc>
                <a:spcPct val="81000"/>
              </a:lnSpc>
              <a:spcBef>
                <a:spcPts val="400"/>
              </a:spcBef>
              <a:defRPr sz="720">
                <a:solidFill>
                  <a:srgbClr val="404040"/>
                </a:solidFill>
              </a:defRPr>
            </a:pPr>
            <a:endParaRPr/>
          </a:p>
          <a:p>
            <a:pPr defTabSz="365760">
              <a:lnSpc>
                <a:spcPct val="81000"/>
              </a:lnSpc>
              <a:spcBef>
                <a:spcPts val="400"/>
              </a:spcBef>
              <a:defRPr sz="720">
                <a:solidFill>
                  <a:srgbClr val="404040"/>
                </a:solidFill>
              </a:defRPr>
            </a:pPr>
            <a:r>
              <a:t>PRECAUTIONARY/PREPAREDNESS ACTIONS...</a:t>
            </a:r>
          </a:p>
          <a:p>
            <a:pPr defTabSz="365760">
              <a:lnSpc>
                <a:spcPct val="81000"/>
              </a:lnSpc>
              <a:spcBef>
                <a:spcPts val="400"/>
              </a:spcBef>
              <a:defRPr sz="720">
                <a:solidFill>
                  <a:srgbClr val="404040"/>
                </a:solidFill>
              </a:defRPr>
            </a:pPr>
            <a:endParaRPr/>
          </a:p>
          <a:p>
            <a:pPr defTabSz="365760">
              <a:lnSpc>
                <a:spcPct val="81000"/>
              </a:lnSpc>
              <a:spcBef>
                <a:spcPts val="400"/>
              </a:spcBef>
              <a:defRPr sz="720">
                <a:solidFill>
                  <a:srgbClr val="404040"/>
                </a:solidFill>
              </a:defRPr>
            </a:pPr>
            <a:r>
              <a:t>A WIND ADVISORY MEANS THAT WINDS OF 35 MPH ARE EXPECTED WITH</a:t>
            </a:r>
          </a:p>
          <a:p>
            <a:pPr defTabSz="365760">
              <a:lnSpc>
                <a:spcPct val="81000"/>
              </a:lnSpc>
              <a:spcBef>
                <a:spcPts val="400"/>
              </a:spcBef>
              <a:defRPr sz="720">
                <a:solidFill>
                  <a:srgbClr val="404040"/>
                </a:solidFill>
              </a:defRPr>
            </a:pPr>
            <a:r>
              <a:t>HIGHER GUSTS POSSIBLE. WINDS THIS STRONG CAN MAKE DRIVING</a:t>
            </a:r>
          </a:p>
          <a:p>
            <a:pPr defTabSz="365760">
              <a:lnSpc>
                <a:spcPct val="81000"/>
              </a:lnSpc>
              <a:spcBef>
                <a:spcPts val="400"/>
              </a:spcBef>
              <a:defRPr sz="720">
                <a:solidFill>
                  <a:srgbClr val="404040"/>
                </a:solidFill>
              </a:defRPr>
            </a:pPr>
            <a:r>
              <a:t>DIFFICULT...ESPECIALLY FOR HIGH PROFILE VEHICLES. USE EXTRA</a:t>
            </a:r>
          </a:p>
          <a:p>
            <a:pPr defTabSz="365760">
              <a:lnSpc>
                <a:spcPct val="81000"/>
              </a:lnSpc>
              <a:spcBef>
                <a:spcPts val="400"/>
              </a:spcBef>
              <a:defRPr sz="720">
                <a:solidFill>
                  <a:srgbClr val="404040"/>
                </a:solidFill>
              </a:defRPr>
            </a:pPr>
            <a:r>
              <a:t>CAUTION.</a:t>
            </a:r>
          </a:p>
          <a:p>
            <a:pPr defTabSz="365760">
              <a:lnSpc>
                <a:spcPct val="81000"/>
              </a:lnSpc>
              <a:spcBef>
                <a:spcPts val="400"/>
              </a:spcBef>
              <a:defRPr sz="720">
                <a:solidFill>
                  <a:srgbClr val="404040"/>
                </a:solidFill>
              </a:defRPr>
            </a:pPr>
            <a:endParaRPr/>
          </a:p>
          <a:p>
            <a:pPr defTabSz="365760">
              <a:lnSpc>
                <a:spcPct val="81000"/>
              </a:lnSpc>
              <a:spcBef>
                <a:spcPts val="400"/>
              </a:spcBef>
              <a:defRPr sz="720">
                <a:solidFill>
                  <a:srgbClr val="404040"/>
                </a:solidFill>
              </a:defRPr>
            </a:pPr>
            <a:r>
              <a:t>A HIGH WIND WARNING MEANS A HAZARDOUS HIGH WIND EVENT IS EXPECTED</a:t>
            </a:r>
          </a:p>
          <a:p>
            <a:pPr defTabSz="365760">
              <a:lnSpc>
                <a:spcPct val="81000"/>
              </a:lnSpc>
              <a:spcBef>
                <a:spcPts val="400"/>
              </a:spcBef>
              <a:defRPr sz="720">
                <a:solidFill>
                  <a:srgbClr val="404040"/>
                </a:solidFill>
              </a:defRPr>
            </a:pPr>
            <a:r>
              <a:t>OR OCCURRING. SUSTAINED WIND SPEEDS OF AT LEAST 40 MPH OR GUSTS</a:t>
            </a:r>
          </a:p>
          <a:p>
            <a:pPr defTabSz="365760">
              <a:lnSpc>
                <a:spcPct val="81000"/>
              </a:lnSpc>
              <a:spcBef>
                <a:spcPts val="400"/>
              </a:spcBef>
              <a:defRPr sz="720">
                <a:solidFill>
                  <a:srgbClr val="404040"/>
                </a:solidFill>
              </a:defRPr>
            </a:pPr>
            <a:r>
              <a:t>OF 58 MPH OR MORE CAN LEAD TO PROPERTY DAMAGE. TRAVEL WILL BE</a:t>
            </a:r>
          </a:p>
          <a:p>
            <a:pPr defTabSz="365760">
              <a:lnSpc>
                <a:spcPct val="81000"/>
              </a:lnSpc>
              <a:spcBef>
                <a:spcPts val="400"/>
              </a:spcBef>
              <a:defRPr sz="720">
                <a:solidFill>
                  <a:srgbClr val="404040"/>
                </a:solidFill>
              </a:defRPr>
            </a:pPr>
            <a:r>
              <a:t>IMPACTED... ESPECIALLY FOR HIGH PROFILE VEHICLES.</a:t>
            </a:r>
          </a:p>
          <a:p>
            <a:pPr defTabSz="365760">
              <a:lnSpc>
                <a:spcPct val="81000"/>
              </a:lnSpc>
              <a:spcBef>
                <a:spcPts val="400"/>
              </a:spcBef>
              <a:defRPr sz="720">
                <a:solidFill>
                  <a:srgbClr val="404040"/>
                </a:solidFill>
              </a:defRPr>
            </a:pPr>
            <a:endParaRPr/>
          </a:p>
          <a:p>
            <a:pPr defTabSz="365760">
              <a:lnSpc>
                <a:spcPct val="81000"/>
              </a:lnSpc>
              <a:spcBef>
                <a:spcPts val="400"/>
              </a:spcBef>
              <a:defRPr sz="720">
                <a:solidFill>
                  <a:srgbClr val="404040"/>
                </a:solidFill>
              </a:defRPr>
            </a:pPr>
            <a:r>
              <a:t>&amp;&amp;</a:t>
            </a:r>
          </a:p>
          <a:p>
            <a:pPr defTabSz="365760">
              <a:lnSpc>
                <a:spcPct val="81000"/>
              </a:lnSpc>
              <a:spcBef>
                <a:spcPts val="400"/>
              </a:spcBef>
              <a:defRPr sz="720">
                <a:solidFill>
                  <a:srgbClr val="404040"/>
                </a:solidFill>
              </a:defRPr>
            </a:pPr>
            <a:endParaRPr/>
          </a:p>
          <a:p>
            <a:pPr defTabSz="365760">
              <a:lnSpc>
                <a:spcPct val="81000"/>
              </a:lnSpc>
              <a:spcBef>
                <a:spcPts val="400"/>
              </a:spcBef>
              <a:defRPr sz="720">
                <a:solidFill>
                  <a:srgbClr val="404040"/>
                </a:solidFill>
              </a:defRPr>
            </a:pPr>
            <a:r>
              <a:t>$$</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type="title"/>
          </p:nvPr>
        </p:nvSpPr>
        <p:spPr>
          <a:xfrm>
            <a:off x="1066800" y="286603"/>
            <a:ext cx="10058400" cy="1450757"/>
          </a:xfrm>
          <a:prstGeom prst="rect">
            <a:avLst/>
          </a:prstGeom>
        </p:spPr>
        <p:txBody>
          <a:bodyPr/>
          <a:lstStyle/>
          <a:p>
            <a:r>
              <a:t>Supportive Data</a:t>
            </a:r>
          </a:p>
        </p:txBody>
      </p:sp>
      <p:sp>
        <p:nvSpPr>
          <p:cNvPr id="188" name="Shape 188"/>
          <p:cNvSpPr>
            <a:spLocks noGrp="1"/>
          </p:cNvSpPr>
          <p:nvPr>
            <p:ph type="body" sz="half" idx="1"/>
          </p:nvPr>
        </p:nvSpPr>
        <p:spPr>
          <a:xfrm>
            <a:off x="1097280" y="1833034"/>
            <a:ext cx="5168355" cy="4023360"/>
          </a:xfrm>
          <a:prstGeom prst="rect">
            <a:avLst/>
          </a:prstGeom>
        </p:spPr>
        <p:txBody>
          <a:bodyPr/>
          <a:lstStyle/>
          <a:p>
            <a:pPr marL="0" indent="0" defTabSz="768095">
              <a:lnSpc>
                <a:spcPct val="100000"/>
              </a:lnSpc>
              <a:spcBef>
                <a:spcPts val="1000"/>
              </a:spcBef>
              <a:buClrTx/>
              <a:buSzTx/>
              <a:buFontTx/>
              <a:buNone/>
              <a:defRPr sz="2016"/>
            </a:pPr>
            <a:r>
              <a:t>Some data is supportive for our needs.</a:t>
            </a:r>
          </a:p>
          <a:p>
            <a:pPr marL="202130" indent="-202130" defTabSz="768095">
              <a:lnSpc>
                <a:spcPct val="100000"/>
              </a:lnSpc>
              <a:spcBef>
                <a:spcPts val="1000"/>
              </a:spcBef>
              <a:buClrTx/>
              <a:buFontTx/>
              <a:buChar char="•"/>
              <a:defRPr sz="2016"/>
            </a:pPr>
            <a:r>
              <a:t>Digital elevations (DEMs) or contours, shorelines, water masks, water bodies, coastlines, zones, smoke plumes, fire perimeters, points.</a:t>
            </a:r>
          </a:p>
          <a:p>
            <a:pPr marL="202130" indent="-202130" defTabSz="768095">
              <a:lnSpc>
                <a:spcPct val="100000"/>
              </a:lnSpc>
              <a:spcBef>
                <a:spcPts val="1000"/>
              </a:spcBef>
              <a:buClrTx/>
              <a:buFontTx/>
              <a:buChar char="•"/>
              <a:defRPr sz="2016"/>
            </a:pPr>
            <a:r>
              <a:t>Commonly seen as ESRI ShapeFile, raw binary, GeoTIFF, geojson, topojson.</a:t>
            </a:r>
          </a:p>
          <a:p>
            <a:pPr marL="202130" indent="-202130" defTabSz="768095">
              <a:lnSpc>
                <a:spcPct val="100000"/>
              </a:lnSpc>
              <a:spcBef>
                <a:spcPts val="1000"/>
              </a:spcBef>
              <a:buClrTx/>
              <a:buFontTx/>
              <a:buChar char="•"/>
              <a:defRPr sz="2016"/>
            </a:pPr>
            <a:r>
              <a:t>Much of the contextual data needed for visualizations is contained within most programming environments, such as IDL, Matlab, Python (Matplotlib), R.  </a:t>
            </a:r>
          </a:p>
        </p:txBody>
      </p:sp>
      <p:pic>
        <p:nvPicPr>
          <p:cNvPr id="189" name="pasted-image.png"/>
          <p:cNvPicPr>
            <a:picLocks noChangeAspect="1"/>
          </p:cNvPicPr>
          <p:nvPr/>
        </p:nvPicPr>
        <p:blipFill>
          <a:blip r:embed="rId2">
            <a:extLst/>
          </a:blip>
          <a:stretch>
            <a:fillRect/>
          </a:stretch>
        </p:blipFill>
        <p:spPr>
          <a:xfrm>
            <a:off x="6120034" y="592428"/>
            <a:ext cx="3054447" cy="2290835"/>
          </a:xfrm>
          <a:prstGeom prst="rect">
            <a:avLst/>
          </a:prstGeom>
          <a:ln w="12700">
            <a:miter lim="400000"/>
          </a:ln>
        </p:spPr>
      </p:pic>
      <p:pic>
        <p:nvPicPr>
          <p:cNvPr id="190" name="pasted-image.png"/>
          <p:cNvPicPr>
            <a:picLocks noChangeAspect="1"/>
          </p:cNvPicPr>
          <p:nvPr/>
        </p:nvPicPr>
        <p:blipFill>
          <a:blip r:embed="rId3">
            <a:extLst/>
          </a:blip>
          <a:stretch>
            <a:fillRect/>
          </a:stretch>
        </p:blipFill>
        <p:spPr>
          <a:xfrm>
            <a:off x="8981217" y="592428"/>
            <a:ext cx="3054446" cy="2290835"/>
          </a:xfrm>
          <a:prstGeom prst="rect">
            <a:avLst/>
          </a:prstGeom>
          <a:ln w="12700">
            <a:miter lim="400000"/>
          </a:ln>
        </p:spPr>
      </p:pic>
      <p:pic>
        <p:nvPicPr>
          <p:cNvPr id="191" name="pasted-image.png"/>
          <p:cNvPicPr>
            <a:picLocks noChangeAspect="1"/>
          </p:cNvPicPr>
          <p:nvPr/>
        </p:nvPicPr>
        <p:blipFill>
          <a:blip r:embed="rId4">
            <a:extLst/>
          </a:blip>
          <a:stretch>
            <a:fillRect/>
          </a:stretch>
        </p:blipFill>
        <p:spPr>
          <a:xfrm>
            <a:off x="6168888" y="3008848"/>
            <a:ext cx="4740412" cy="2666482"/>
          </a:xfrm>
          <a:prstGeom prst="rect">
            <a:avLst/>
          </a:prstGeom>
          <a:ln w="12700">
            <a:miter lim="400000"/>
          </a:ln>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p:cNvSpPr>
          <p:nvPr>
            <p:ph type="title"/>
          </p:nvPr>
        </p:nvSpPr>
        <p:spPr>
          <a:xfrm>
            <a:off x="1097280" y="286603"/>
            <a:ext cx="10058401" cy="1450757"/>
          </a:xfrm>
          <a:prstGeom prst="rect">
            <a:avLst/>
          </a:prstGeom>
        </p:spPr>
        <p:txBody>
          <a:bodyPr/>
          <a:lstStyle>
            <a:lvl1pPr>
              <a:defRPr spc="-100"/>
            </a:lvl1pPr>
          </a:lstStyle>
          <a:p>
            <a:r>
              <a:t>Why So Many Data Formats?</a:t>
            </a:r>
          </a:p>
        </p:txBody>
      </p:sp>
      <p:sp>
        <p:nvSpPr>
          <p:cNvPr id="194" name="Shape 194"/>
          <p:cNvSpPr>
            <a:spLocks noGrp="1"/>
          </p:cNvSpPr>
          <p:nvPr>
            <p:ph type="body" idx="1"/>
          </p:nvPr>
        </p:nvSpPr>
        <p:spPr>
          <a:xfrm>
            <a:off x="1097280" y="1820334"/>
            <a:ext cx="10058401" cy="4023360"/>
          </a:xfrm>
          <a:prstGeom prst="rect">
            <a:avLst/>
          </a:prstGeom>
        </p:spPr>
        <p:txBody>
          <a:bodyPr/>
          <a:lstStyle/>
          <a:p>
            <a:pPr>
              <a:lnSpc>
                <a:spcPct val="100000"/>
              </a:lnSpc>
            </a:pPr>
            <a:r>
              <a:t>There are usually very good reasons why data have certain formats. </a:t>
            </a:r>
          </a:p>
          <a:p>
            <a:pPr marL="200526" indent="-200526">
              <a:lnSpc>
                <a:spcPct val="100000"/>
              </a:lnSpc>
              <a:buClrTx/>
              <a:buFontTx/>
              <a:buChar char="•"/>
            </a:pPr>
            <a:r>
              <a:t>Self describing data is very useful for archival storage and distribution</a:t>
            </a:r>
          </a:p>
          <a:p>
            <a:pPr marL="180473" indent="-180473">
              <a:lnSpc>
                <a:spcPct val="100000"/>
              </a:lnSpc>
              <a:spcBef>
                <a:spcPts val="400"/>
              </a:spcBef>
              <a:buClrTx/>
              <a:buFontTx/>
              <a:buChar char="•"/>
            </a:pPr>
            <a:r>
              <a:t>Self contained metadata and provenance</a:t>
            </a:r>
          </a:p>
          <a:p>
            <a:pPr marL="180473" indent="-180473">
              <a:lnSpc>
                <a:spcPct val="100000"/>
              </a:lnSpc>
              <a:spcBef>
                <a:spcPts val="400"/>
              </a:spcBef>
              <a:buClrTx/>
              <a:buFontTx/>
              <a:buChar char="•"/>
            </a:pPr>
            <a:r>
              <a:t>Spatial representation, and extents. (ShapeFiles)</a:t>
            </a:r>
          </a:p>
          <a:p>
            <a:pPr marL="180473" indent="-180473">
              <a:lnSpc>
                <a:spcPct val="100000"/>
              </a:lnSpc>
              <a:spcBef>
                <a:spcPts val="400"/>
              </a:spcBef>
              <a:buClrTx/>
              <a:buFontTx/>
              <a:buChar char="•"/>
            </a:pPr>
            <a:r>
              <a:t>Structure for multiple and arbitrary dimensions</a:t>
            </a:r>
          </a:p>
          <a:p>
            <a:pPr marL="180473" indent="-180473">
              <a:lnSpc>
                <a:spcPct val="100000"/>
              </a:lnSpc>
              <a:spcBef>
                <a:spcPts val="400"/>
              </a:spcBef>
              <a:buClrTx/>
              <a:buFontTx/>
              <a:buChar char="•"/>
            </a:pPr>
            <a:r>
              <a:t>Repetitive data patterns compress really well (grib2, HDF5)</a:t>
            </a:r>
          </a:p>
          <a:p>
            <a:pPr marL="200526" indent="-200526">
              <a:lnSpc>
                <a:spcPct val="100000"/>
              </a:lnSpc>
              <a:spcBef>
                <a:spcPts val="400"/>
              </a:spcBef>
              <a:buClrTx/>
              <a:buFontTx/>
              <a:buChar char="•"/>
            </a:pPr>
            <a:r>
              <a:t>Offset and scale factors work great for some data (NetCDF)</a:t>
            </a:r>
          </a:p>
          <a:p>
            <a:pPr marL="200526" indent="-200526">
              <a:lnSpc>
                <a:spcPct val="100000"/>
              </a:lnSpc>
              <a:spcBef>
                <a:spcPts val="400"/>
              </a:spcBef>
              <a:buClrTx/>
              <a:buFontTx/>
              <a:buChar char="•"/>
            </a:pPr>
            <a:endParaRPr/>
          </a:p>
          <a:p>
            <a:pPr marL="0" indent="0">
              <a:lnSpc>
                <a:spcPct val="100000"/>
              </a:lnSpc>
              <a:spcBef>
                <a:spcPts val="400"/>
              </a:spcBef>
              <a:buClrTx/>
              <a:buSzTx/>
              <a:buFontTx/>
              <a:buNone/>
            </a:pPr>
            <a:r>
              <a:t>Any other reasons?</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p:cNvSpPr>
          <p:nvPr>
            <p:ph type="title"/>
          </p:nvPr>
        </p:nvSpPr>
        <p:spPr>
          <a:prstGeom prst="rect">
            <a:avLst/>
          </a:prstGeom>
        </p:spPr>
        <p:txBody>
          <a:bodyPr/>
          <a:lstStyle/>
          <a:p>
            <a:r>
              <a:t>Some Gotchas</a:t>
            </a:r>
          </a:p>
        </p:txBody>
      </p:sp>
      <p:sp>
        <p:nvSpPr>
          <p:cNvPr id="197" name="Shape 197"/>
          <p:cNvSpPr>
            <a:spLocks noGrp="1"/>
          </p:cNvSpPr>
          <p:nvPr>
            <p:ph type="body" idx="1"/>
          </p:nvPr>
        </p:nvSpPr>
        <p:spPr>
          <a:xfrm>
            <a:off x="1097280" y="1833034"/>
            <a:ext cx="10058401" cy="4023360"/>
          </a:xfrm>
          <a:prstGeom prst="rect">
            <a:avLst/>
          </a:prstGeom>
        </p:spPr>
        <p:txBody>
          <a:bodyPr/>
          <a:lstStyle/>
          <a:p>
            <a:pPr marL="0" indent="0">
              <a:lnSpc>
                <a:spcPct val="100000"/>
              </a:lnSpc>
              <a:spcBef>
                <a:spcPts val="400"/>
              </a:spcBef>
              <a:buClrTx/>
              <a:buSzTx/>
              <a:buFontTx/>
              <a:buNone/>
            </a:pPr>
            <a:r>
              <a:t>Always double check you are working with the data you expected</a:t>
            </a:r>
          </a:p>
          <a:p>
            <a:pPr marL="180473" indent="-180473">
              <a:lnSpc>
                <a:spcPct val="100000"/>
              </a:lnSpc>
              <a:spcBef>
                <a:spcPts val="400"/>
              </a:spcBef>
              <a:buClrTx/>
              <a:buFontTx/>
              <a:buChar char="•"/>
            </a:pPr>
            <a:endParaRPr/>
          </a:p>
          <a:p>
            <a:pPr marL="180473" indent="-180473">
              <a:lnSpc>
                <a:spcPct val="100000"/>
              </a:lnSpc>
              <a:spcBef>
                <a:spcPts val="400"/>
              </a:spcBef>
              <a:buClrTx/>
              <a:buFontTx/>
              <a:buChar char="•"/>
            </a:pPr>
            <a:r>
              <a:t>Be careful with using filenames as metadata.</a:t>
            </a:r>
          </a:p>
          <a:p>
            <a:pPr marL="180473" indent="-180473">
              <a:lnSpc>
                <a:spcPct val="100000"/>
              </a:lnSpc>
              <a:spcBef>
                <a:spcPts val="400"/>
              </a:spcBef>
              <a:buClrTx/>
              <a:buFontTx/>
              <a:buChar char="•"/>
            </a:pPr>
            <a:r>
              <a:t>Be skeptical that the data you expect is actually contained within any given file.</a:t>
            </a:r>
          </a:p>
          <a:p>
            <a:pPr marL="561473" lvl="1" indent="-180473">
              <a:lnSpc>
                <a:spcPct val="100000"/>
              </a:lnSpc>
              <a:spcBef>
                <a:spcPts val="400"/>
              </a:spcBef>
              <a:buClrTx/>
              <a:buFontTx/>
              <a:buChar char="•"/>
            </a:pPr>
            <a:r>
              <a:t>Example: NDFD files are distributed from NOAA every hour as the same name in the ftp/http download directories. If they fail to update, you could be using a forecast for the wrong hour, or even day!</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p:cNvSpPr>
          <p:nvPr>
            <p:ph type="title"/>
          </p:nvPr>
        </p:nvSpPr>
        <p:spPr>
          <a:xfrm>
            <a:off x="1097280" y="286603"/>
            <a:ext cx="10058401" cy="1450757"/>
          </a:xfrm>
          <a:prstGeom prst="rect">
            <a:avLst/>
          </a:prstGeom>
        </p:spPr>
        <p:txBody>
          <a:bodyPr/>
          <a:lstStyle>
            <a:lvl1pPr>
              <a:defRPr spc="-100"/>
            </a:lvl1pPr>
          </a:lstStyle>
          <a:p>
            <a:r>
              <a:t>Data Sources</a:t>
            </a:r>
          </a:p>
        </p:txBody>
      </p:sp>
      <p:sp>
        <p:nvSpPr>
          <p:cNvPr id="200" name="Shape 200"/>
          <p:cNvSpPr>
            <a:spLocks noGrp="1"/>
          </p:cNvSpPr>
          <p:nvPr>
            <p:ph type="body" idx="1"/>
          </p:nvPr>
        </p:nvSpPr>
        <p:spPr>
          <a:xfrm>
            <a:off x="1097280" y="1845734"/>
            <a:ext cx="10058401" cy="4023360"/>
          </a:xfrm>
          <a:prstGeom prst="rect">
            <a:avLst/>
          </a:prstGeom>
        </p:spPr>
        <p:txBody>
          <a:bodyPr/>
          <a:lstStyle/>
          <a:p>
            <a:pPr marL="0" indent="0">
              <a:lnSpc>
                <a:spcPct val="100000"/>
              </a:lnSpc>
              <a:buClrTx/>
              <a:buSzTx/>
              <a:buFontTx/>
              <a:buNone/>
            </a:pPr>
            <a:r>
              <a:t>Some are easy to get, while others are purposefully difficult. Why is that?! Lots of reasons and sometimes politics, data sensitivity, costs of distribution, etc. </a:t>
            </a:r>
          </a:p>
          <a:p>
            <a:pPr marL="0" indent="0">
              <a:lnSpc>
                <a:spcPct val="100000"/>
              </a:lnSpc>
              <a:buClrTx/>
              <a:buSzTx/>
              <a:buFontTx/>
              <a:buNone/>
            </a:pPr>
            <a:r>
              <a:t>Research considerations when using data</a:t>
            </a:r>
          </a:p>
          <a:p>
            <a:pPr marL="200526" indent="-200526">
              <a:lnSpc>
                <a:spcPct val="100000"/>
              </a:lnSpc>
              <a:buClrTx/>
              <a:buFontTx/>
              <a:buChar char="•"/>
            </a:pPr>
            <a:r>
              <a:t>Get data closest to the source as possible. There are a lot of unofficial sources of data</a:t>
            </a:r>
          </a:p>
          <a:p>
            <a:pPr marL="200526" indent="-200526">
              <a:lnSpc>
                <a:spcPct val="100000"/>
              </a:lnSpc>
              <a:buClrTx/>
              <a:buFontTx/>
              <a:buChar char="•"/>
            </a:pPr>
            <a:r>
              <a:t>Get the metadata whenever possible, and ask about the data. Give a brief use case to the owner of the data. Why? Because all data have “warts” and caveats. </a:t>
            </a:r>
          </a:p>
          <a:p>
            <a:pPr marL="200526" indent="-200526">
              <a:lnSpc>
                <a:spcPct val="100000"/>
              </a:lnSpc>
              <a:buClrTx/>
              <a:buFontTx/>
              <a:buChar char="•"/>
            </a:pPr>
            <a:r>
              <a:t>Ask how to cite the data.</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p:cNvSpPr>
          <p:nvPr>
            <p:ph type="title"/>
          </p:nvPr>
        </p:nvSpPr>
        <p:spPr>
          <a:xfrm>
            <a:off x="1097280" y="286603"/>
            <a:ext cx="10058401" cy="1450757"/>
          </a:xfrm>
          <a:prstGeom prst="rect">
            <a:avLst/>
          </a:prstGeom>
        </p:spPr>
        <p:txBody>
          <a:bodyPr/>
          <a:lstStyle>
            <a:lvl1pPr>
              <a:defRPr spc="-100"/>
            </a:lvl1pPr>
          </a:lstStyle>
          <a:p>
            <a:r>
              <a:t>Measured / Observed &amp; Derived Data</a:t>
            </a:r>
          </a:p>
        </p:txBody>
      </p:sp>
      <p:sp>
        <p:nvSpPr>
          <p:cNvPr id="203" name="Shape 203"/>
          <p:cNvSpPr>
            <a:spLocks noGrp="1"/>
          </p:cNvSpPr>
          <p:nvPr>
            <p:ph type="body" idx="1"/>
          </p:nvPr>
        </p:nvSpPr>
        <p:spPr>
          <a:xfrm>
            <a:off x="1097280" y="1833034"/>
            <a:ext cx="10058401" cy="4023360"/>
          </a:xfrm>
          <a:prstGeom prst="rect">
            <a:avLst/>
          </a:prstGeom>
        </p:spPr>
        <p:txBody>
          <a:bodyPr/>
          <a:lstStyle/>
          <a:p>
            <a:pPr marL="0" indent="0">
              <a:lnSpc>
                <a:spcPct val="100000"/>
              </a:lnSpc>
              <a:buClrTx/>
              <a:buSzTx/>
              <a:buFontTx/>
              <a:buNone/>
            </a:pPr>
            <a:r>
              <a:t>Measured and observed data are from techniques to capture the state of something physical and real at a given time and location. Examples: air temperature, ozone concentrations, wave height, battery voltage, 500mb dew point.</a:t>
            </a:r>
          </a:p>
          <a:p>
            <a:pPr marL="0" indent="0">
              <a:lnSpc>
                <a:spcPct val="100000"/>
              </a:lnSpc>
              <a:buClrTx/>
              <a:buSzTx/>
              <a:buFontTx/>
              <a:buNone/>
            </a:pPr>
            <a:endParaRPr/>
          </a:p>
          <a:p>
            <a:pPr marL="0" indent="0">
              <a:lnSpc>
                <a:spcPct val="100000"/>
              </a:lnSpc>
              <a:buClrTx/>
              <a:buSzTx/>
              <a:buFontTx/>
              <a:buNone/>
            </a:pPr>
            <a:r>
              <a:t>A derived data element is a data element derived from other data elements using a mathematical, logical, or other type of transformation, e.g. arithmetic formula, composition, aggregation*. (An interesting read: </a:t>
            </a:r>
            <a:r>
              <a:rPr u="sng">
                <a:solidFill>
                  <a:srgbClr val="CC9900"/>
                </a:solidFill>
                <a:uFill>
                  <a:solidFill>
                    <a:srgbClr val="CC9900"/>
                  </a:solidFill>
                </a:uFill>
                <a:hlinkClick r:id="rId2"/>
              </a:rPr>
              <a:t>https://blog.ldodds.com/2015/09/05/what-is-derived-data/</a:t>
            </a:r>
            <a:r>
              <a:t>) * The OECD Glossary of Statistical Terms </a:t>
            </a:r>
          </a:p>
          <a:p>
            <a:pPr marL="0" indent="0">
              <a:lnSpc>
                <a:spcPct val="100000"/>
              </a:lnSpc>
              <a:buClrTx/>
              <a:buSzTx/>
              <a:buFontTx/>
              <a:buNone/>
            </a:pPr>
            <a:endParaRPr/>
          </a:p>
          <a:p>
            <a:pPr marL="0" indent="0">
              <a:lnSpc>
                <a:spcPct val="100000"/>
              </a:lnSpc>
              <a:buClrTx/>
              <a:buSzTx/>
              <a:buFontTx/>
              <a:buNone/>
            </a:pPr>
            <a:r>
              <a:t>** Wind speed at a surface station is often an average over a period of time (such as every 5 minutes). Is this observed or derived data? </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p:cNvSpPr>
          <p:nvPr>
            <p:ph type="title"/>
          </p:nvPr>
        </p:nvSpPr>
        <p:spPr>
          <a:xfrm>
            <a:off x="1097280" y="286603"/>
            <a:ext cx="10058401" cy="1450757"/>
          </a:xfrm>
          <a:prstGeom prst="rect">
            <a:avLst/>
          </a:prstGeom>
        </p:spPr>
        <p:txBody>
          <a:bodyPr/>
          <a:lstStyle>
            <a:lvl1pPr>
              <a:defRPr spc="-100"/>
            </a:lvl1pPr>
          </a:lstStyle>
          <a:p>
            <a:r>
              <a:t>A Note on Big Data</a:t>
            </a:r>
          </a:p>
        </p:txBody>
      </p:sp>
      <p:sp>
        <p:nvSpPr>
          <p:cNvPr id="206" name="Shape 206"/>
          <p:cNvSpPr>
            <a:spLocks noGrp="1"/>
          </p:cNvSpPr>
          <p:nvPr>
            <p:ph type="body" idx="1"/>
          </p:nvPr>
        </p:nvSpPr>
        <p:spPr>
          <a:xfrm>
            <a:off x="1097280" y="1845734"/>
            <a:ext cx="10058401" cy="4023360"/>
          </a:xfrm>
          <a:prstGeom prst="rect">
            <a:avLst/>
          </a:prstGeom>
        </p:spPr>
        <p:txBody>
          <a:bodyPr/>
          <a:lstStyle/>
          <a:p>
            <a:pPr marL="0" indent="0">
              <a:lnSpc>
                <a:spcPct val="100000"/>
              </a:lnSpc>
              <a:buSzTx/>
              <a:buNone/>
            </a:pPr>
            <a:r>
              <a:t>Big data is a term for data sets that are so large or complex that traditional data processing applications are inadequate to deal with them. Challenges include analysis, capture, data curation, search, sharing, storage, transfer, visualization, querying, updating and information privacy.</a:t>
            </a:r>
          </a:p>
          <a:p>
            <a:pPr marL="0" indent="0">
              <a:lnSpc>
                <a:spcPct val="100000"/>
              </a:lnSpc>
              <a:buSzTx/>
              <a:buNone/>
            </a:pPr>
            <a:r>
              <a:t>- Wikipedia, </a:t>
            </a:r>
            <a:r>
              <a:rPr u="sng">
                <a:solidFill>
                  <a:srgbClr val="CC9900"/>
                </a:solidFill>
                <a:uFill>
                  <a:solidFill>
                    <a:srgbClr val="CC9900"/>
                  </a:solidFill>
                </a:uFill>
                <a:hlinkClick r:id="rId2"/>
              </a:rPr>
              <a:t>https://en.wikipedia.org/wiki/Big_data</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title"/>
          </p:nvPr>
        </p:nvSpPr>
        <p:spPr>
          <a:prstGeom prst="rect">
            <a:avLst/>
          </a:prstGeom>
        </p:spPr>
        <p:txBody>
          <a:bodyPr/>
          <a:lstStyle>
            <a:lvl1pPr>
              <a:defRPr spc="-100"/>
            </a:lvl1pPr>
          </a:lstStyle>
          <a:p>
            <a:r>
              <a:t>A Note on Big Data</a:t>
            </a:r>
          </a:p>
        </p:txBody>
      </p:sp>
      <p:sp>
        <p:nvSpPr>
          <p:cNvPr id="209" name="Shape 209"/>
          <p:cNvSpPr>
            <a:spLocks noGrp="1"/>
          </p:cNvSpPr>
          <p:nvPr>
            <p:ph type="body" idx="1"/>
          </p:nvPr>
        </p:nvSpPr>
        <p:spPr>
          <a:xfrm>
            <a:off x="1097280" y="1845734"/>
            <a:ext cx="10058401" cy="4023360"/>
          </a:xfrm>
          <a:prstGeom prst="rect">
            <a:avLst/>
          </a:prstGeom>
        </p:spPr>
        <p:txBody>
          <a:bodyPr/>
          <a:lstStyle/>
          <a:p>
            <a:pPr marL="0" indent="0">
              <a:lnSpc>
                <a:spcPct val="100000"/>
              </a:lnSpc>
              <a:buSzTx/>
              <a:buNone/>
            </a:pPr>
            <a:r>
              <a:t>Be skeptical of having big data problems before considering the en vogue solutions for working through big data. Solutions for processing and analyzing big data are very expensive. Spending $1,000 an hour is not that uncommon when spinning up compute nodes in clouds.</a:t>
            </a:r>
          </a:p>
          <a:p>
            <a:pPr marL="0" indent="0">
              <a:lnSpc>
                <a:spcPct val="100000"/>
              </a:lnSpc>
              <a:buSzTx/>
              <a:buNone/>
            </a:pPr>
            <a:endParaRPr/>
          </a:p>
          <a:p>
            <a:pPr marL="0" indent="0">
              <a:lnSpc>
                <a:spcPct val="100000"/>
              </a:lnSpc>
              <a:buSzTx/>
              <a:buNone/>
            </a:pPr>
            <a:r>
              <a:t>Don’t turn your data into an “Unnecessarily Big Data Problem.” Consider a divide and conquer approach and break out steps into reasonable tasks whenever possible.</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title"/>
          </p:nvPr>
        </p:nvSpPr>
        <p:spPr>
          <a:xfrm>
            <a:off x="1097280" y="286603"/>
            <a:ext cx="10058401" cy="1450757"/>
          </a:xfrm>
          <a:prstGeom prst="rect">
            <a:avLst/>
          </a:prstGeom>
        </p:spPr>
        <p:txBody>
          <a:bodyPr/>
          <a:lstStyle>
            <a:lvl1pPr>
              <a:defRPr spc="-100"/>
            </a:lvl1pPr>
          </a:lstStyle>
          <a:p>
            <a:r>
              <a:t>Homework Review</a:t>
            </a:r>
          </a:p>
        </p:txBody>
      </p:sp>
      <p:sp>
        <p:nvSpPr>
          <p:cNvPr id="148" name="Shape 148"/>
          <p:cNvSpPr>
            <a:spLocks noGrp="1"/>
          </p:cNvSpPr>
          <p:nvPr>
            <p:ph type="body" idx="1"/>
          </p:nvPr>
        </p:nvSpPr>
        <p:spPr>
          <a:xfrm>
            <a:off x="1097280" y="1845734"/>
            <a:ext cx="10058401" cy="4023360"/>
          </a:xfrm>
          <a:prstGeom prst="rect">
            <a:avLst/>
          </a:prstGeom>
        </p:spPr>
        <p:txBody>
          <a:bodyPr/>
          <a:lstStyle/>
          <a:p>
            <a:r>
              <a:t>Questions or comments?</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p:cNvSpPr>
          <p:nvPr>
            <p:ph type="title"/>
          </p:nvPr>
        </p:nvSpPr>
        <p:spPr>
          <a:xfrm>
            <a:off x="1097280" y="286603"/>
            <a:ext cx="10058401" cy="1450757"/>
          </a:xfrm>
          <a:prstGeom prst="rect">
            <a:avLst/>
          </a:prstGeom>
        </p:spPr>
        <p:txBody>
          <a:bodyPr/>
          <a:lstStyle>
            <a:lvl1pPr>
              <a:defRPr spc="-100"/>
            </a:lvl1pPr>
          </a:lstStyle>
          <a:p>
            <a:r>
              <a:t>Potential Big Data Case Examined</a:t>
            </a:r>
          </a:p>
        </p:txBody>
      </p:sp>
      <p:sp>
        <p:nvSpPr>
          <p:cNvPr id="212" name="Shape 212"/>
          <p:cNvSpPr>
            <a:spLocks noGrp="1"/>
          </p:cNvSpPr>
          <p:nvPr>
            <p:ph type="body" idx="1"/>
          </p:nvPr>
        </p:nvSpPr>
        <p:spPr>
          <a:xfrm>
            <a:off x="1097280" y="1845734"/>
            <a:ext cx="10058401" cy="4023360"/>
          </a:xfrm>
          <a:prstGeom prst="rect">
            <a:avLst/>
          </a:prstGeom>
        </p:spPr>
        <p:txBody>
          <a:bodyPr/>
          <a:lstStyle/>
          <a:p>
            <a:pPr marL="0" indent="0">
              <a:lnSpc>
                <a:spcPct val="100000"/>
              </a:lnSpc>
              <a:buClrTx/>
              <a:buSzTx/>
              <a:buFontTx/>
              <a:buNone/>
            </a:pPr>
            <a:r>
              <a:t>A research question necessitates your needing to find the difference in observed 10m temperatures from two stations near each other over a period of time for exact matching moments. The stations report at high temporal frequency, every 2 and 3 seconds respectively.</a:t>
            </a:r>
          </a:p>
          <a:p>
            <a:pPr marL="0" indent="0">
              <a:lnSpc>
                <a:spcPct val="100000"/>
              </a:lnSpc>
              <a:buClrTx/>
              <a:buSzTx/>
              <a:buFontTx/>
              <a:buNone/>
            </a:pPr>
            <a:r>
              <a:t>A data request resulted in you getting two 100+ Gb files that contain text rows with the format of Date-time in UTC, temperature, QC Boolean. The files contain over 10 million rows each. Both files are already sorted by date-time. Some times are missing in both sets of data. </a:t>
            </a:r>
          </a:p>
          <a:p>
            <a:pPr marL="0" indent="0">
              <a:lnSpc>
                <a:spcPct val="100000"/>
              </a:lnSpc>
              <a:buClrTx/>
              <a:buSzTx/>
              <a:buFontTx/>
              <a:buNone/>
            </a:pPr>
            <a:r>
              <a:t>The data is too large to fit into memory all at once on any computer available to you. </a:t>
            </a:r>
          </a:p>
          <a:p>
            <a:pPr marL="0" indent="0">
              <a:lnSpc>
                <a:spcPct val="100000"/>
              </a:lnSpc>
              <a:buClrTx/>
              <a:buSzTx/>
              <a:buFontTx/>
              <a:buNone/>
            </a:pPr>
            <a:r>
              <a:t>Do we have a big data problem here?</a:t>
            </a:r>
          </a:p>
          <a:p>
            <a:pPr marL="0" indent="0">
              <a:lnSpc>
                <a:spcPct val="100000"/>
              </a:lnSpc>
              <a:buClrTx/>
              <a:buSzTx/>
              <a:buFontTx/>
              <a:buNone/>
            </a:pPr>
            <a:r>
              <a:t>Hint: Did someone say it was already sorted?</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p:cNvSpPr>
          <p:nvPr>
            <p:ph type="title"/>
          </p:nvPr>
        </p:nvSpPr>
        <p:spPr>
          <a:xfrm>
            <a:off x="1097280" y="286603"/>
            <a:ext cx="10058401" cy="1450757"/>
          </a:xfrm>
          <a:prstGeom prst="rect">
            <a:avLst/>
          </a:prstGeom>
        </p:spPr>
        <p:txBody>
          <a:bodyPr/>
          <a:lstStyle>
            <a:lvl1pPr>
              <a:defRPr spc="-100"/>
            </a:lvl1pPr>
          </a:lstStyle>
          <a:p>
            <a:r>
              <a:t>Example 1: Be “Lazy” </a:t>
            </a:r>
          </a:p>
        </p:txBody>
      </p:sp>
      <p:sp>
        <p:nvSpPr>
          <p:cNvPr id="215" name="Shape 215"/>
          <p:cNvSpPr>
            <a:spLocks noGrp="1"/>
          </p:cNvSpPr>
          <p:nvPr>
            <p:ph type="body" idx="1"/>
          </p:nvPr>
        </p:nvSpPr>
        <p:spPr>
          <a:xfrm>
            <a:off x="1097280" y="1845734"/>
            <a:ext cx="10058401" cy="4023360"/>
          </a:xfrm>
          <a:prstGeom prst="rect">
            <a:avLst/>
          </a:prstGeom>
        </p:spPr>
        <p:txBody>
          <a:bodyPr/>
          <a:lstStyle/>
          <a:p>
            <a:pPr marL="457200" indent="-457200">
              <a:lnSpc>
                <a:spcPct val="100000"/>
              </a:lnSpc>
              <a:buFontTx/>
              <a:buAutoNum type="arabicPeriod"/>
            </a:pPr>
            <a:r>
              <a:t>Realize that sorting is your best friend.</a:t>
            </a:r>
          </a:p>
          <a:p>
            <a:pPr marL="457200" indent="-457200">
              <a:lnSpc>
                <a:spcPct val="100000"/>
              </a:lnSpc>
              <a:buFontTx/>
              <a:buAutoNum type="arabicPeriod"/>
            </a:pPr>
            <a:r>
              <a:t>Discover that opening both files lazily at the same time is valuable.</a:t>
            </a:r>
          </a:p>
          <a:p>
            <a:pPr marL="457200" indent="-457200">
              <a:lnSpc>
                <a:spcPct val="100000"/>
              </a:lnSpc>
              <a:buFontTx/>
              <a:buAutoNum type="arabicPeriod"/>
            </a:pPr>
            <a:r>
              <a:t>Realize that the solution is as simple as looping over one of the files once and reading rows from the other until times are greater than the current row from the first file.</a:t>
            </a:r>
          </a:p>
          <a:p>
            <a:pPr marL="457200" indent="-457200">
              <a:lnSpc>
                <a:spcPct val="100000"/>
              </a:lnSpc>
              <a:buFontTx/>
              <a:buAutoNum type="arabicPeriod"/>
            </a:pPr>
            <a:r>
              <a:t>When times do match, write the rows out to a file for both stations with the temperature difference as last csv element.</a:t>
            </a:r>
          </a:p>
          <a:p>
            <a:pPr marL="457200" indent="-457200">
              <a:lnSpc>
                <a:spcPct val="100000"/>
              </a:lnSpc>
              <a:buFontTx/>
              <a:buAutoNum type="arabicPeriod"/>
            </a:pPr>
            <a:r>
              <a:t>Close the files and reflect back on your genius.</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p:cNvSpPr>
          <p:nvPr>
            <p:ph type="title"/>
          </p:nvPr>
        </p:nvSpPr>
        <p:spPr>
          <a:xfrm>
            <a:off x="1097280" y="286603"/>
            <a:ext cx="10058401" cy="1450757"/>
          </a:xfrm>
          <a:prstGeom prst="rect">
            <a:avLst/>
          </a:prstGeom>
        </p:spPr>
        <p:txBody>
          <a:bodyPr/>
          <a:lstStyle>
            <a:lvl1pPr>
              <a:defRPr spc="-100"/>
            </a:lvl1pPr>
          </a:lstStyle>
          <a:p>
            <a:r>
              <a:t>Example 1: but not too Lazy!</a:t>
            </a:r>
          </a:p>
        </p:txBody>
      </p:sp>
      <p:sp>
        <p:nvSpPr>
          <p:cNvPr id="218" name="Shape 218"/>
          <p:cNvSpPr>
            <a:spLocks noGrp="1"/>
          </p:cNvSpPr>
          <p:nvPr>
            <p:ph type="body" idx="1"/>
          </p:nvPr>
        </p:nvSpPr>
        <p:spPr>
          <a:xfrm>
            <a:off x="1097280" y="1845734"/>
            <a:ext cx="10058401" cy="4023360"/>
          </a:xfrm>
          <a:prstGeom prst="rect">
            <a:avLst/>
          </a:prstGeom>
        </p:spPr>
        <p:txBody>
          <a:bodyPr/>
          <a:lstStyle/>
          <a:p>
            <a:pPr marL="443484" indent="-443484" defTabSz="886968">
              <a:lnSpc>
                <a:spcPct val="100000"/>
              </a:lnSpc>
              <a:spcBef>
                <a:spcPts val="1100"/>
              </a:spcBef>
              <a:buFontTx/>
              <a:buAutoNum type="arabicPeriod"/>
              <a:defRPr sz="1746"/>
            </a:pPr>
            <a:r>
              <a:t>Don’t open the second file more than once (such as within the first loop)</a:t>
            </a:r>
          </a:p>
          <a:p>
            <a:pPr marL="443484" indent="-443484" defTabSz="886968">
              <a:lnSpc>
                <a:spcPct val="100000"/>
              </a:lnSpc>
              <a:spcBef>
                <a:spcPts val="1100"/>
              </a:spcBef>
              <a:buFontTx/>
              <a:buAutoNum type="arabicPeriod"/>
              <a:defRPr sz="1746"/>
            </a:pPr>
            <a:r>
              <a:t>Don’t rewind or seek back to 0 position on the second file every time you find the date to be greater than the row from file one.</a:t>
            </a:r>
          </a:p>
          <a:p>
            <a:pPr marL="443484" indent="-443484" defTabSz="886968">
              <a:lnSpc>
                <a:spcPct val="100000"/>
              </a:lnSpc>
              <a:spcBef>
                <a:spcPts val="1100"/>
              </a:spcBef>
              <a:buFontTx/>
              <a:buAutoNum type="arabicPeriod"/>
              <a:defRPr sz="1746"/>
            </a:pPr>
            <a:r>
              <a:t>Don’t store your results in memory and then write it out to disk at the end of the reading; you’ll consume all memory before that happens anyway.</a:t>
            </a:r>
          </a:p>
          <a:p>
            <a:pPr marL="443484" indent="-443484" defTabSz="886968">
              <a:lnSpc>
                <a:spcPct val="100000"/>
              </a:lnSpc>
              <a:spcBef>
                <a:spcPts val="1100"/>
              </a:spcBef>
              <a:buFontTx/>
              <a:buAutoNum type="arabicPeriod"/>
              <a:defRPr sz="1746"/>
            </a:pPr>
            <a:r>
              <a:t>Don’t run the program without making sure all previous instances are finished/killed and all files are closed.</a:t>
            </a:r>
          </a:p>
          <a:p>
            <a:pPr marL="443484" indent="-443484" defTabSz="886968">
              <a:lnSpc>
                <a:spcPct val="100000"/>
              </a:lnSpc>
              <a:spcBef>
                <a:spcPts val="1100"/>
              </a:spcBef>
              <a:buFontTx/>
              <a:buAutoNum type="arabicPeriod"/>
              <a:defRPr sz="1746"/>
            </a:pPr>
            <a:r>
              <a:t>Try not to place all files on the same network disk if that location is known to “feel” slow. This only exacerbates the disk IO limits. </a:t>
            </a:r>
          </a:p>
          <a:p>
            <a:pPr marL="443484" indent="-443484" defTabSz="886968">
              <a:lnSpc>
                <a:spcPct val="100000"/>
              </a:lnSpc>
              <a:spcBef>
                <a:spcPts val="1100"/>
              </a:spcBef>
              <a:buFontTx/>
              <a:buAutoNum type="arabicPeriod"/>
              <a:defRPr sz="1746"/>
            </a:pPr>
            <a:r>
              <a:t>Try writing to a local place on disk.</a:t>
            </a:r>
          </a:p>
          <a:p>
            <a:pPr marL="443484" indent="-443484" defTabSz="886968">
              <a:lnSpc>
                <a:spcPct val="100000"/>
              </a:lnSpc>
              <a:spcBef>
                <a:spcPts val="1100"/>
              </a:spcBef>
              <a:buFontTx/>
              <a:buAutoNum type="arabicPeriod"/>
              <a:defRPr sz="1746"/>
            </a:pPr>
            <a:r>
              <a:t>Don’t zip/gzip your file every time you open and close it from your program until you have it running 100%.</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p:cNvSpPr>
          <p:nvPr>
            <p:ph type="title"/>
          </p:nvPr>
        </p:nvSpPr>
        <p:spPr>
          <a:xfrm>
            <a:off x="1097280" y="273903"/>
            <a:ext cx="10058401" cy="1450757"/>
          </a:xfrm>
          <a:prstGeom prst="rect">
            <a:avLst/>
          </a:prstGeom>
        </p:spPr>
        <p:txBody>
          <a:bodyPr/>
          <a:lstStyle>
            <a:lvl1pPr>
              <a:defRPr spc="-100"/>
            </a:lvl1pPr>
          </a:lstStyle>
          <a:p>
            <a:r>
              <a:t>A Note</a:t>
            </a:r>
          </a:p>
        </p:txBody>
      </p:sp>
      <p:sp>
        <p:nvSpPr>
          <p:cNvPr id="221" name="Shape 221"/>
          <p:cNvSpPr>
            <a:spLocks noGrp="1"/>
          </p:cNvSpPr>
          <p:nvPr>
            <p:ph type="body" idx="1"/>
          </p:nvPr>
        </p:nvSpPr>
        <p:spPr>
          <a:xfrm>
            <a:off x="1097280" y="1845734"/>
            <a:ext cx="10058401" cy="4023360"/>
          </a:xfrm>
          <a:prstGeom prst="rect">
            <a:avLst/>
          </a:prstGeom>
        </p:spPr>
        <p:txBody>
          <a:bodyPr/>
          <a:lstStyle/>
          <a:p>
            <a:pPr marL="0" indent="0">
              <a:lnSpc>
                <a:spcPct val="100000"/>
              </a:lnSpc>
              <a:buClrTx/>
              <a:buSzTx/>
              <a:buFontTx/>
              <a:buNone/>
            </a:pPr>
            <a:r>
              <a:t>There are not </a:t>
            </a:r>
            <a:r>
              <a:rPr u="sng"/>
              <a:t>right</a:t>
            </a:r>
            <a:r>
              <a:t> ways and </a:t>
            </a:r>
            <a:r>
              <a:rPr u="sng"/>
              <a:t>wrong</a:t>
            </a:r>
            <a:r>
              <a:t> ways of writing programs. There are just </a:t>
            </a:r>
            <a:r>
              <a:rPr b="1"/>
              <a:t>ways</a:t>
            </a:r>
            <a:r>
              <a:t>.</a:t>
            </a:r>
          </a:p>
          <a:p>
            <a:pPr marL="0" indent="0">
              <a:lnSpc>
                <a:spcPct val="100000"/>
              </a:lnSpc>
              <a:buClrTx/>
              <a:buSzTx/>
              <a:buFontTx/>
              <a:buNone/>
            </a:pPr>
            <a:endParaRPr/>
          </a:p>
          <a:p>
            <a:pPr marL="0" indent="0">
              <a:lnSpc>
                <a:spcPct val="100000"/>
              </a:lnSpc>
              <a:buClrTx/>
              <a:buSzTx/>
              <a:buFontTx/>
              <a:buNone/>
            </a:pPr>
            <a:r>
              <a:t>If we need to label them, let’s say there are practical ways and not-so-practical ways, which yield different results in speed, memory optimization, reading, writing, and generally all things “performance” related. </a:t>
            </a:r>
          </a:p>
          <a:p>
            <a:pPr marL="0" indent="0">
              <a:lnSpc>
                <a:spcPct val="100000"/>
              </a:lnSpc>
              <a:buClrTx/>
              <a:buSzTx/>
              <a:buFontTx/>
              <a:buNone/>
            </a:pPr>
            <a:endParaRPr/>
          </a:p>
          <a:p>
            <a:pPr marL="0" indent="0">
              <a:lnSpc>
                <a:spcPct val="100000"/>
              </a:lnSpc>
              <a:buClrTx/>
              <a:buSzTx/>
              <a:buFontTx/>
              <a:buNone/>
            </a:pPr>
            <a:r>
              <a:t>Ergo, you decide what the right balance is for the task, and try to recognize a reasonable balance during the approach.</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p:cNvSpPr>
          <p:nvPr>
            <p:ph type="title"/>
          </p:nvPr>
        </p:nvSpPr>
        <p:spPr>
          <a:xfrm>
            <a:off x="1097280" y="286603"/>
            <a:ext cx="10058401" cy="1450757"/>
          </a:xfrm>
          <a:prstGeom prst="rect">
            <a:avLst/>
          </a:prstGeom>
        </p:spPr>
        <p:txBody>
          <a:bodyPr/>
          <a:lstStyle>
            <a:lvl1pPr>
              <a:lnSpc>
                <a:spcPct val="100000"/>
              </a:lnSpc>
              <a:defRPr spc="-100"/>
            </a:lvl1pPr>
          </a:lstStyle>
          <a:p>
            <a:r>
              <a:t>A Tip</a:t>
            </a:r>
          </a:p>
        </p:txBody>
      </p:sp>
      <p:sp>
        <p:nvSpPr>
          <p:cNvPr id="224" name="Shape 224"/>
          <p:cNvSpPr>
            <a:spLocks noGrp="1"/>
          </p:cNvSpPr>
          <p:nvPr>
            <p:ph type="body" idx="1"/>
          </p:nvPr>
        </p:nvSpPr>
        <p:spPr>
          <a:xfrm>
            <a:off x="1097280" y="1845734"/>
            <a:ext cx="10058401" cy="4023360"/>
          </a:xfrm>
          <a:prstGeom prst="rect">
            <a:avLst/>
          </a:prstGeom>
        </p:spPr>
        <p:txBody>
          <a:bodyPr/>
          <a:lstStyle/>
          <a:p>
            <a:pPr marL="0" indent="0">
              <a:lnSpc>
                <a:spcPct val="100000"/>
              </a:lnSpc>
              <a:buSzTx/>
              <a:buNone/>
            </a:pPr>
            <a:r>
              <a:t>Find the community and official docs for the file formats you’re working with. There is a very good chance you’ll find a working example that opens and reads the file in question.</a:t>
            </a:r>
          </a:p>
          <a:p>
            <a:pPr marL="0" indent="0">
              <a:lnSpc>
                <a:spcPct val="100000"/>
              </a:lnSpc>
              <a:buSzTx/>
              <a:buNone/>
            </a:pPr>
            <a:endParaRPr/>
          </a:p>
          <a:p>
            <a:pPr marL="0" indent="0">
              <a:lnSpc>
                <a:spcPct val="100000"/>
              </a:lnSpc>
              <a:buSzTx/>
              <a:buNone/>
            </a:pPr>
            <a:r>
              <a:t>It’s OK to copy and paste code examples from public sources to get you going. Credit when necessary (e.g., functions are taken wholesale) and don’t worry about crediting code that has been modified to fit your needs. That is NOT an infringement of licensing.</a:t>
            </a:r>
          </a:p>
          <a:p>
            <a:pPr marL="0" indent="0">
              <a:lnSpc>
                <a:spcPct val="100000"/>
              </a:lnSpc>
              <a:buSzTx/>
              <a:buNone/>
            </a:pPr>
            <a:endParaRPr/>
          </a:p>
        </p:txBody>
      </p:sp>
      <p:pic>
        <p:nvPicPr>
          <p:cNvPr id="225" name="pasted-image.png"/>
          <p:cNvPicPr>
            <a:picLocks noChangeAspect="1"/>
          </p:cNvPicPr>
          <p:nvPr/>
        </p:nvPicPr>
        <p:blipFill>
          <a:blip r:embed="rId2">
            <a:extLst/>
          </a:blip>
          <a:stretch>
            <a:fillRect/>
          </a:stretch>
        </p:blipFill>
        <p:spPr>
          <a:xfrm>
            <a:off x="9878387" y="49485"/>
            <a:ext cx="1924994" cy="1924993"/>
          </a:xfrm>
          <a:prstGeom prst="rect">
            <a:avLst/>
          </a:prstGeom>
          <a:ln w="12700">
            <a:miter lim="400000"/>
          </a:ln>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p:cNvSpPr>
          <p:nvPr>
            <p:ph type="title"/>
          </p:nvPr>
        </p:nvSpPr>
        <p:spPr>
          <a:xfrm>
            <a:off x="1097280" y="286603"/>
            <a:ext cx="10058401" cy="1450757"/>
          </a:xfrm>
          <a:prstGeom prst="rect">
            <a:avLst/>
          </a:prstGeom>
        </p:spPr>
        <p:txBody>
          <a:bodyPr/>
          <a:lstStyle>
            <a:lvl1pPr>
              <a:defRPr spc="-100"/>
            </a:lvl1pPr>
          </a:lstStyle>
          <a:p>
            <a:r>
              <a:t>Iteration, Drafts &amp; Prototypes</a:t>
            </a:r>
          </a:p>
        </p:txBody>
      </p:sp>
      <p:sp>
        <p:nvSpPr>
          <p:cNvPr id="228" name="Shape 228"/>
          <p:cNvSpPr>
            <a:spLocks noGrp="1"/>
          </p:cNvSpPr>
          <p:nvPr>
            <p:ph type="body" idx="1"/>
          </p:nvPr>
        </p:nvSpPr>
        <p:spPr>
          <a:xfrm>
            <a:off x="1097280" y="1845734"/>
            <a:ext cx="10058401" cy="4023360"/>
          </a:xfrm>
          <a:prstGeom prst="rect">
            <a:avLst/>
          </a:prstGeom>
        </p:spPr>
        <p:txBody>
          <a:bodyPr/>
          <a:lstStyle/>
          <a:p>
            <a:pPr marL="0" indent="0" algn="ctr">
              <a:lnSpc>
                <a:spcPct val="100000"/>
              </a:lnSpc>
              <a:buClrTx/>
              <a:buSzTx/>
              <a:buFontTx/>
              <a:buNone/>
              <a:defRPr sz="2400"/>
            </a:pPr>
            <a:endParaRPr/>
          </a:p>
          <a:p>
            <a:pPr marL="0" indent="0" algn="ctr">
              <a:lnSpc>
                <a:spcPct val="100000"/>
              </a:lnSpc>
              <a:buClrTx/>
              <a:buSzTx/>
              <a:buFontTx/>
              <a:buNone/>
              <a:defRPr sz="2400"/>
            </a:pPr>
            <a:r>
              <a:t>You will write code …</a:t>
            </a:r>
          </a:p>
          <a:p>
            <a:pPr marL="0" indent="0" algn="ctr">
              <a:lnSpc>
                <a:spcPct val="100000"/>
              </a:lnSpc>
              <a:buClrTx/>
              <a:buSzTx/>
              <a:buFontTx/>
              <a:buNone/>
              <a:defRPr sz="2400"/>
            </a:pPr>
            <a:r>
              <a:t>to learn how to write code …</a:t>
            </a:r>
          </a:p>
          <a:p>
            <a:pPr marL="0" indent="0" algn="ctr">
              <a:lnSpc>
                <a:spcPct val="100000"/>
              </a:lnSpc>
              <a:buClrTx/>
              <a:buSzTx/>
              <a:buFontTx/>
              <a:buNone/>
              <a:defRPr sz="2400"/>
            </a:pPr>
            <a:r>
              <a:t>to throw away that code …</a:t>
            </a:r>
          </a:p>
          <a:p>
            <a:pPr marL="0" indent="0" algn="ctr">
              <a:lnSpc>
                <a:spcPct val="100000"/>
              </a:lnSpc>
              <a:buClrTx/>
              <a:buSzTx/>
              <a:buFontTx/>
              <a:buNone/>
              <a:defRPr sz="2400"/>
            </a:pPr>
            <a:r>
              <a:t>to learn how to write code …</a:t>
            </a:r>
          </a:p>
          <a:p>
            <a:pPr marL="0" indent="0" algn="ctr">
              <a:lnSpc>
                <a:spcPct val="100000"/>
              </a:lnSpc>
              <a:buClrTx/>
              <a:buSzTx/>
              <a:buFontTx/>
              <a:buNone/>
              <a:defRPr sz="2400"/>
            </a:pPr>
            <a:r>
              <a:t>to write code that works and is useful</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Shape 230"/>
          <p:cNvSpPr>
            <a:spLocks noGrp="1"/>
          </p:cNvSpPr>
          <p:nvPr>
            <p:ph type="title"/>
          </p:nvPr>
        </p:nvSpPr>
        <p:spPr>
          <a:prstGeom prst="rect">
            <a:avLst/>
          </a:prstGeom>
        </p:spPr>
        <p:txBody>
          <a:bodyPr/>
          <a:lstStyle>
            <a:lvl1pPr>
              <a:defRPr spc="-100"/>
            </a:lvl1pPr>
          </a:lstStyle>
          <a:p>
            <a:r>
              <a:t>Iteration, Drafts &amp; Prototypes</a:t>
            </a:r>
          </a:p>
        </p:txBody>
      </p:sp>
      <p:sp>
        <p:nvSpPr>
          <p:cNvPr id="231" name="Shape 231"/>
          <p:cNvSpPr>
            <a:spLocks noGrp="1"/>
          </p:cNvSpPr>
          <p:nvPr>
            <p:ph type="body" idx="1"/>
          </p:nvPr>
        </p:nvSpPr>
        <p:spPr>
          <a:prstGeom prst="rect">
            <a:avLst/>
          </a:prstGeom>
        </p:spPr>
        <p:txBody>
          <a:bodyPr/>
          <a:lstStyle/>
          <a:p>
            <a:pPr marL="0" indent="0">
              <a:lnSpc>
                <a:spcPct val="100000"/>
              </a:lnSpc>
              <a:buClrTx/>
              <a:buSzTx/>
              <a:buFontTx/>
              <a:buNone/>
            </a:pPr>
            <a:r>
              <a:t>… And that’s perfectly OK to do. </a:t>
            </a:r>
          </a:p>
          <a:p>
            <a:pPr marL="0" indent="0">
              <a:lnSpc>
                <a:spcPct val="100000"/>
              </a:lnSpc>
              <a:buClrTx/>
              <a:buSzTx/>
              <a:buFontTx/>
              <a:buNone/>
            </a:pPr>
            <a:endParaRPr/>
          </a:p>
          <a:p>
            <a:pPr marL="0" indent="0">
              <a:lnSpc>
                <a:spcPct val="100000"/>
              </a:lnSpc>
              <a:buClrTx/>
              <a:buSzTx/>
              <a:buFontTx/>
              <a:buNone/>
            </a:pPr>
            <a:r>
              <a:t>Tips:</a:t>
            </a:r>
          </a:p>
          <a:p>
            <a:pPr marL="200526" indent="-200526">
              <a:lnSpc>
                <a:spcPct val="100000"/>
              </a:lnSpc>
              <a:buClrTx/>
              <a:buFontTx/>
              <a:buChar char="•"/>
            </a:pPr>
            <a:r>
              <a:t>At the very least you get rid of Analysis Paralysis.</a:t>
            </a:r>
          </a:p>
          <a:p>
            <a:pPr marL="200526" indent="-200526">
              <a:lnSpc>
                <a:spcPct val="100000"/>
              </a:lnSpc>
              <a:buClrTx/>
              <a:buFontTx/>
              <a:buChar char="•"/>
            </a:pPr>
            <a:r>
              <a:t>Never think you’re going to get it right the first time or draft.</a:t>
            </a:r>
          </a:p>
          <a:p>
            <a:pPr marL="200526" indent="-200526">
              <a:lnSpc>
                <a:spcPct val="100000"/>
              </a:lnSpc>
              <a:buClrTx/>
              <a:buFontTx/>
              <a:buChar char="•"/>
            </a:pPr>
            <a:r>
              <a:t>Don’t spend too much time worrying about any of the details until the critical path is proven and understood. </a:t>
            </a:r>
          </a:p>
          <a:p>
            <a:pPr marL="200526" indent="-200526">
              <a:lnSpc>
                <a:spcPct val="100000"/>
              </a:lnSpc>
              <a:buClrTx/>
              <a:buFontTx/>
              <a:buChar char="•"/>
            </a:pPr>
            <a:r>
              <a:t>Focus on function over form to start with. e.g., a pretty looking plot with bad data is useless. </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p:cNvSpPr>
          <p:nvPr>
            <p:ph type="title"/>
          </p:nvPr>
        </p:nvSpPr>
        <p:spPr>
          <a:prstGeom prst="rect">
            <a:avLst/>
          </a:prstGeom>
        </p:spPr>
        <p:txBody>
          <a:bodyPr/>
          <a:lstStyle/>
          <a:p>
            <a:r>
              <a:t>CSV Processing</a:t>
            </a:r>
          </a:p>
        </p:txBody>
      </p:sp>
      <p:sp>
        <p:nvSpPr>
          <p:cNvPr id="234" name="Shape 234"/>
          <p:cNvSpPr>
            <a:spLocks noGrp="1"/>
          </p:cNvSpPr>
          <p:nvPr>
            <p:ph type="body" idx="1"/>
          </p:nvPr>
        </p:nvSpPr>
        <p:spPr>
          <a:prstGeom prst="rect">
            <a:avLst/>
          </a:prstGeom>
        </p:spPr>
        <p:txBody>
          <a:bodyPr/>
          <a:lstStyle/>
          <a:p>
            <a:pPr marL="0" indent="0">
              <a:lnSpc>
                <a:spcPct val="100000"/>
              </a:lnSpc>
              <a:buClrTx/>
              <a:buSzTx/>
              <a:buFontTx/>
              <a:buNone/>
            </a:pPr>
            <a:r>
              <a:t>The common tasks (most apply to any file format):</a:t>
            </a:r>
          </a:p>
          <a:p>
            <a:pPr marL="200526" indent="-200526">
              <a:lnSpc>
                <a:spcPct val="100000"/>
              </a:lnSpc>
              <a:buClrTx/>
              <a:buFontTx/>
              <a:buChar char="•"/>
            </a:pPr>
            <a:r>
              <a:t>Reading a file</a:t>
            </a:r>
          </a:p>
          <a:p>
            <a:pPr marL="581526" lvl="1" indent="-200526">
              <a:lnSpc>
                <a:spcPct val="100000"/>
              </a:lnSpc>
              <a:buClrTx/>
              <a:buFontTx/>
              <a:buChar char="•"/>
            </a:pPr>
            <a:r>
              <a:t>Use a module or built-in feature vs code your own</a:t>
            </a:r>
          </a:p>
          <a:p>
            <a:pPr marL="581526" lvl="1" indent="-200526">
              <a:lnSpc>
                <a:spcPct val="100000"/>
              </a:lnSpc>
              <a:buClrTx/>
              <a:buFontTx/>
              <a:buChar char="•"/>
            </a:pPr>
            <a:r>
              <a:t>Line by line vs all at once</a:t>
            </a:r>
          </a:p>
          <a:p>
            <a:pPr marL="581526" lvl="1" indent="-200526">
              <a:lnSpc>
                <a:spcPct val="100000"/>
              </a:lnSpc>
              <a:buClrTx/>
              <a:buFontTx/>
              <a:buChar char="•"/>
            </a:pPr>
            <a:r>
              <a:t>Reading until a marker is found (1,2,3EOF)</a:t>
            </a:r>
          </a:p>
          <a:p>
            <a:pPr marL="581526" lvl="1" indent="-200526">
              <a:lnSpc>
                <a:spcPct val="100000"/>
              </a:lnSpc>
              <a:buClrTx/>
              <a:buFontTx/>
              <a:buChar char="•"/>
            </a:pPr>
            <a:r>
              <a:t>Stripping leading and trailing characters</a:t>
            </a:r>
          </a:p>
          <a:p>
            <a:pPr marL="581526" lvl="1" indent="-200526">
              <a:lnSpc>
                <a:spcPct val="100000"/>
              </a:lnSpc>
              <a:buClrTx/>
              <a:buFontTx/>
              <a:buChar char="•"/>
            </a:pPr>
            <a:r>
              <a:t>Splitting on row delimiters</a:t>
            </a:r>
          </a:p>
          <a:p>
            <a:pPr marL="581526" lvl="1" indent="-200526">
              <a:lnSpc>
                <a:spcPct val="100000"/>
              </a:lnSpc>
              <a:buClrTx/>
              <a:buFontTx/>
              <a:buChar char="•"/>
            </a:pPr>
            <a:r>
              <a:t>Splitting columns on read</a:t>
            </a:r>
          </a:p>
          <a:p>
            <a:pPr marL="581526" lvl="1" indent="-200526">
              <a:lnSpc>
                <a:spcPct val="100000"/>
              </a:lnSpc>
              <a:buClrTx/>
              <a:buFontTx/>
              <a:buChar char="•"/>
            </a:pPr>
            <a:r>
              <a:t>Be careful of commas in double or single quotes</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hape 236"/>
          <p:cNvSpPr>
            <a:spLocks noGrp="1"/>
          </p:cNvSpPr>
          <p:nvPr>
            <p:ph type="title"/>
          </p:nvPr>
        </p:nvSpPr>
        <p:spPr>
          <a:prstGeom prst="rect">
            <a:avLst/>
          </a:prstGeom>
        </p:spPr>
        <p:txBody>
          <a:bodyPr/>
          <a:lstStyle/>
          <a:p>
            <a:r>
              <a:t>CSV Processing</a:t>
            </a:r>
          </a:p>
        </p:txBody>
      </p:sp>
      <p:sp>
        <p:nvSpPr>
          <p:cNvPr id="237" name="Shape 237"/>
          <p:cNvSpPr>
            <a:spLocks noGrp="1"/>
          </p:cNvSpPr>
          <p:nvPr>
            <p:ph type="body" idx="1"/>
          </p:nvPr>
        </p:nvSpPr>
        <p:spPr>
          <a:prstGeom prst="rect">
            <a:avLst/>
          </a:prstGeom>
        </p:spPr>
        <p:txBody>
          <a:bodyPr/>
          <a:lstStyle/>
          <a:p>
            <a:pPr marL="0" indent="0" defTabSz="850391">
              <a:lnSpc>
                <a:spcPct val="100000"/>
              </a:lnSpc>
              <a:spcBef>
                <a:spcPts val="1100"/>
              </a:spcBef>
              <a:buClrTx/>
              <a:buSzTx/>
              <a:buFontTx/>
              <a:buNone/>
              <a:defRPr sz="1860"/>
            </a:pPr>
            <a:r>
              <a:t>The common tasks (most apply to any file format):</a:t>
            </a:r>
          </a:p>
          <a:p>
            <a:pPr marL="186489" indent="-186489" defTabSz="850391">
              <a:lnSpc>
                <a:spcPct val="100000"/>
              </a:lnSpc>
              <a:spcBef>
                <a:spcPts val="1100"/>
              </a:spcBef>
              <a:buClrTx/>
              <a:buFontTx/>
              <a:buChar char="•"/>
              <a:defRPr sz="1860"/>
            </a:pPr>
            <a:r>
              <a:t>Arranging</a:t>
            </a:r>
          </a:p>
          <a:p>
            <a:pPr marL="540819" lvl="1" indent="-186489" defTabSz="850391">
              <a:lnSpc>
                <a:spcPct val="100000"/>
              </a:lnSpc>
              <a:spcBef>
                <a:spcPts val="1100"/>
              </a:spcBef>
              <a:buClrTx/>
              <a:buFontTx/>
              <a:buChar char="•"/>
              <a:defRPr sz="1860"/>
            </a:pPr>
            <a:r>
              <a:t>Arrays vs other data object types</a:t>
            </a:r>
          </a:p>
          <a:p>
            <a:pPr marL="540819" lvl="1" indent="-186489" defTabSz="850391">
              <a:lnSpc>
                <a:spcPct val="100000"/>
              </a:lnSpc>
              <a:spcBef>
                <a:spcPts val="1100"/>
              </a:spcBef>
              <a:buClrTx/>
              <a:buFontTx/>
              <a:buChar char="•"/>
              <a:defRPr sz="1860"/>
            </a:pPr>
            <a:r>
              <a:t>Load rows-wise vs column-wise</a:t>
            </a:r>
          </a:p>
          <a:p>
            <a:pPr marL="186489" indent="-186489" defTabSz="850391">
              <a:lnSpc>
                <a:spcPct val="100000"/>
              </a:lnSpc>
              <a:spcBef>
                <a:spcPts val="1100"/>
              </a:spcBef>
              <a:buClrTx/>
              <a:buFontTx/>
              <a:buChar char="•"/>
              <a:defRPr sz="1860"/>
            </a:pPr>
            <a:r>
              <a:t>Casting and converting</a:t>
            </a:r>
          </a:p>
          <a:p>
            <a:pPr marL="540819" lvl="1" indent="-186489" defTabSz="850391">
              <a:lnSpc>
                <a:spcPct val="100000"/>
              </a:lnSpc>
              <a:spcBef>
                <a:spcPts val="1100"/>
              </a:spcBef>
              <a:buClrTx/>
              <a:buFontTx/>
              <a:buChar char="•"/>
              <a:defRPr sz="1860"/>
            </a:pPr>
            <a:r>
              <a:t>Cast to proper data type from string</a:t>
            </a:r>
          </a:p>
          <a:p>
            <a:pPr marL="540819" lvl="1" indent="-186489" defTabSz="850391">
              <a:lnSpc>
                <a:spcPct val="100000"/>
              </a:lnSpc>
              <a:spcBef>
                <a:spcPts val="1100"/>
              </a:spcBef>
              <a:buClrTx/>
              <a:buFontTx/>
              <a:buChar char="•"/>
              <a:defRPr sz="1860"/>
            </a:pPr>
            <a:r>
              <a:t>Apply units</a:t>
            </a:r>
          </a:p>
          <a:p>
            <a:pPr marL="540819" lvl="1" indent="-186489" defTabSz="850391">
              <a:lnSpc>
                <a:spcPct val="100000"/>
              </a:lnSpc>
              <a:spcBef>
                <a:spcPts val="1100"/>
              </a:spcBef>
              <a:buClrTx/>
              <a:buFontTx/>
              <a:buChar char="•"/>
              <a:defRPr sz="1860"/>
            </a:pPr>
            <a:r>
              <a:t>Date-time standardizations *</a:t>
            </a:r>
          </a:p>
          <a:p>
            <a:pPr marL="895149" lvl="2" indent="-186489" defTabSz="850391">
              <a:lnSpc>
                <a:spcPct val="100000"/>
              </a:lnSpc>
              <a:spcBef>
                <a:spcPts val="1100"/>
              </a:spcBef>
              <a:buClrTx/>
              <a:buFontTx/>
              <a:buChar char="•"/>
              <a:defRPr sz="1860"/>
            </a:pPr>
            <a:r>
              <a:t>Use built-in date-time formats. DON’T invent your own date or time code. </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p:cNvSpPr>
          <p:nvPr>
            <p:ph type="title"/>
          </p:nvPr>
        </p:nvSpPr>
        <p:spPr>
          <a:prstGeom prst="rect">
            <a:avLst/>
          </a:prstGeom>
        </p:spPr>
        <p:txBody>
          <a:bodyPr/>
          <a:lstStyle/>
          <a:p>
            <a:r>
              <a:t>CSV Processing</a:t>
            </a:r>
          </a:p>
        </p:txBody>
      </p:sp>
      <p:sp>
        <p:nvSpPr>
          <p:cNvPr id="240" name="Shape 240"/>
          <p:cNvSpPr>
            <a:spLocks noGrp="1"/>
          </p:cNvSpPr>
          <p:nvPr>
            <p:ph type="body" idx="1"/>
          </p:nvPr>
        </p:nvSpPr>
        <p:spPr>
          <a:prstGeom prst="rect">
            <a:avLst/>
          </a:prstGeom>
        </p:spPr>
        <p:txBody>
          <a:bodyPr/>
          <a:lstStyle/>
          <a:p>
            <a:pPr marL="0" indent="0" defTabSz="896111">
              <a:lnSpc>
                <a:spcPct val="100000"/>
              </a:lnSpc>
              <a:spcBef>
                <a:spcPts val="1100"/>
              </a:spcBef>
              <a:buClrTx/>
              <a:buSzTx/>
              <a:buFontTx/>
              <a:buNone/>
              <a:defRPr sz="1960"/>
            </a:pPr>
            <a:r>
              <a:t>The common tasks (most apply to any file format):</a:t>
            </a:r>
          </a:p>
          <a:p>
            <a:pPr marL="196515" indent="-196515" defTabSz="896111">
              <a:lnSpc>
                <a:spcPct val="100000"/>
              </a:lnSpc>
              <a:spcBef>
                <a:spcPts val="1100"/>
              </a:spcBef>
              <a:buClrTx/>
              <a:buFontTx/>
              <a:buChar char="•"/>
              <a:defRPr sz="1960"/>
            </a:pPr>
            <a:r>
              <a:t>Sorting and comparing</a:t>
            </a:r>
          </a:p>
          <a:p>
            <a:pPr marL="569895" lvl="1" indent="-196515" defTabSz="896111">
              <a:lnSpc>
                <a:spcPct val="100000"/>
              </a:lnSpc>
              <a:spcBef>
                <a:spcPts val="1100"/>
              </a:spcBef>
              <a:buClrTx/>
              <a:buFontTx/>
              <a:buChar char="•"/>
              <a:defRPr sz="1960"/>
            </a:pPr>
            <a:r>
              <a:t>Sort on useful keys</a:t>
            </a:r>
          </a:p>
          <a:p>
            <a:pPr marL="569895" lvl="1" indent="-196515" defTabSz="896111">
              <a:lnSpc>
                <a:spcPct val="100000"/>
              </a:lnSpc>
              <a:spcBef>
                <a:spcPts val="1100"/>
              </a:spcBef>
              <a:buClrTx/>
              <a:buFontTx/>
              <a:buChar char="•"/>
              <a:defRPr sz="1960"/>
            </a:pPr>
            <a:r>
              <a:t>Get index positions of sorted array to use on ancillary arrays</a:t>
            </a:r>
          </a:p>
          <a:p>
            <a:pPr marL="943275" lvl="2" indent="-196515" defTabSz="896111">
              <a:lnSpc>
                <a:spcPct val="100000"/>
              </a:lnSpc>
              <a:spcBef>
                <a:spcPts val="1100"/>
              </a:spcBef>
              <a:buClrTx/>
              <a:buFontTx/>
              <a:buChar char="•"/>
              <a:defRPr sz="1960"/>
            </a:pPr>
            <a:r>
              <a:t>e.g., you have two arrays as date and temperature. Make sure to apply the sorting index positions to temperature if you sort on date.</a:t>
            </a:r>
          </a:p>
          <a:p>
            <a:pPr marL="569895" lvl="1" indent="-196515" defTabSz="896111">
              <a:lnSpc>
                <a:spcPct val="100000"/>
              </a:lnSpc>
              <a:spcBef>
                <a:spcPts val="1100"/>
              </a:spcBef>
              <a:buClrTx/>
              <a:buFontTx/>
              <a:buChar char="•"/>
              <a:defRPr sz="1960"/>
            </a:pPr>
            <a:r>
              <a:t>Double and triple check your data types if you’re sorting on them.</a:t>
            </a:r>
          </a:p>
          <a:p>
            <a:pPr marL="943275" lvl="2" indent="-196515" defTabSz="896111">
              <a:lnSpc>
                <a:spcPct val="100000"/>
              </a:lnSpc>
              <a:spcBef>
                <a:spcPts val="1100"/>
              </a:spcBef>
              <a:buClrTx/>
              <a:buFontTx/>
              <a:buChar char="•"/>
              <a:defRPr sz="1960"/>
            </a:pPr>
            <a:r>
              <a:t>[1,2,3,10,20,30,100,200,300] will sort differently as string vs integer.</a:t>
            </a:r>
          </a:p>
          <a:p>
            <a:pPr marL="569895" lvl="1" indent="-196515" defTabSz="896111">
              <a:lnSpc>
                <a:spcPct val="100000"/>
              </a:lnSpc>
              <a:spcBef>
                <a:spcPts val="1100"/>
              </a:spcBef>
              <a:buClrTx/>
              <a:buFontTx/>
              <a:buChar char="•"/>
              <a:defRPr sz="1960"/>
            </a:pPr>
            <a:r>
              <a:t>Take advantage of built-in comparers and sorting features.</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p:nvPr>
        </p:nvSpPr>
        <p:spPr>
          <a:xfrm>
            <a:off x="1097280" y="286603"/>
            <a:ext cx="10058401" cy="1450757"/>
          </a:xfrm>
          <a:prstGeom prst="rect">
            <a:avLst/>
          </a:prstGeom>
        </p:spPr>
        <p:txBody>
          <a:bodyPr/>
          <a:lstStyle>
            <a:lvl1pPr>
              <a:defRPr spc="-100"/>
            </a:lvl1pPr>
          </a:lstStyle>
          <a:p>
            <a:r>
              <a:t>The Lecture of Today</a:t>
            </a:r>
          </a:p>
        </p:txBody>
      </p:sp>
      <p:sp>
        <p:nvSpPr>
          <p:cNvPr id="151" name="Shape 151"/>
          <p:cNvSpPr>
            <a:spLocks noGrp="1"/>
          </p:cNvSpPr>
          <p:nvPr>
            <p:ph type="body" idx="1"/>
          </p:nvPr>
        </p:nvSpPr>
        <p:spPr>
          <a:xfrm>
            <a:off x="1097280" y="1845734"/>
            <a:ext cx="10058401" cy="4023360"/>
          </a:xfrm>
          <a:prstGeom prst="rect">
            <a:avLst/>
          </a:prstGeom>
        </p:spPr>
        <p:txBody>
          <a:bodyPr/>
          <a:lstStyle/>
          <a:p>
            <a:pPr marL="0" indent="0">
              <a:lnSpc>
                <a:spcPct val="100000"/>
              </a:lnSpc>
              <a:buClrTx/>
              <a:buSzTx/>
              <a:buFontTx/>
              <a:buNone/>
              <a:defRPr sz="2400"/>
            </a:pPr>
            <a:r>
              <a:t>Overview of basic input and output (I/O or IO) techniques as it relates to Atmospheric Science programming and how to manage competing techniques to arrive at a practical solution.</a:t>
            </a:r>
          </a:p>
          <a:p>
            <a:pPr marL="0" indent="0">
              <a:lnSpc>
                <a:spcPct val="100000"/>
              </a:lnSpc>
              <a:buClrTx/>
              <a:buSzTx/>
              <a:buFontTx/>
              <a:buNone/>
              <a:defRPr sz="2400"/>
            </a:pPr>
            <a:endParaRPr/>
          </a:p>
          <a:p>
            <a:pPr marL="240631" indent="-240631">
              <a:lnSpc>
                <a:spcPct val="100000"/>
              </a:lnSpc>
              <a:buClrTx/>
              <a:buFontTx/>
              <a:buChar char="•"/>
              <a:defRPr sz="2400"/>
            </a:pPr>
            <a:r>
              <a:t>Discussion of file formats and data types. </a:t>
            </a:r>
          </a:p>
          <a:p>
            <a:pPr marL="240631" indent="-240631">
              <a:lnSpc>
                <a:spcPct val="100000"/>
              </a:lnSpc>
              <a:buClrTx/>
              <a:buFontTx/>
              <a:buChar char="•"/>
              <a:defRPr sz="2400"/>
            </a:pPr>
            <a:r>
              <a:t>Examples of working with common ATMOS data types.</a:t>
            </a:r>
          </a:p>
          <a:p>
            <a:pPr marL="240631" indent="-240631">
              <a:lnSpc>
                <a:spcPct val="100000"/>
              </a:lnSpc>
              <a:buClrTx/>
              <a:buFontTx/>
              <a:buChar char="•"/>
              <a:defRPr sz="2400"/>
            </a:pPr>
            <a:r>
              <a:t>Deconstruct the thought process with approaching data tasks. </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p:cNvSpPr>
          <p:nvPr>
            <p:ph type="title"/>
          </p:nvPr>
        </p:nvSpPr>
        <p:spPr>
          <a:prstGeom prst="rect">
            <a:avLst/>
          </a:prstGeom>
        </p:spPr>
        <p:txBody>
          <a:bodyPr/>
          <a:lstStyle/>
          <a:p>
            <a:r>
              <a:t>CSV Processing</a:t>
            </a:r>
          </a:p>
        </p:txBody>
      </p:sp>
      <p:sp>
        <p:nvSpPr>
          <p:cNvPr id="243" name="Shape 243"/>
          <p:cNvSpPr>
            <a:spLocks noGrp="1"/>
          </p:cNvSpPr>
          <p:nvPr>
            <p:ph type="body" idx="1"/>
          </p:nvPr>
        </p:nvSpPr>
        <p:spPr>
          <a:prstGeom prst="rect">
            <a:avLst/>
          </a:prstGeom>
        </p:spPr>
        <p:txBody>
          <a:bodyPr/>
          <a:lstStyle/>
          <a:p>
            <a:pPr marL="0" indent="0">
              <a:lnSpc>
                <a:spcPct val="100000"/>
              </a:lnSpc>
              <a:buClrTx/>
              <a:buSzTx/>
              <a:buFontTx/>
              <a:buNone/>
            </a:pPr>
            <a:r>
              <a:t>The common tasks (most apply to any file format):</a:t>
            </a:r>
          </a:p>
          <a:p>
            <a:pPr marL="200526" indent="-200526">
              <a:lnSpc>
                <a:spcPct val="100000"/>
              </a:lnSpc>
              <a:buClrTx/>
              <a:buFontTx/>
              <a:buChar char="•"/>
            </a:pPr>
            <a:r>
              <a:t>Bookkeeping</a:t>
            </a:r>
          </a:p>
          <a:p>
            <a:pPr marL="581526" lvl="1" indent="-200526">
              <a:lnSpc>
                <a:spcPct val="100000"/>
              </a:lnSpc>
              <a:buClrTx/>
              <a:buFontTx/>
              <a:buChar char="•"/>
            </a:pPr>
            <a:r>
              <a:t>Build supportive arrays and counters</a:t>
            </a:r>
          </a:p>
          <a:p>
            <a:pPr marL="581526" lvl="1" indent="-200526">
              <a:lnSpc>
                <a:spcPct val="100000"/>
              </a:lnSpc>
              <a:buClrTx/>
              <a:buFontTx/>
              <a:buChar char="•"/>
            </a:pPr>
            <a:endParaRP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p:cNvSpPr>
          <p:nvPr>
            <p:ph type="title"/>
          </p:nvPr>
        </p:nvSpPr>
        <p:spPr>
          <a:prstGeom prst="rect">
            <a:avLst/>
          </a:prstGeom>
        </p:spPr>
        <p:txBody>
          <a:bodyPr/>
          <a:lstStyle/>
          <a:p>
            <a:r>
              <a:t>Working with CSV</a:t>
            </a:r>
          </a:p>
        </p:txBody>
      </p:sp>
      <p:sp>
        <p:nvSpPr>
          <p:cNvPr id="246" name="Shape 246"/>
          <p:cNvSpPr>
            <a:spLocks noGrp="1"/>
          </p:cNvSpPr>
          <p:nvPr>
            <p:ph type="body" idx="1"/>
          </p:nvPr>
        </p:nvSpPr>
        <p:spPr>
          <a:xfrm>
            <a:off x="1097280" y="1833034"/>
            <a:ext cx="10058401" cy="4023360"/>
          </a:xfrm>
          <a:prstGeom prst="rect">
            <a:avLst/>
          </a:prstGeom>
        </p:spPr>
        <p:txBody>
          <a:bodyPr/>
          <a:lstStyle/>
          <a:p>
            <a:pPr marL="0" indent="0">
              <a:lnSpc>
                <a:spcPct val="100000"/>
              </a:lnSpc>
              <a:buClrTx/>
              <a:buSzTx/>
              <a:buFontTx/>
              <a:buNone/>
            </a:pPr>
            <a:r>
              <a:t>When working with multiple and/or disparate CSV files, consider the following:</a:t>
            </a:r>
          </a:p>
          <a:p>
            <a:pPr marL="0" indent="0">
              <a:lnSpc>
                <a:spcPct val="100000"/>
              </a:lnSpc>
              <a:buClrTx/>
              <a:buSzTx/>
              <a:buFontTx/>
              <a:buNone/>
            </a:pPr>
            <a:endParaRPr/>
          </a:p>
          <a:p>
            <a:pPr marL="200526" indent="-200526">
              <a:lnSpc>
                <a:spcPct val="100000"/>
              </a:lnSpc>
              <a:buClrTx/>
              <a:buFontTx/>
              <a:buChar char="•"/>
            </a:pPr>
            <a:r>
              <a:t>Standardize the main data “key” elements. These include time, data types, precision, locations, and more.</a:t>
            </a:r>
          </a:p>
          <a:p>
            <a:pPr marL="200526" indent="-200526">
              <a:lnSpc>
                <a:spcPct val="100000"/>
              </a:lnSpc>
              <a:buClrTx/>
              <a:buFontTx/>
              <a:buChar char="•"/>
            </a:pPr>
            <a:r>
              <a:t>To find data assets closest to each other, such as the closest grid cell in a model output file to a specific surface station, compare distance via latitude and longitude.</a:t>
            </a:r>
          </a:p>
          <a:p>
            <a:pPr marL="200526" indent="-200526">
              <a:lnSpc>
                <a:spcPct val="100000"/>
              </a:lnSpc>
              <a:buClrTx/>
              <a:buFontTx/>
              <a:buChar char="•"/>
            </a:pPr>
            <a:r>
              <a:t>To find data assets closest to each other in time with thresholds, you would compare the observed values closest to the top of each hour, within 15 minutes in either direction.</a:t>
            </a:r>
          </a:p>
          <a:p>
            <a:r>
              <a:t> </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a:spLocks noGrp="1"/>
          </p:cNvSpPr>
          <p:nvPr>
            <p:ph type="title"/>
          </p:nvPr>
        </p:nvSpPr>
        <p:spPr>
          <a:xfrm>
            <a:off x="1097280" y="286603"/>
            <a:ext cx="10058401" cy="1450757"/>
          </a:xfrm>
          <a:prstGeom prst="rect">
            <a:avLst/>
          </a:prstGeom>
        </p:spPr>
        <p:txBody>
          <a:bodyPr/>
          <a:lstStyle>
            <a:lvl1pPr>
              <a:defRPr spc="-100"/>
            </a:lvl1pPr>
          </a:lstStyle>
          <a:p>
            <a:r>
              <a:t>NetCDF</a:t>
            </a:r>
          </a:p>
        </p:txBody>
      </p:sp>
      <p:sp>
        <p:nvSpPr>
          <p:cNvPr id="249" name="Shape 249"/>
          <p:cNvSpPr>
            <a:spLocks noGrp="1"/>
          </p:cNvSpPr>
          <p:nvPr>
            <p:ph type="body" idx="1"/>
          </p:nvPr>
        </p:nvSpPr>
        <p:spPr>
          <a:xfrm>
            <a:off x="1097280" y="1845734"/>
            <a:ext cx="10058401" cy="4023360"/>
          </a:xfrm>
          <a:prstGeom prst="rect">
            <a:avLst/>
          </a:prstGeom>
        </p:spPr>
        <p:txBody>
          <a:bodyPr/>
          <a:lstStyle/>
          <a:p>
            <a:pPr marL="184484" indent="-184484" defTabSz="841247">
              <a:lnSpc>
                <a:spcPct val="100000"/>
              </a:lnSpc>
              <a:spcBef>
                <a:spcPts val="1100"/>
              </a:spcBef>
              <a:buClrTx/>
              <a:buFontTx/>
              <a:buChar char="•"/>
              <a:defRPr sz="1840"/>
            </a:pPr>
            <a:r>
              <a:t>NetCDF is a set of software libraries and self-describing, machine-independent data formats that support the creation, access, and sharing of array-oriented scientific data.</a:t>
            </a:r>
          </a:p>
          <a:p>
            <a:pPr marL="184484" indent="-184484" defTabSz="841247">
              <a:lnSpc>
                <a:spcPct val="100000"/>
              </a:lnSpc>
              <a:spcBef>
                <a:spcPts val="1100"/>
              </a:spcBef>
              <a:buClrTx/>
              <a:buFontTx/>
              <a:buChar char="•"/>
              <a:defRPr sz="1840"/>
            </a:pPr>
            <a:r>
              <a:t>The purpose of the Network Common Data Form (netCDF) interface is to allow you to </a:t>
            </a:r>
            <a:r>
              <a:rPr b="1"/>
              <a:t>create, access, and share</a:t>
            </a:r>
            <a:r>
              <a:t> array-oriented data in a form that is </a:t>
            </a:r>
            <a:r>
              <a:rPr b="1"/>
              <a:t>self-describing and portable</a:t>
            </a:r>
            <a:r>
              <a:t>. "Self-describing" means that a dataset includes information defining the data it contains. "Portable" means that the data in a dataset is represented in a form that can be accessed by computers with different ways of storing integers, characters, and floating-point numbers.</a:t>
            </a:r>
          </a:p>
          <a:p>
            <a:pPr marL="184484" indent="-184484" defTabSz="841247">
              <a:lnSpc>
                <a:spcPct val="100000"/>
              </a:lnSpc>
              <a:spcBef>
                <a:spcPts val="1100"/>
              </a:spcBef>
              <a:buClrTx/>
              <a:buFontTx/>
              <a:buChar char="•"/>
              <a:defRPr sz="1840"/>
            </a:pPr>
            <a:r>
              <a:t>The Network Common Data Form, or netCDF, is an interface to a library of data access functions for storing and retrieving data in the form of arrays. An array is an n-dimensional (where n is 0, 1, 2, ...) rectangular structure containing items which all have the same data type (e.g., 8-bit character, 32-bit integer). A scalar (simple single value) is a 0-dimensional array.</a:t>
            </a:r>
          </a:p>
          <a:p>
            <a:pPr marL="0" indent="0" defTabSz="841247">
              <a:lnSpc>
                <a:spcPct val="100000"/>
              </a:lnSpc>
              <a:spcBef>
                <a:spcPts val="1100"/>
              </a:spcBef>
              <a:buClrTx/>
              <a:buSzTx/>
              <a:buFontTx/>
              <a:buNone/>
              <a:defRPr sz="1840"/>
            </a:pPr>
            <a:r>
              <a:t>- </a:t>
            </a:r>
            <a:r>
              <a:rPr u="sng">
                <a:solidFill>
                  <a:srgbClr val="CC9900"/>
                </a:solidFill>
                <a:uFill>
                  <a:solidFill>
                    <a:srgbClr val="CC9900"/>
                  </a:solidFill>
                </a:uFill>
                <a:hlinkClick r:id="rId2"/>
              </a:rPr>
              <a:t>http://www.unidata.ucar.edu/software/netcdf/docs/</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a:spLocks noGrp="1"/>
          </p:cNvSpPr>
          <p:nvPr>
            <p:ph type="title"/>
          </p:nvPr>
        </p:nvSpPr>
        <p:spPr>
          <a:xfrm>
            <a:off x="1097280" y="286603"/>
            <a:ext cx="10058401" cy="1450757"/>
          </a:xfrm>
          <a:prstGeom prst="rect">
            <a:avLst/>
          </a:prstGeom>
        </p:spPr>
        <p:txBody>
          <a:bodyPr/>
          <a:lstStyle>
            <a:lvl1pPr>
              <a:defRPr spc="-100"/>
            </a:lvl1pPr>
          </a:lstStyle>
          <a:p>
            <a:r>
              <a:t>NetCDF 4 dimension example</a:t>
            </a:r>
          </a:p>
        </p:txBody>
      </p:sp>
      <p:sp>
        <p:nvSpPr>
          <p:cNvPr id="252" name="Shape 252"/>
          <p:cNvSpPr>
            <a:spLocks noGrp="1"/>
          </p:cNvSpPr>
          <p:nvPr>
            <p:ph type="body" idx="1"/>
          </p:nvPr>
        </p:nvSpPr>
        <p:spPr>
          <a:xfrm>
            <a:off x="1097280" y="1845734"/>
            <a:ext cx="10058401" cy="4023360"/>
          </a:xfrm>
          <a:prstGeom prst="rect">
            <a:avLst/>
          </a:prstGeom>
        </p:spPr>
        <p:txBody>
          <a:bodyPr/>
          <a:lstStyle/>
          <a:p>
            <a:pPr marL="0" indent="0">
              <a:buSzTx/>
              <a:buNone/>
            </a:pPr>
            <a:r>
              <a:t>A grid of relative humidity for multiple times each at multiple levels.</a:t>
            </a:r>
          </a:p>
          <a:p>
            <a:pPr marL="0" indent="0">
              <a:buSzTx/>
              <a:buNone/>
            </a:pPr>
            <a:r>
              <a:t>Such as, latitude, longitude, pressure level, time.</a:t>
            </a:r>
          </a:p>
        </p:txBody>
      </p:sp>
      <p:pic>
        <p:nvPicPr>
          <p:cNvPr id="253" name="image1.png"/>
          <p:cNvPicPr>
            <a:picLocks noChangeAspect="1"/>
          </p:cNvPicPr>
          <p:nvPr/>
        </p:nvPicPr>
        <p:blipFill>
          <a:blip r:embed="rId2">
            <a:extLst/>
          </a:blip>
          <a:stretch>
            <a:fillRect/>
          </a:stretch>
        </p:blipFill>
        <p:spPr>
          <a:xfrm>
            <a:off x="1934872" y="2621069"/>
            <a:ext cx="6562726" cy="3248026"/>
          </a:xfrm>
          <a:prstGeom prst="rect">
            <a:avLst/>
          </a:prstGeom>
          <a:ln w="12700">
            <a:miter lim="400000"/>
          </a:ln>
        </p:spPr>
      </p:pic>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Shape 255"/>
          <p:cNvSpPr>
            <a:spLocks noGrp="1"/>
          </p:cNvSpPr>
          <p:nvPr>
            <p:ph type="title"/>
          </p:nvPr>
        </p:nvSpPr>
        <p:spPr>
          <a:xfrm>
            <a:off x="1097280" y="286603"/>
            <a:ext cx="10058401" cy="1450757"/>
          </a:xfrm>
          <a:prstGeom prst="rect">
            <a:avLst/>
          </a:prstGeom>
        </p:spPr>
        <p:txBody>
          <a:bodyPr/>
          <a:lstStyle>
            <a:lvl1pPr>
              <a:defRPr spc="-100"/>
            </a:lvl1pPr>
          </a:lstStyle>
          <a:p>
            <a:r>
              <a:t>Unidata &amp; NetCDF Library Ecosystem</a:t>
            </a:r>
          </a:p>
        </p:txBody>
      </p:sp>
      <p:pic>
        <p:nvPicPr>
          <p:cNvPr id="256" name="image2.png" descr="netcdf_architecture.png"/>
          <p:cNvPicPr>
            <a:picLocks noChangeAspect="1"/>
          </p:cNvPicPr>
          <p:nvPr/>
        </p:nvPicPr>
        <p:blipFill>
          <a:blip r:embed="rId2">
            <a:extLst/>
          </a:blip>
          <a:stretch>
            <a:fillRect/>
          </a:stretch>
        </p:blipFill>
        <p:spPr>
          <a:xfrm>
            <a:off x="4765661" y="1884363"/>
            <a:ext cx="6708804" cy="4022726"/>
          </a:xfrm>
          <a:prstGeom prst="rect">
            <a:avLst/>
          </a:prstGeom>
          <a:ln w="12700">
            <a:miter lim="400000"/>
          </a:ln>
        </p:spPr>
      </p:pic>
      <p:sp>
        <p:nvSpPr>
          <p:cNvPr id="257" name="Shape 257"/>
          <p:cNvSpPr/>
          <p:nvPr/>
        </p:nvSpPr>
        <p:spPr>
          <a:xfrm>
            <a:off x="959523" y="2049779"/>
            <a:ext cx="3677190" cy="118872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85000"/>
              </a:lnSpc>
              <a:defRPr sz="4800" spc="-100">
                <a:solidFill>
                  <a:srgbClr val="404040"/>
                </a:solidFill>
                <a:latin typeface="Calibri Light"/>
                <a:ea typeface="Calibri Light"/>
                <a:cs typeface="Calibri Light"/>
                <a:sym typeface="Calibri Light"/>
              </a:defRPr>
            </a:pPr>
            <a:r>
              <a:rPr sz="2700"/>
              <a:t>More than a file format…</a:t>
            </a:r>
          </a:p>
          <a:p>
            <a:pPr>
              <a:lnSpc>
                <a:spcPct val="85000"/>
              </a:lnSpc>
              <a:defRPr sz="4800" spc="-100">
                <a:solidFill>
                  <a:srgbClr val="404040"/>
                </a:solidFill>
                <a:latin typeface="Calibri Light"/>
                <a:ea typeface="Calibri Light"/>
                <a:cs typeface="Calibri Light"/>
                <a:sym typeface="Calibri Light"/>
              </a:defRPr>
            </a:pPr>
            <a:endParaRPr sz="2700"/>
          </a:p>
          <a:p>
            <a:pPr>
              <a:lnSpc>
                <a:spcPct val="85000"/>
              </a:lnSpc>
              <a:defRPr sz="4800" spc="-100">
                <a:solidFill>
                  <a:srgbClr val="404040"/>
                </a:solidFill>
                <a:latin typeface="Calibri Light"/>
                <a:ea typeface="Calibri Light"/>
                <a:cs typeface="Calibri Light"/>
                <a:sym typeface="Calibri Light"/>
              </a:defRPr>
            </a:pPr>
            <a:r>
              <a:rPr sz="2700"/>
              <a:t>It’s a way of life.</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p:cNvSpPr>
          <p:nvPr>
            <p:ph type="title"/>
          </p:nvPr>
        </p:nvSpPr>
        <p:spPr>
          <a:prstGeom prst="rect">
            <a:avLst/>
          </a:prstGeom>
        </p:spPr>
        <p:txBody>
          <a:bodyPr/>
          <a:lstStyle/>
          <a:p>
            <a:r>
              <a:t>ncdump - h mtmet.nc</a:t>
            </a:r>
          </a:p>
        </p:txBody>
      </p:sp>
      <p:sp>
        <p:nvSpPr>
          <p:cNvPr id="260" name="Shape 260"/>
          <p:cNvSpPr>
            <a:spLocks noGrp="1"/>
          </p:cNvSpPr>
          <p:nvPr>
            <p:ph type="body" idx="1"/>
          </p:nvPr>
        </p:nvSpPr>
        <p:spPr>
          <a:xfrm>
            <a:off x="1097280" y="1833034"/>
            <a:ext cx="10058401" cy="4023360"/>
          </a:xfrm>
          <a:prstGeom prst="rect">
            <a:avLst/>
          </a:prstGeom>
        </p:spPr>
        <p:txBody>
          <a:bodyPr/>
          <a:lstStyle/>
          <a:p>
            <a:pPr marL="0" indent="0" defTabSz="457200">
              <a:lnSpc>
                <a:spcPct val="10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solidFill>
                  <a:srgbClr val="000000"/>
                </a:solidFill>
                <a:latin typeface="Menlo"/>
                <a:ea typeface="Menlo"/>
                <a:cs typeface="Menlo"/>
                <a:sym typeface="Menlo"/>
              </a:defRPr>
            </a:pPr>
            <a:r>
              <a:t>netcdf mtmet {</a:t>
            </a:r>
          </a:p>
          <a:p>
            <a:pPr marL="0" indent="0" defTabSz="457200">
              <a:lnSpc>
                <a:spcPct val="10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solidFill>
                  <a:srgbClr val="000000"/>
                </a:solidFill>
                <a:latin typeface="Menlo"/>
                <a:ea typeface="Menlo"/>
                <a:cs typeface="Menlo"/>
                <a:sym typeface="Menlo"/>
              </a:defRPr>
            </a:pPr>
            <a:r>
              <a:t>dimensions:</a:t>
            </a:r>
          </a:p>
          <a:p>
            <a:pPr marL="0" indent="0" defTabSz="457200">
              <a:lnSpc>
                <a:spcPct val="10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solidFill>
                  <a:srgbClr val="000000"/>
                </a:solidFill>
                <a:latin typeface="Menlo"/>
                <a:ea typeface="Menlo"/>
                <a:cs typeface="Menlo"/>
                <a:sym typeface="Menlo"/>
              </a:defRPr>
            </a:pPr>
            <a:r>
              <a:t>	time = 25920 ;</a:t>
            </a:r>
          </a:p>
          <a:p>
            <a:pPr marL="0" indent="0" defTabSz="457200">
              <a:lnSpc>
                <a:spcPct val="10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solidFill>
                  <a:srgbClr val="000000"/>
                </a:solidFill>
                <a:latin typeface="Menlo"/>
                <a:ea typeface="Menlo"/>
                <a:cs typeface="Menlo"/>
                <a:sym typeface="Menlo"/>
              </a:defRPr>
            </a:pPr>
            <a:r>
              <a:t>variables:</a:t>
            </a:r>
          </a:p>
          <a:p>
            <a:pPr marL="0" indent="0" defTabSz="457200">
              <a:lnSpc>
                <a:spcPct val="10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solidFill>
                  <a:srgbClr val="000000"/>
                </a:solidFill>
                <a:latin typeface="Menlo"/>
                <a:ea typeface="Menlo"/>
                <a:cs typeface="Menlo"/>
                <a:sym typeface="Menlo"/>
              </a:defRPr>
            </a:pPr>
            <a:r>
              <a:t>	int date(time) ;</a:t>
            </a:r>
          </a:p>
          <a:p>
            <a:pPr marL="0" indent="0" defTabSz="457200">
              <a:lnSpc>
                <a:spcPct val="10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solidFill>
                  <a:srgbClr val="000000"/>
                </a:solidFill>
                <a:latin typeface="Menlo"/>
                <a:ea typeface="Menlo"/>
                <a:cs typeface="Menlo"/>
                <a:sym typeface="Menlo"/>
              </a:defRPr>
            </a:pPr>
            <a:r>
              <a:t>		date:units = "epoch seconds since Jan 1, 1970 00:00:00z" ;</a:t>
            </a:r>
          </a:p>
          <a:p>
            <a:pPr marL="0" indent="0" defTabSz="457200">
              <a:lnSpc>
                <a:spcPct val="10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solidFill>
                  <a:srgbClr val="000000"/>
                </a:solidFill>
                <a:latin typeface="Menlo"/>
                <a:ea typeface="Menlo"/>
                <a:cs typeface="Menlo"/>
                <a:sym typeface="Menlo"/>
              </a:defRPr>
            </a:pPr>
            <a:r>
              <a:t>	float temp(time) ;</a:t>
            </a:r>
          </a:p>
          <a:p>
            <a:pPr marL="0" indent="0" defTabSz="457200">
              <a:lnSpc>
                <a:spcPct val="10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solidFill>
                  <a:srgbClr val="000000"/>
                </a:solidFill>
                <a:latin typeface="Menlo"/>
                <a:ea typeface="Menlo"/>
                <a:cs typeface="Menlo"/>
                <a:sym typeface="Menlo"/>
              </a:defRPr>
            </a:pPr>
            <a:r>
              <a:t>		temp:units = "c degrees" ;</a:t>
            </a:r>
          </a:p>
          <a:p>
            <a:pPr marL="0" indent="0" defTabSz="457200">
              <a:lnSpc>
                <a:spcPct val="10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solidFill>
                  <a:srgbClr val="000000"/>
                </a:solidFill>
                <a:latin typeface="Menlo"/>
                <a:ea typeface="Menlo"/>
                <a:cs typeface="Menlo"/>
                <a:sym typeface="Menlo"/>
              </a:defRPr>
            </a:pPr>
            <a:r>
              <a:t>	float rh(time) ;</a:t>
            </a:r>
          </a:p>
          <a:p>
            <a:pPr marL="0" indent="0" defTabSz="457200">
              <a:lnSpc>
                <a:spcPct val="10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solidFill>
                  <a:srgbClr val="000000"/>
                </a:solidFill>
                <a:latin typeface="Menlo"/>
                <a:ea typeface="Menlo"/>
                <a:cs typeface="Menlo"/>
                <a:sym typeface="Menlo"/>
              </a:defRPr>
            </a:pPr>
            <a:r>
              <a:t>		rh:units = "percentage" ;</a:t>
            </a:r>
          </a:p>
          <a:p>
            <a:pPr marL="0" indent="0" defTabSz="457200">
              <a:lnSpc>
                <a:spcPct val="10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solidFill>
                  <a:srgbClr val="000000"/>
                </a:solidFill>
                <a:latin typeface="Menlo"/>
                <a:ea typeface="Menlo"/>
                <a:cs typeface="Menlo"/>
                <a:sym typeface="Menlo"/>
              </a:defRPr>
            </a:pPr>
            <a:r>
              <a:t>	float wind_speed(time) ;</a:t>
            </a:r>
          </a:p>
          <a:p>
            <a:pPr marL="0" indent="0" defTabSz="457200">
              <a:lnSpc>
                <a:spcPct val="10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solidFill>
                  <a:srgbClr val="000000"/>
                </a:solidFill>
                <a:latin typeface="Menlo"/>
                <a:ea typeface="Menlo"/>
                <a:cs typeface="Menlo"/>
                <a:sym typeface="Menlo"/>
              </a:defRPr>
            </a:pPr>
            <a:r>
              <a:t>		wind_speed:units = "meters per second" ;</a:t>
            </a:r>
          </a:p>
          <a:p>
            <a:pPr marL="0" indent="0" defTabSz="457200">
              <a:lnSpc>
                <a:spcPct val="10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solidFill>
                  <a:srgbClr val="000000"/>
                </a:solidFill>
                <a:latin typeface="Menlo"/>
                <a:ea typeface="Menlo"/>
                <a:cs typeface="Menlo"/>
                <a:sym typeface="Menlo"/>
              </a:defRPr>
            </a:pPr>
            <a:r>
              <a:t>	float wind_direction(time) ;</a:t>
            </a:r>
          </a:p>
          <a:p>
            <a:pPr marL="0" indent="0" defTabSz="457200">
              <a:lnSpc>
                <a:spcPct val="10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solidFill>
                  <a:srgbClr val="000000"/>
                </a:solidFill>
                <a:latin typeface="Menlo"/>
                <a:ea typeface="Menlo"/>
                <a:cs typeface="Menlo"/>
                <a:sym typeface="Menlo"/>
              </a:defRPr>
            </a:pPr>
            <a:r>
              <a:t>		wind_direction:units = "direction degrees" ;</a:t>
            </a:r>
          </a:p>
          <a:p>
            <a:pPr marL="0" indent="0" defTabSz="457200">
              <a:lnSpc>
                <a:spcPct val="10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solidFill>
                  <a:srgbClr val="000000"/>
                </a:solidFill>
                <a:latin typeface="Menlo"/>
                <a:ea typeface="Menlo"/>
                <a:cs typeface="Menlo"/>
                <a:sym typeface="Menlo"/>
              </a:defRPr>
            </a:pPr>
            <a:r>
              <a:t>	float wind_gust(time) ;</a:t>
            </a:r>
          </a:p>
          <a:p>
            <a:pPr marL="0" indent="0" defTabSz="457200">
              <a:lnSpc>
                <a:spcPct val="10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solidFill>
                  <a:srgbClr val="000000"/>
                </a:solidFill>
                <a:latin typeface="Menlo"/>
                <a:ea typeface="Menlo"/>
                <a:cs typeface="Menlo"/>
                <a:sym typeface="Menlo"/>
              </a:defRPr>
            </a:pPr>
            <a:r>
              <a:t>		wind_gust:units = "meters per second" ;</a:t>
            </a:r>
          </a:p>
          <a:p>
            <a:pPr marL="0" indent="0" defTabSz="457200">
              <a:lnSpc>
                <a:spcPct val="10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solidFill>
                  <a:srgbClr val="000000"/>
                </a:solidFill>
                <a:latin typeface="Menlo"/>
                <a:ea typeface="Menlo"/>
                <a:cs typeface="Menlo"/>
                <a:sym typeface="Menlo"/>
              </a:defRPr>
            </a:pPr>
            <a:endParaRPr/>
          </a:p>
          <a:p>
            <a:pPr marL="0" indent="0" defTabSz="457200">
              <a:lnSpc>
                <a:spcPct val="10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solidFill>
                  <a:srgbClr val="000000"/>
                </a:solidFill>
                <a:latin typeface="Menlo"/>
                <a:ea typeface="Menlo"/>
                <a:cs typeface="Menlo"/>
                <a:sym typeface="Menlo"/>
              </a:defRPr>
            </a:pPr>
            <a:r>
              <a:t>// global attributes:</a:t>
            </a:r>
          </a:p>
          <a:p>
            <a:pPr marL="0" indent="0" defTabSz="457200">
              <a:lnSpc>
                <a:spcPct val="10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solidFill>
                  <a:srgbClr val="000000"/>
                </a:solidFill>
                <a:latin typeface="Menlo"/>
                <a:ea typeface="Menlo"/>
                <a:cs typeface="Menlo"/>
                <a:sym typeface="Menlo"/>
              </a:defRPr>
            </a:pPr>
            <a:r>
              <a:t>		:description = "Time series for Mountain Meteorology (MTMET) station on University of Utah campus." ;</a:t>
            </a:r>
          </a:p>
          <a:p>
            <a:pPr marL="0" indent="0" defTabSz="457200">
              <a:lnSpc>
                <a:spcPct val="10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solidFill>
                  <a:srgbClr val="000000"/>
                </a:solidFill>
                <a:latin typeface="Menlo"/>
                <a:ea typeface="Menlo"/>
                <a:cs typeface="Menlo"/>
                <a:sym typeface="Menlo"/>
              </a:defRPr>
            </a:pPr>
            <a:r>
              <a:t>		:location = "Salt Lake City, Utah" ;</a:t>
            </a:r>
          </a:p>
          <a:p>
            <a:pPr marL="0" indent="0" defTabSz="457200">
              <a:lnSpc>
                <a:spcPct val="10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solidFill>
                  <a:srgbClr val="000000"/>
                </a:solidFill>
                <a:latin typeface="Menlo"/>
                <a:ea typeface="Menlo"/>
                <a:cs typeface="Menlo"/>
                <a:sym typeface="Menlo"/>
              </a:defRPr>
            </a:pPr>
            <a:r>
              <a:t>		:latitude = "40.766573" ;</a:t>
            </a:r>
          </a:p>
          <a:p>
            <a:pPr marL="0" indent="0" defTabSz="457200">
              <a:lnSpc>
                <a:spcPct val="10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solidFill>
                  <a:srgbClr val="000000"/>
                </a:solidFill>
                <a:latin typeface="Menlo"/>
                <a:ea typeface="Menlo"/>
                <a:cs typeface="Menlo"/>
                <a:sym typeface="Menlo"/>
              </a:defRPr>
            </a:pPr>
            <a:r>
              <a:t>		:longitude = "-111.828211" ;</a:t>
            </a:r>
          </a:p>
          <a:p>
            <a:pPr marL="0" indent="0" defTabSz="457200">
              <a:lnSpc>
                <a:spcPct val="10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solidFill>
                  <a:srgbClr val="000000"/>
                </a:solidFill>
                <a:latin typeface="Menlo"/>
                <a:ea typeface="Menlo"/>
                <a:cs typeface="Menlo"/>
                <a:sym typeface="Menlo"/>
              </a:defRPr>
            </a:pPr>
            <a:r>
              <a:t>}</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p:cNvSpPr>
          <p:nvPr>
            <p:ph type="title"/>
          </p:nvPr>
        </p:nvSpPr>
        <p:spPr>
          <a:prstGeom prst="rect">
            <a:avLst/>
          </a:prstGeom>
        </p:spPr>
        <p:txBody>
          <a:bodyPr/>
          <a:lstStyle/>
          <a:p>
            <a:r>
              <a:t>Working with NetCDF</a:t>
            </a:r>
          </a:p>
        </p:txBody>
      </p:sp>
      <p:sp>
        <p:nvSpPr>
          <p:cNvPr id="263" name="Shape 263"/>
          <p:cNvSpPr>
            <a:spLocks noGrp="1"/>
          </p:cNvSpPr>
          <p:nvPr>
            <p:ph type="body" idx="1"/>
          </p:nvPr>
        </p:nvSpPr>
        <p:spPr>
          <a:prstGeom prst="rect">
            <a:avLst/>
          </a:prstGeom>
        </p:spPr>
        <p:txBody>
          <a:bodyPr/>
          <a:lstStyle/>
          <a:p>
            <a:pPr marL="74980" indent="-74980" defTabSz="749808">
              <a:spcBef>
                <a:spcPts val="900"/>
              </a:spcBef>
              <a:defRPr sz="1640"/>
            </a:pPr>
            <a:r>
              <a:t>In Python</a:t>
            </a:r>
          </a:p>
          <a:p>
            <a:pPr marL="74980" indent="-74980" defTabSz="749808">
              <a:spcBef>
                <a:spcPts val="900"/>
              </a:spcBef>
              <a:defRPr sz="1640"/>
            </a:pPr>
            <a:r>
              <a:rPr u="sng">
                <a:solidFill>
                  <a:srgbClr val="CC9900"/>
                </a:solidFill>
                <a:uFill>
                  <a:solidFill>
                    <a:srgbClr val="CC9900"/>
                  </a:solidFill>
                </a:uFill>
                <a:hlinkClick r:id="rId2"/>
              </a:rPr>
              <a:t>https://www.getdatajoy.com/learn/Read_and_Write_NetCDF_Files_from_Python</a:t>
            </a:r>
          </a:p>
          <a:p>
            <a:pPr marL="74980" indent="-74980" defTabSz="749808">
              <a:spcBef>
                <a:spcPts val="900"/>
              </a:spcBef>
              <a:defRPr sz="1640"/>
            </a:pPr>
            <a:endParaRPr u="sng">
              <a:solidFill>
                <a:srgbClr val="CC9900"/>
              </a:solidFill>
              <a:uFill>
                <a:solidFill>
                  <a:srgbClr val="CC9900"/>
                </a:solidFill>
              </a:uFill>
              <a:hlinkClick r:id="rId2"/>
            </a:endParaRPr>
          </a:p>
          <a:p>
            <a:pPr marL="74980" indent="-74980" defTabSz="749808">
              <a:spcBef>
                <a:spcPts val="900"/>
              </a:spcBef>
              <a:defRPr sz="1640"/>
            </a:pPr>
            <a:r>
              <a:t>In MATLAB</a:t>
            </a:r>
          </a:p>
          <a:p>
            <a:pPr marL="74980" indent="-74980" defTabSz="749808">
              <a:spcBef>
                <a:spcPts val="900"/>
              </a:spcBef>
              <a:defRPr sz="1640"/>
            </a:pPr>
            <a:r>
              <a:rPr u="sng">
                <a:solidFill>
                  <a:srgbClr val="CC9900"/>
                </a:solidFill>
                <a:uFill>
                  <a:solidFill>
                    <a:srgbClr val="CC9900"/>
                  </a:solidFill>
                </a:uFill>
                <a:hlinkClick r:id="rId3"/>
              </a:rPr>
              <a:t>https://www.mathworks.com/help/matlab/ref/ncread.html</a:t>
            </a:r>
          </a:p>
          <a:p>
            <a:pPr marL="74980" indent="-74980" defTabSz="749808">
              <a:spcBef>
                <a:spcPts val="900"/>
              </a:spcBef>
              <a:defRPr sz="1640"/>
            </a:pPr>
            <a:endParaRPr u="sng">
              <a:solidFill>
                <a:srgbClr val="CC9900"/>
              </a:solidFill>
              <a:uFill>
                <a:solidFill>
                  <a:srgbClr val="CC9900"/>
                </a:solidFill>
              </a:uFill>
              <a:hlinkClick r:id="rId3"/>
            </a:endParaRPr>
          </a:p>
          <a:p>
            <a:pPr marL="74980" indent="-74980" defTabSz="749808">
              <a:spcBef>
                <a:spcPts val="900"/>
              </a:spcBef>
              <a:defRPr sz="1640"/>
            </a:pPr>
            <a:r>
              <a:t>In IDL</a:t>
            </a:r>
          </a:p>
          <a:p>
            <a:pPr marL="74980" indent="-74980" defTabSz="749808">
              <a:spcBef>
                <a:spcPts val="900"/>
              </a:spcBef>
              <a:defRPr sz="1640"/>
            </a:pPr>
            <a:r>
              <a:rPr u="sng">
                <a:solidFill>
                  <a:srgbClr val="CC9900"/>
                </a:solidFill>
                <a:uFill>
                  <a:solidFill>
                    <a:srgbClr val="CC9900"/>
                  </a:solidFill>
                </a:uFill>
                <a:hlinkClick r:id="rId4"/>
              </a:rPr>
              <a:t>http://www.harrisgeospatial.com/docs/NCDF_Overview.html</a:t>
            </a:r>
          </a:p>
          <a:p>
            <a:pPr marL="74980" indent="-74980" defTabSz="749808">
              <a:spcBef>
                <a:spcPts val="900"/>
              </a:spcBef>
              <a:defRPr sz="1640"/>
            </a:pPr>
            <a:endParaRPr u="sng">
              <a:solidFill>
                <a:srgbClr val="CC9900"/>
              </a:solidFill>
              <a:uFill>
                <a:solidFill>
                  <a:srgbClr val="CC9900"/>
                </a:solidFill>
              </a:uFill>
              <a:hlinkClick r:id="rId4"/>
            </a:endParaRPr>
          </a:p>
          <a:p>
            <a:pPr marL="74980" indent="-74980" defTabSz="749808">
              <a:spcBef>
                <a:spcPts val="900"/>
              </a:spcBef>
              <a:defRPr sz="1640"/>
            </a:pPr>
            <a:r>
              <a:t>In R</a:t>
            </a:r>
          </a:p>
          <a:p>
            <a:pPr marL="74980" indent="-74980" defTabSz="749808">
              <a:spcBef>
                <a:spcPts val="900"/>
              </a:spcBef>
              <a:defRPr sz="1640"/>
            </a:pPr>
            <a:r>
              <a:rPr u="sng">
                <a:solidFill>
                  <a:srgbClr val="CC9900"/>
                </a:solidFill>
                <a:uFill>
                  <a:solidFill>
                    <a:srgbClr val="CC9900"/>
                  </a:solidFill>
                </a:uFill>
                <a:hlinkClick r:id="rId5"/>
              </a:rPr>
              <a:t>https://www.getdatajoy.com/learn/Read_and_Write_NetCDF_from_R</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Shape 265"/>
          <p:cNvSpPr>
            <a:spLocks noGrp="1"/>
          </p:cNvSpPr>
          <p:nvPr>
            <p:ph type="title"/>
          </p:nvPr>
        </p:nvSpPr>
        <p:spPr>
          <a:prstGeom prst="rect">
            <a:avLst/>
          </a:prstGeom>
        </p:spPr>
        <p:txBody>
          <a:bodyPr/>
          <a:lstStyle/>
          <a:p>
            <a:r>
              <a:t>Homework #3</a:t>
            </a:r>
          </a:p>
        </p:txBody>
      </p:sp>
      <p:sp>
        <p:nvSpPr>
          <p:cNvPr id="266" name="Shape 266"/>
          <p:cNvSpPr>
            <a:spLocks noGrp="1"/>
          </p:cNvSpPr>
          <p:nvPr>
            <p:ph type="body" idx="1"/>
          </p:nvPr>
        </p:nvSpPr>
        <p:spPr>
          <a:prstGeom prst="rect">
            <a:avLst/>
          </a:prstGeom>
        </p:spPr>
        <p:txBody>
          <a:bodyPr/>
          <a:lstStyle/>
          <a:p>
            <a:pPr>
              <a:defRPr sz="2100"/>
            </a:pPr>
            <a:r>
              <a:t>Homework can be found here:</a:t>
            </a:r>
          </a:p>
          <a:p>
            <a:pPr>
              <a:defRPr sz="2100"/>
            </a:pPr>
            <a:endParaRPr/>
          </a:p>
          <a:p>
            <a:pPr marL="0" indent="0" defTabSz="457200">
              <a:lnSpc>
                <a:spcPct val="12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000000"/>
                </a:solidFill>
                <a:uFill>
                  <a:solidFill>
                    <a:srgbClr val="000000"/>
                  </a:solidFill>
                </a:uFill>
                <a:latin typeface="+mj-lt"/>
                <a:ea typeface="+mj-ea"/>
                <a:cs typeface="+mj-cs"/>
                <a:sym typeface="Helvetica"/>
              </a:defRPr>
            </a:pPr>
            <a:r>
              <a:rPr u="sng">
                <a:latin typeface="Menlo"/>
                <a:ea typeface="Menlo"/>
                <a:cs typeface="Menlo"/>
                <a:sym typeface="Menlo"/>
                <a:hlinkClick r:id="rId2"/>
              </a:rPr>
              <a:t>http://www.inscc.utah.edu/~u0079358/atmos6910/Class_3/</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title"/>
          </p:nvPr>
        </p:nvSpPr>
        <p:spPr>
          <a:prstGeom prst="rect">
            <a:avLst/>
          </a:prstGeom>
        </p:spPr>
        <p:txBody>
          <a:bodyPr/>
          <a:lstStyle/>
          <a:p>
            <a:pPr lvl="1"/>
            <a:r>
              <a:t>Reading Assignment</a:t>
            </a:r>
          </a:p>
        </p:txBody>
      </p:sp>
      <p:sp>
        <p:nvSpPr>
          <p:cNvPr id="154" name="Shape 154"/>
          <p:cNvSpPr>
            <a:spLocks noGrp="1"/>
          </p:cNvSpPr>
          <p:nvPr>
            <p:ph type="body" idx="1"/>
          </p:nvPr>
        </p:nvSpPr>
        <p:spPr>
          <a:prstGeom prst="rect">
            <a:avLst/>
          </a:prstGeom>
        </p:spPr>
        <p:txBody>
          <a:bodyPr/>
          <a:lstStyle/>
          <a:p>
            <a:r>
              <a:t>Anything interesting in there?</a:t>
            </a:r>
          </a:p>
          <a:p>
            <a:r>
              <a:t>What did you learn?</a:t>
            </a:r>
          </a:p>
          <a:p>
            <a:r>
              <a:t>Was it helpful to have exposure to the basic tools at the OS level in Unix?</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p:nvPr>
        </p:nvSpPr>
        <p:spPr>
          <a:prstGeom prst="rect">
            <a:avLst/>
          </a:prstGeom>
        </p:spPr>
        <p:txBody>
          <a:bodyPr/>
          <a:lstStyle/>
          <a:p>
            <a:r>
              <a:t>Workflow Overview: as data centric</a:t>
            </a:r>
          </a:p>
        </p:txBody>
      </p:sp>
      <p:sp>
        <p:nvSpPr>
          <p:cNvPr id="157" name="Shape 157"/>
          <p:cNvSpPr>
            <a:spLocks noGrp="1"/>
          </p:cNvSpPr>
          <p:nvPr>
            <p:ph type="body" idx="1"/>
          </p:nvPr>
        </p:nvSpPr>
        <p:spPr>
          <a:prstGeom prst="rect">
            <a:avLst/>
          </a:prstGeom>
        </p:spPr>
        <p:txBody>
          <a:bodyPr/>
          <a:lstStyle/>
          <a:p>
            <a:pPr marL="91440" indent="-91440">
              <a:lnSpc>
                <a:spcPct val="100000"/>
              </a:lnSpc>
              <a:defRPr sz="2400"/>
            </a:pPr>
            <a:r>
              <a:t>Framing the overall task and subtasks; asking the right questions to yourself.</a:t>
            </a:r>
          </a:p>
          <a:p>
            <a:pPr marL="91440" indent="-91440">
              <a:lnSpc>
                <a:spcPct val="100000"/>
              </a:lnSpc>
              <a:defRPr sz="2400"/>
            </a:pPr>
            <a:endParaRPr/>
          </a:p>
          <a:p>
            <a:pPr marL="384048" lvl="1" indent="-182880">
              <a:lnSpc>
                <a:spcPct val="100000"/>
              </a:lnSpc>
              <a:spcBef>
                <a:spcPts val="400"/>
              </a:spcBef>
              <a:defRPr sz="2400"/>
            </a:pPr>
            <a:r>
              <a:t>What’s the end goal I’m after?</a:t>
            </a:r>
          </a:p>
          <a:p>
            <a:pPr marL="384048" lvl="1" indent="-182880">
              <a:lnSpc>
                <a:spcPct val="100000"/>
              </a:lnSpc>
              <a:spcBef>
                <a:spcPts val="400"/>
              </a:spcBef>
              <a:defRPr sz="2400"/>
            </a:pPr>
            <a:r>
              <a:t>How is “this” part related to that end goal?</a:t>
            </a:r>
          </a:p>
          <a:p>
            <a:pPr marL="384048" lvl="1" indent="-182880">
              <a:lnSpc>
                <a:spcPct val="100000"/>
              </a:lnSpc>
              <a:spcBef>
                <a:spcPts val="400"/>
              </a:spcBef>
              <a:defRPr sz="2400"/>
            </a:pPr>
            <a:r>
              <a:t>What data do I need to satisfy the task?</a:t>
            </a:r>
          </a:p>
          <a:p>
            <a:pPr marL="384048" lvl="1" indent="-182880">
              <a:lnSpc>
                <a:spcPct val="100000"/>
              </a:lnSpc>
              <a:spcBef>
                <a:spcPts val="400"/>
              </a:spcBef>
              <a:defRPr sz="2400"/>
            </a:pPr>
            <a:r>
              <a:t>Where do I get it?</a:t>
            </a:r>
          </a:p>
          <a:p>
            <a:pPr marL="384048" lvl="1" indent="-182880">
              <a:lnSpc>
                <a:spcPct val="100000"/>
              </a:lnSpc>
              <a:spcBef>
                <a:spcPts val="400"/>
              </a:spcBef>
              <a:defRPr sz="2400"/>
            </a:pPr>
            <a:r>
              <a:t>How do I use it? (reading, converting)</a:t>
            </a:r>
          </a:p>
          <a:p>
            <a:pPr marL="384048" lvl="1" indent="-182880">
              <a:lnSpc>
                <a:spcPct val="100000"/>
              </a:lnSpc>
              <a:spcBef>
                <a:spcPts val="400"/>
              </a:spcBef>
              <a:defRPr sz="2400"/>
            </a:pPr>
            <a:r>
              <a:t>How do I store it?</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xfrm>
            <a:off x="1097280" y="286603"/>
            <a:ext cx="10058401" cy="1450757"/>
          </a:xfrm>
          <a:prstGeom prst="rect">
            <a:avLst/>
          </a:prstGeom>
        </p:spPr>
        <p:txBody>
          <a:bodyPr/>
          <a:lstStyle>
            <a:lvl1pPr>
              <a:defRPr spc="-100"/>
            </a:lvl1pPr>
          </a:lstStyle>
          <a:p>
            <a:r>
              <a:t>File Types &amp; Formats</a:t>
            </a:r>
          </a:p>
        </p:txBody>
      </p:sp>
      <p:sp>
        <p:nvSpPr>
          <p:cNvPr id="160" name="Shape 160"/>
          <p:cNvSpPr>
            <a:spLocks noGrp="1"/>
          </p:cNvSpPr>
          <p:nvPr>
            <p:ph type="body" sz="quarter" idx="1"/>
          </p:nvPr>
        </p:nvSpPr>
        <p:spPr>
          <a:xfrm>
            <a:off x="1097280" y="1845734"/>
            <a:ext cx="3795217" cy="4023360"/>
          </a:xfrm>
          <a:prstGeom prst="rect">
            <a:avLst/>
          </a:prstGeom>
        </p:spPr>
        <p:txBody>
          <a:bodyPr/>
          <a:lstStyle/>
          <a:p>
            <a:pPr marL="0" indent="0">
              <a:lnSpc>
                <a:spcPct val="100000"/>
              </a:lnSpc>
              <a:buSzTx/>
              <a:buNone/>
              <a:defRPr sz="1800"/>
            </a:pPr>
            <a:r>
              <a:t>File format “classes”:</a:t>
            </a:r>
          </a:p>
          <a:p>
            <a:pPr marL="180473" indent="-180473">
              <a:lnSpc>
                <a:spcPct val="100000"/>
              </a:lnSpc>
              <a:buClrTx/>
              <a:buFontTx/>
              <a:buChar char="•"/>
              <a:defRPr sz="1800"/>
            </a:pPr>
            <a:r>
              <a:t>Structured</a:t>
            </a:r>
          </a:p>
          <a:p>
            <a:pPr marL="180473" indent="-180473">
              <a:lnSpc>
                <a:spcPct val="100000"/>
              </a:lnSpc>
              <a:buClrTx/>
              <a:buFontTx/>
              <a:buChar char="•"/>
              <a:defRPr sz="1800"/>
            </a:pPr>
            <a:r>
              <a:t>Unstructured (free form)</a:t>
            </a:r>
          </a:p>
          <a:p>
            <a:pPr marL="180473" indent="-180473">
              <a:lnSpc>
                <a:spcPct val="100000"/>
              </a:lnSpc>
              <a:buClrTx/>
              <a:buFontTx/>
              <a:buChar char="•"/>
              <a:defRPr sz="1800"/>
            </a:pPr>
            <a:r>
              <a:t>Relational and hierarchal</a:t>
            </a:r>
          </a:p>
          <a:p>
            <a:pPr marL="180473" indent="-180473">
              <a:lnSpc>
                <a:spcPct val="100000"/>
              </a:lnSpc>
              <a:buClrTx/>
              <a:buFontTx/>
              <a:buChar char="•"/>
              <a:defRPr sz="1800"/>
            </a:pPr>
            <a:r>
              <a:t>Flat or mixed</a:t>
            </a:r>
          </a:p>
          <a:p>
            <a:pPr marL="180473" indent="-180473">
              <a:lnSpc>
                <a:spcPct val="100000"/>
              </a:lnSpc>
              <a:buClrTx/>
              <a:buFontTx/>
              <a:buChar char="•"/>
              <a:defRPr sz="1800"/>
            </a:pPr>
            <a:r>
              <a:t>Custom and 1000’s more</a:t>
            </a:r>
          </a:p>
          <a:p>
            <a:pPr marL="180473" indent="-180473">
              <a:lnSpc>
                <a:spcPct val="100000"/>
              </a:lnSpc>
              <a:buClrTx/>
              <a:buFontTx/>
              <a:buChar char="•"/>
              <a:defRPr sz="1800"/>
            </a:pPr>
            <a:endParaRPr/>
          </a:p>
          <a:p>
            <a:pPr marL="0" indent="0">
              <a:lnSpc>
                <a:spcPct val="100000"/>
              </a:lnSpc>
              <a:buSzTx/>
              <a:buNone/>
              <a:defRPr sz="1800"/>
            </a:pPr>
            <a:r>
              <a:rPr u="sng">
                <a:solidFill>
                  <a:srgbClr val="CC9900"/>
                </a:solidFill>
                <a:uFill>
                  <a:solidFill>
                    <a:srgbClr val="CC9900"/>
                  </a:solidFill>
                </a:uFill>
                <a:hlinkClick r:id="rId2"/>
              </a:rPr>
              <a:t>https://en.wikipedia.org/wiki/List_of_file_formats</a:t>
            </a:r>
          </a:p>
        </p:txBody>
      </p:sp>
      <p:sp>
        <p:nvSpPr>
          <p:cNvPr id="161" name="Shape 161"/>
          <p:cNvSpPr/>
          <p:nvPr/>
        </p:nvSpPr>
        <p:spPr>
          <a:xfrm>
            <a:off x="5460374" y="1845734"/>
            <a:ext cx="5454800" cy="402336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a:spcBef>
                <a:spcPts val="1200"/>
              </a:spcBef>
              <a:defRPr>
                <a:solidFill>
                  <a:srgbClr val="404040"/>
                </a:solidFill>
              </a:defRPr>
            </a:pPr>
            <a:r>
              <a:t>Data types and attributes:</a:t>
            </a:r>
          </a:p>
          <a:p>
            <a:pPr marL="180473" indent="-180473">
              <a:spcBef>
                <a:spcPts val="1200"/>
              </a:spcBef>
              <a:buSzPct val="100000"/>
              <a:buChar char="•"/>
              <a:defRPr>
                <a:solidFill>
                  <a:srgbClr val="404040"/>
                </a:solidFill>
              </a:defRPr>
            </a:pPr>
            <a:r>
              <a:t>Text or ascii</a:t>
            </a:r>
          </a:p>
          <a:p>
            <a:pPr marL="180473" indent="-180473">
              <a:spcBef>
                <a:spcPts val="1200"/>
              </a:spcBef>
              <a:buSzPct val="100000"/>
              <a:buChar char="•"/>
              <a:defRPr>
                <a:solidFill>
                  <a:srgbClr val="404040"/>
                </a:solidFill>
              </a:defRPr>
            </a:pPr>
            <a:r>
              <a:t>Hexadecimal</a:t>
            </a:r>
          </a:p>
          <a:p>
            <a:pPr marL="180473" indent="-180473">
              <a:spcBef>
                <a:spcPts val="1200"/>
              </a:spcBef>
              <a:buSzPct val="100000"/>
              <a:buChar char="•"/>
              <a:defRPr>
                <a:solidFill>
                  <a:srgbClr val="404040"/>
                </a:solidFill>
              </a:defRPr>
            </a:pPr>
            <a:r>
              <a:t>Binary with or without headers</a:t>
            </a:r>
          </a:p>
          <a:p>
            <a:pPr marL="180473" indent="-180473">
              <a:spcBef>
                <a:spcPts val="1200"/>
              </a:spcBef>
              <a:buSzPct val="100000"/>
              <a:buChar char="•"/>
              <a:defRPr>
                <a:solidFill>
                  <a:srgbClr val="404040"/>
                </a:solidFill>
              </a:defRPr>
            </a:pPr>
            <a:endParaRPr/>
          </a:p>
          <a:p>
            <a:pPr>
              <a:spcBef>
                <a:spcPts val="1200"/>
              </a:spcBef>
              <a:defRPr>
                <a:solidFill>
                  <a:srgbClr val="404040"/>
                </a:solidFill>
              </a:defRPr>
            </a:pPr>
            <a:r>
              <a:t>Data format types:</a:t>
            </a:r>
          </a:p>
          <a:p>
            <a:pPr marL="180473" indent="-180473">
              <a:spcBef>
                <a:spcPts val="1200"/>
              </a:spcBef>
              <a:buSzPct val="100000"/>
              <a:buChar char="•"/>
              <a:defRPr>
                <a:solidFill>
                  <a:srgbClr val="404040"/>
                </a:solidFill>
              </a:defRPr>
            </a:pPr>
            <a:r>
              <a:t>Little and big endian</a:t>
            </a:r>
          </a:p>
          <a:p>
            <a:pPr marL="180473" indent="-180473">
              <a:spcBef>
                <a:spcPts val="1200"/>
              </a:spcBef>
              <a:buSzPct val="100000"/>
              <a:buChar char="•"/>
              <a:defRPr>
                <a:solidFill>
                  <a:srgbClr val="404040"/>
                </a:solidFill>
              </a:defRPr>
            </a:pPr>
            <a:r>
              <a:t>Signed and unsigned</a:t>
            </a:r>
          </a:p>
          <a:p>
            <a:pPr marL="180473" indent="-180473">
              <a:spcBef>
                <a:spcPts val="1200"/>
              </a:spcBef>
              <a:buSzPct val="100000"/>
              <a:buChar char="•"/>
              <a:defRPr>
                <a:solidFill>
                  <a:srgbClr val="404040"/>
                </a:solidFill>
              </a:defRPr>
            </a:pPr>
            <a:r>
              <a:t>Float(32,64), int(8,16,32,64), string, char, Boolean, to name a few.</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title"/>
          </p:nvPr>
        </p:nvSpPr>
        <p:spPr>
          <a:prstGeom prst="rect">
            <a:avLst/>
          </a:prstGeom>
        </p:spPr>
        <p:txBody>
          <a:bodyPr/>
          <a:lstStyle/>
          <a:p>
            <a:r>
              <a:t>Files as IO = Fundamental </a:t>
            </a:r>
          </a:p>
        </p:txBody>
      </p:sp>
      <p:sp>
        <p:nvSpPr>
          <p:cNvPr id="164" name="Shape 164"/>
          <p:cNvSpPr>
            <a:spLocks noGrp="1"/>
          </p:cNvSpPr>
          <p:nvPr>
            <p:ph type="body" idx="1"/>
          </p:nvPr>
        </p:nvSpPr>
        <p:spPr>
          <a:prstGeom prst="rect">
            <a:avLst/>
          </a:prstGeom>
        </p:spPr>
        <p:txBody>
          <a:bodyPr/>
          <a:lstStyle/>
          <a:p>
            <a:pPr marL="0" indent="0">
              <a:lnSpc>
                <a:spcPct val="100000"/>
              </a:lnSpc>
              <a:buSzTx/>
              <a:buNone/>
              <a:defRPr sz="2400"/>
            </a:pPr>
            <a:r>
              <a:t>Did you know most things in Unix communicate as files? </a:t>
            </a:r>
          </a:p>
          <a:p>
            <a:pPr marL="0" lvl="1" indent="384047">
              <a:lnSpc>
                <a:spcPct val="100000"/>
              </a:lnSpc>
              <a:buSzTx/>
              <a:buNone/>
              <a:defRPr sz="2400"/>
            </a:pPr>
            <a:r>
              <a:t>"Everything is a file" describes one of the defining features of Unix, and its derivatives — that a wide range of input/output resources such as documents, directories, hard-drives, modems, keyboards, printers and even some inter-process and network communications are simple streams of bytes exposed through the filesystem name space.</a:t>
            </a:r>
          </a:p>
          <a:p>
            <a:pPr marL="0" lvl="1" indent="384047">
              <a:lnSpc>
                <a:spcPct val="100000"/>
              </a:lnSpc>
              <a:buSzTx/>
              <a:buNone/>
              <a:defRPr sz="2400"/>
            </a:pPr>
            <a:endParaRPr/>
          </a:p>
          <a:p>
            <a:pPr marL="0" indent="0">
              <a:lnSpc>
                <a:spcPct val="100000"/>
              </a:lnSpc>
              <a:buSzTx/>
              <a:buNone/>
              <a:defRPr sz="2400"/>
            </a:pPr>
            <a:r>
              <a:rPr u="sng">
                <a:solidFill>
                  <a:srgbClr val="CC9900"/>
                </a:solidFill>
                <a:uFill>
                  <a:solidFill>
                    <a:srgbClr val="CC9900"/>
                  </a:solidFill>
                </a:uFill>
                <a:hlinkClick r:id="rId2"/>
              </a:rPr>
              <a:t>https://en.wikipedia.org/wiki/Everything_is_a_file</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title"/>
          </p:nvPr>
        </p:nvSpPr>
        <p:spPr>
          <a:prstGeom prst="rect">
            <a:avLst/>
          </a:prstGeom>
        </p:spPr>
        <p:txBody>
          <a:bodyPr/>
          <a:lstStyle/>
          <a:p>
            <a:r>
              <a:t>Examples of ATMOS Data Landscape</a:t>
            </a:r>
          </a:p>
        </p:txBody>
      </p:sp>
      <p:sp>
        <p:nvSpPr>
          <p:cNvPr id="167" name="Shape 167"/>
          <p:cNvSpPr>
            <a:spLocks noGrp="1"/>
          </p:cNvSpPr>
          <p:nvPr>
            <p:ph type="body" idx="1"/>
          </p:nvPr>
        </p:nvSpPr>
        <p:spPr>
          <a:xfrm>
            <a:off x="1097280" y="1833034"/>
            <a:ext cx="10058401" cy="4023360"/>
          </a:xfrm>
          <a:prstGeom prst="rect">
            <a:avLst/>
          </a:prstGeom>
        </p:spPr>
        <p:txBody>
          <a:bodyPr/>
          <a:lstStyle/>
          <a:p>
            <a:pPr marL="0" indent="0">
              <a:lnSpc>
                <a:spcPct val="100000"/>
              </a:lnSpc>
              <a:buClrTx/>
              <a:buSzTx/>
              <a:buFontTx/>
              <a:buNone/>
              <a:defRPr sz="2400"/>
            </a:pPr>
            <a:r>
              <a:t>Some main players are:</a:t>
            </a:r>
          </a:p>
          <a:p>
            <a:pPr marL="0" indent="0">
              <a:lnSpc>
                <a:spcPct val="100000"/>
              </a:lnSpc>
              <a:buClrTx/>
              <a:buSzTx/>
              <a:buFontTx/>
              <a:buNone/>
              <a:defRPr sz="2400"/>
            </a:pPr>
            <a:endParaRPr/>
          </a:p>
          <a:p>
            <a:pPr marL="180473" indent="-180473">
              <a:lnSpc>
                <a:spcPct val="100000"/>
              </a:lnSpc>
              <a:buClrTx/>
              <a:buFontTx/>
              <a:buChar char="•"/>
              <a:defRPr sz="2400"/>
            </a:pPr>
            <a:r>
              <a:t>In situ observations</a:t>
            </a:r>
          </a:p>
          <a:p>
            <a:pPr marL="180473" indent="-180473">
              <a:lnSpc>
                <a:spcPct val="100000"/>
              </a:lnSpc>
              <a:buClrTx/>
              <a:buFontTx/>
              <a:buChar char="•"/>
              <a:defRPr sz="2400"/>
            </a:pPr>
            <a:r>
              <a:t>Model output</a:t>
            </a:r>
          </a:p>
          <a:p>
            <a:pPr marL="180473" indent="-180473">
              <a:lnSpc>
                <a:spcPct val="100000"/>
              </a:lnSpc>
              <a:buClrTx/>
              <a:buFontTx/>
              <a:buChar char="•"/>
              <a:defRPr sz="2400"/>
            </a:pPr>
            <a:r>
              <a:t>Remote sensing</a:t>
            </a:r>
          </a:p>
          <a:p>
            <a:pPr marL="180473" indent="-180473">
              <a:lnSpc>
                <a:spcPct val="100000"/>
              </a:lnSpc>
              <a:buClrTx/>
              <a:buFontTx/>
              <a:buChar char="•"/>
              <a:defRPr sz="2400"/>
            </a:pPr>
            <a:r>
              <a:t>Text products (discussions, warnings)</a:t>
            </a:r>
          </a:p>
          <a:p>
            <a:pPr marL="180473" indent="-180473">
              <a:lnSpc>
                <a:spcPct val="100000"/>
              </a:lnSpc>
              <a:buClrTx/>
              <a:buFontTx/>
              <a:buChar char="•"/>
              <a:defRPr sz="2400"/>
            </a:pPr>
            <a:r>
              <a:t>Supportive (GIS for context)</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title"/>
          </p:nvPr>
        </p:nvSpPr>
        <p:spPr>
          <a:xfrm>
            <a:off x="1097280" y="273903"/>
            <a:ext cx="10058401" cy="1450757"/>
          </a:xfrm>
          <a:prstGeom prst="rect">
            <a:avLst/>
          </a:prstGeom>
        </p:spPr>
        <p:txBody>
          <a:bodyPr/>
          <a:lstStyle/>
          <a:p>
            <a:r>
              <a:t>In Situ Observations</a:t>
            </a:r>
          </a:p>
        </p:txBody>
      </p:sp>
      <p:sp>
        <p:nvSpPr>
          <p:cNvPr id="170" name="Shape 170"/>
          <p:cNvSpPr>
            <a:spLocks noGrp="1"/>
          </p:cNvSpPr>
          <p:nvPr>
            <p:ph type="body" sz="half" idx="1"/>
          </p:nvPr>
        </p:nvSpPr>
        <p:spPr>
          <a:xfrm>
            <a:off x="1097280" y="1833034"/>
            <a:ext cx="4397376" cy="4023360"/>
          </a:xfrm>
          <a:prstGeom prst="rect">
            <a:avLst/>
          </a:prstGeom>
        </p:spPr>
        <p:txBody>
          <a:bodyPr/>
          <a:lstStyle/>
          <a:p>
            <a:pPr>
              <a:lnSpc>
                <a:spcPct val="100000"/>
              </a:lnSpc>
            </a:pPr>
            <a:r>
              <a:t>Many file formats exist for this type of data. Most common are csv, tab delimited, NetCDF, METAR, SHEF, BUFR.</a:t>
            </a:r>
          </a:p>
          <a:p>
            <a:pPr>
              <a:lnSpc>
                <a:spcPct val="100000"/>
              </a:lnSpc>
            </a:pPr>
            <a:endParaRPr/>
          </a:p>
          <a:p>
            <a:pPr marL="200526" indent="-200526">
              <a:lnSpc>
                <a:spcPct val="100000"/>
              </a:lnSpc>
              <a:buClrTx/>
              <a:buFontTx/>
              <a:buChar char="•"/>
            </a:pPr>
            <a:r>
              <a:t>Data is almost always represented as a time-series in a tabular or graphical form.</a:t>
            </a:r>
          </a:p>
          <a:p>
            <a:pPr marL="200526" indent="-200526">
              <a:lnSpc>
                <a:spcPct val="100000"/>
              </a:lnSpc>
              <a:buClrTx/>
              <a:buFontTx/>
              <a:buChar char="•"/>
            </a:pPr>
            <a:r>
              <a:t>Metograms (collection of many weather variables standardized to same time scale) are also common. </a:t>
            </a:r>
          </a:p>
        </p:txBody>
      </p:sp>
      <p:pic>
        <p:nvPicPr>
          <p:cNvPr id="171" name="pasted-image.png"/>
          <p:cNvPicPr>
            <a:picLocks noChangeAspect="1"/>
          </p:cNvPicPr>
          <p:nvPr/>
        </p:nvPicPr>
        <p:blipFill>
          <a:blip r:embed="rId2">
            <a:extLst/>
          </a:blip>
          <a:stretch>
            <a:fillRect/>
          </a:stretch>
        </p:blipFill>
        <p:spPr>
          <a:xfrm>
            <a:off x="6665992" y="567370"/>
            <a:ext cx="5094208" cy="2315550"/>
          </a:xfrm>
          <a:prstGeom prst="rect">
            <a:avLst/>
          </a:prstGeom>
          <a:ln w="12700">
            <a:miter lim="400000"/>
          </a:ln>
        </p:spPr>
      </p:pic>
      <p:pic>
        <p:nvPicPr>
          <p:cNvPr id="172" name="pasted-image.png"/>
          <p:cNvPicPr>
            <a:picLocks noChangeAspect="1"/>
          </p:cNvPicPr>
          <p:nvPr/>
        </p:nvPicPr>
        <p:blipFill>
          <a:blip r:embed="rId3">
            <a:extLst/>
          </a:blip>
          <a:stretch>
            <a:fillRect/>
          </a:stretch>
        </p:blipFill>
        <p:spPr>
          <a:xfrm>
            <a:off x="7153612" y="3148104"/>
            <a:ext cx="4118969" cy="2974811"/>
          </a:xfrm>
          <a:prstGeom prst="rect">
            <a:avLst/>
          </a:prstGeom>
          <a:ln w="12700">
            <a:miter lim="400000"/>
          </a:ln>
        </p:spPr>
      </p:pic>
    </p:spTree>
  </p:cSld>
  <p:clrMapOvr>
    <a:masterClrMapping/>
  </p:clrMapOvr>
  <p:transition spd="slow"/>
</p:sld>
</file>

<file path=ppt/theme/theme1.xml><?xml version="1.0" encoding="utf-8"?>
<a:theme xmlns:a="http://schemas.openxmlformats.org/drawingml/2006/main" name="Retrospect">
  <a:themeElements>
    <a:clrScheme name="Retrospect">
      <a:dk1>
        <a:srgbClr val="000000"/>
      </a:dk1>
      <a:lt1>
        <a:srgbClr val="FFFFFF"/>
      </a:lt1>
      <a:dk2>
        <a:srgbClr val="A7A7A7"/>
      </a:dk2>
      <a:lt2>
        <a:srgbClr val="535353"/>
      </a:lt2>
      <a:accent1>
        <a:srgbClr val="D34817"/>
      </a:accent1>
      <a:accent2>
        <a:srgbClr val="9B2D1F"/>
      </a:accent2>
      <a:accent3>
        <a:srgbClr val="A28E6A"/>
      </a:accent3>
      <a:accent4>
        <a:srgbClr val="956251"/>
      </a:accent4>
      <a:accent5>
        <a:srgbClr val="918485"/>
      </a:accent5>
      <a:accent6>
        <a:srgbClr val="855D5D"/>
      </a:accent6>
      <a:hlink>
        <a:srgbClr val="0000FF"/>
      </a:hlink>
      <a:folHlink>
        <a:srgbClr val="FF00FF"/>
      </a:folHlink>
    </a:clrScheme>
    <a:fontScheme name="Retrospect">
      <a:majorFont>
        <a:latin typeface="Helvetica"/>
        <a:ea typeface="Helvetica"/>
        <a:cs typeface="Helvetica"/>
      </a:majorFont>
      <a:minorFont>
        <a:latin typeface="Calibri"/>
        <a:ea typeface="Calibri"/>
        <a:cs typeface="Calibri"/>
      </a:minorFont>
    </a:fontScheme>
    <a:fmtScheme name="Retrospec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Retrospect">
  <a:themeElements>
    <a:clrScheme name="Retrospect">
      <a:dk1>
        <a:srgbClr val="000000"/>
      </a:dk1>
      <a:lt1>
        <a:srgbClr val="FFFFFF"/>
      </a:lt1>
      <a:dk2>
        <a:srgbClr val="A7A7A7"/>
      </a:dk2>
      <a:lt2>
        <a:srgbClr val="535353"/>
      </a:lt2>
      <a:accent1>
        <a:srgbClr val="D34817"/>
      </a:accent1>
      <a:accent2>
        <a:srgbClr val="9B2D1F"/>
      </a:accent2>
      <a:accent3>
        <a:srgbClr val="A28E6A"/>
      </a:accent3>
      <a:accent4>
        <a:srgbClr val="956251"/>
      </a:accent4>
      <a:accent5>
        <a:srgbClr val="918485"/>
      </a:accent5>
      <a:accent6>
        <a:srgbClr val="855D5D"/>
      </a:accent6>
      <a:hlink>
        <a:srgbClr val="0000FF"/>
      </a:hlink>
      <a:folHlink>
        <a:srgbClr val="FF00FF"/>
      </a:folHlink>
    </a:clrScheme>
    <a:fontScheme name="Retrospect">
      <a:majorFont>
        <a:latin typeface="Helvetica"/>
        <a:ea typeface="Helvetica"/>
        <a:cs typeface="Helvetica"/>
      </a:majorFont>
      <a:minorFont>
        <a:latin typeface="Calibri"/>
        <a:ea typeface="Calibri"/>
        <a:cs typeface="Calibri"/>
      </a:minorFont>
    </a:fontScheme>
    <a:fmtScheme name="Retrospec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2875</Words>
  <Application>Microsoft Office PowerPoint</Application>
  <PresentationFormat>Custom</PresentationFormat>
  <Paragraphs>314</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Retrospect</vt:lpstr>
      <vt:lpstr>Class 3: </vt:lpstr>
      <vt:lpstr>Homework Review</vt:lpstr>
      <vt:lpstr>The Lecture of Today</vt:lpstr>
      <vt:lpstr>Reading Assignment</vt:lpstr>
      <vt:lpstr>Workflow Overview: as data centric</vt:lpstr>
      <vt:lpstr>File Types &amp; Formats</vt:lpstr>
      <vt:lpstr>Files as IO = Fundamental </vt:lpstr>
      <vt:lpstr>Examples of ATMOS Data Landscape</vt:lpstr>
      <vt:lpstr>In Situ Observations</vt:lpstr>
      <vt:lpstr>Model Output</vt:lpstr>
      <vt:lpstr>Remotely Sensed</vt:lpstr>
      <vt:lpstr>Text Products</vt:lpstr>
      <vt:lpstr>Supportive Data</vt:lpstr>
      <vt:lpstr>Why So Many Data Formats?</vt:lpstr>
      <vt:lpstr>Some Gotchas</vt:lpstr>
      <vt:lpstr>Data Sources</vt:lpstr>
      <vt:lpstr>Measured / Observed &amp; Derived Data</vt:lpstr>
      <vt:lpstr>A Note on Big Data</vt:lpstr>
      <vt:lpstr>A Note on Big Data</vt:lpstr>
      <vt:lpstr>Potential Big Data Case Examined</vt:lpstr>
      <vt:lpstr>Example 1: Be “Lazy” </vt:lpstr>
      <vt:lpstr>Example 1: but not too Lazy!</vt:lpstr>
      <vt:lpstr>A Note</vt:lpstr>
      <vt:lpstr>A Tip</vt:lpstr>
      <vt:lpstr>Iteration, Drafts &amp; Prototypes</vt:lpstr>
      <vt:lpstr>Iteration, Drafts &amp; Prototypes</vt:lpstr>
      <vt:lpstr>CSV Processing</vt:lpstr>
      <vt:lpstr>CSV Processing</vt:lpstr>
      <vt:lpstr>CSV Processing</vt:lpstr>
      <vt:lpstr>CSV Processing</vt:lpstr>
      <vt:lpstr>Working with CSV</vt:lpstr>
      <vt:lpstr>NetCDF</vt:lpstr>
      <vt:lpstr>NetCDF 4 dimension example</vt:lpstr>
      <vt:lpstr>Unidata &amp; NetCDF Library Ecosystem</vt:lpstr>
      <vt:lpstr>ncdump - h mtmet.nc</vt:lpstr>
      <vt:lpstr>Working with NetCDF</vt:lpstr>
      <vt:lpstr>Homework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3: </dc:title>
  <dc:creator>Chris Galli</dc:creator>
  <cp:lastModifiedBy>cgalli</cp:lastModifiedBy>
  <cp:revision>1</cp:revision>
  <dcterms:modified xsi:type="dcterms:W3CDTF">2016-10-25T20:18:40Z</dcterms:modified>
</cp:coreProperties>
</file>