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27"/>
  </p:notesMasterIdLst>
  <p:sldIdLst>
    <p:sldId id="256" r:id="rId2"/>
    <p:sldId id="275" r:id="rId3"/>
    <p:sldId id="276" r:id="rId4"/>
    <p:sldId id="257" r:id="rId5"/>
    <p:sldId id="258" r:id="rId6"/>
    <p:sldId id="259" r:id="rId7"/>
    <p:sldId id="260" r:id="rId8"/>
    <p:sldId id="261" r:id="rId9"/>
    <p:sldId id="262" r:id="rId10"/>
    <p:sldId id="263" r:id="rId11"/>
    <p:sldId id="264" r:id="rId12"/>
    <p:sldId id="265" r:id="rId13"/>
    <p:sldId id="278" r:id="rId14"/>
    <p:sldId id="266" r:id="rId15"/>
    <p:sldId id="272" r:id="rId16"/>
    <p:sldId id="267" r:id="rId17"/>
    <p:sldId id="269" r:id="rId18"/>
    <p:sldId id="273" r:id="rId19"/>
    <p:sldId id="268" r:id="rId20"/>
    <p:sldId id="270" r:id="rId21"/>
    <p:sldId id="277" r:id="rId22"/>
    <p:sldId id="279" r:id="rId23"/>
    <p:sldId id="280" r:id="rId24"/>
    <p:sldId id="281"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154" d="100"/>
          <a:sy n="154" d="100"/>
        </p:scale>
        <p:origin x="-104" y="-7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2A653-252A-C044-9498-EE2D3610288C}" type="datetimeFigureOut">
              <a:rPr lang="en-US" smtClean="0"/>
              <a:t>10/19/16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A879E-6855-DE40-B180-2C8380AABB6B}" type="slidenum">
              <a:rPr lang="en-US" smtClean="0"/>
              <a:t>‹#›</a:t>
            </a:fld>
            <a:endParaRPr lang="en-US"/>
          </a:p>
        </p:txBody>
      </p:sp>
    </p:spTree>
    <p:extLst>
      <p:ext uri="{BB962C8B-B14F-4D97-AF65-F5344CB8AC3E}">
        <p14:creationId xmlns:p14="http://schemas.microsoft.com/office/powerpoint/2010/main" val="3289075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A879E-6855-DE40-B180-2C8380AABB6B}" type="slidenum">
              <a:rPr lang="en-US" smtClean="0"/>
              <a:t>4</a:t>
            </a:fld>
            <a:endParaRPr lang="en-US"/>
          </a:p>
        </p:txBody>
      </p:sp>
    </p:spTree>
    <p:extLst>
      <p:ext uri="{BB962C8B-B14F-4D97-AF65-F5344CB8AC3E}">
        <p14:creationId xmlns:p14="http://schemas.microsoft.com/office/powerpoint/2010/main" val="4017123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4BDD8A-DDB3-0C44-90C6-263DB9595957}"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318CB-278C-EE49-B149-7B141D4AAA0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4BDD8A-DDB3-0C44-90C6-263DB9595957}"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318CB-278C-EE49-B149-7B141D4AAA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4BDD8A-DDB3-0C44-90C6-263DB9595957}"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318CB-278C-EE49-B149-7B141D4AAA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4BDD8A-DDB3-0C44-90C6-263DB9595957}"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318CB-278C-EE49-B149-7B141D4AAA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BDD8A-DDB3-0C44-90C6-263DB9595957}" type="datetimeFigureOut">
              <a:rPr lang="en-US" smtClean="0"/>
              <a:t>10/19/16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318CB-278C-EE49-B149-7B141D4AAA0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4BDD8A-DDB3-0C44-90C6-263DB9595957}" type="datetimeFigureOut">
              <a:rPr lang="en-US" smtClean="0"/>
              <a:t>10/19/16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318CB-278C-EE49-B149-7B141D4AAA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4BDD8A-DDB3-0C44-90C6-263DB9595957}" type="datetimeFigureOut">
              <a:rPr lang="en-US" smtClean="0"/>
              <a:t>10/19/16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318CB-278C-EE49-B149-7B141D4AAA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4BDD8A-DDB3-0C44-90C6-263DB9595957}" type="datetimeFigureOut">
              <a:rPr lang="en-US" smtClean="0"/>
              <a:t>10/19/16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318CB-278C-EE49-B149-7B141D4AAA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4BDD8A-DDB3-0C44-90C6-263DB9595957}" type="datetimeFigureOut">
              <a:rPr lang="en-US" smtClean="0"/>
              <a:t>10/19/16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87318CB-278C-EE49-B149-7B141D4AAA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04BDD8A-DDB3-0C44-90C6-263DB9595957}" type="datetimeFigureOut">
              <a:rPr lang="en-US" smtClean="0"/>
              <a:t>10/19/16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7318CB-278C-EE49-B149-7B141D4AAA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BDD8A-DDB3-0C44-90C6-263DB9595957}" type="datetimeFigureOut">
              <a:rPr lang="en-US" smtClean="0"/>
              <a:t>10/19/16</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087318CB-278C-EE49-B149-7B141D4AAA0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4BDD8A-DDB3-0C44-90C6-263DB9595957}" type="datetimeFigureOut">
              <a:rPr lang="en-US" smtClean="0"/>
              <a:t>10/19/16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7318CB-278C-EE49-B149-7B141D4AAA0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900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Processor_register"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s://en.wikipedia.org/wiki/Zilog_Z8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 2: </a:t>
            </a:r>
            <a:endParaRPr lang="en-US" dirty="0"/>
          </a:p>
        </p:txBody>
      </p:sp>
      <p:sp>
        <p:nvSpPr>
          <p:cNvPr id="3" name="Subtitle 2"/>
          <p:cNvSpPr>
            <a:spLocks noGrp="1"/>
          </p:cNvSpPr>
          <p:nvPr>
            <p:ph type="subTitle" idx="1"/>
          </p:nvPr>
        </p:nvSpPr>
        <p:spPr/>
        <p:txBody>
          <a:bodyPr/>
          <a:lstStyle/>
          <a:p>
            <a:r>
              <a:rPr lang="en-US" dirty="0" smtClean="0"/>
              <a:t>An overview of computer science &amp;</a:t>
            </a:r>
          </a:p>
          <a:p>
            <a:r>
              <a:rPr lang="en-US" dirty="0" smtClean="0"/>
              <a:t>Variables / data types</a:t>
            </a:r>
            <a:endParaRPr lang="en-US" dirty="0"/>
          </a:p>
        </p:txBody>
      </p:sp>
    </p:spTree>
    <p:extLst>
      <p:ext uri="{BB962C8B-B14F-4D97-AF65-F5344CB8AC3E}">
        <p14:creationId xmlns:p14="http://schemas.microsoft.com/office/powerpoint/2010/main" val="125920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Interpreter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computer program or environment that directly executes scripts on data with out compiling them into machine code. </a:t>
            </a:r>
            <a:endParaRPr lang="en-US" dirty="0"/>
          </a:p>
          <a:p>
            <a:pPr lvl="1"/>
            <a:r>
              <a:rPr lang="en-US" dirty="0" smtClean="0"/>
              <a:t>Programs </a:t>
            </a:r>
            <a:r>
              <a:rPr lang="en-US" dirty="0" smtClean="0"/>
              <a:t>that handle your data and scripting language code on-</a:t>
            </a:r>
            <a:r>
              <a:rPr lang="en-US" dirty="0" smtClean="0"/>
              <a:t>line</a:t>
            </a:r>
          </a:p>
          <a:p>
            <a:pPr marL="201168" lvl="1" indent="0">
              <a:buNone/>
            </a:pPr>
            <a:endParaRPr lang="en-US" dirty="0"/>
          </a:p>
          <a:p>
            <a:pPr marL="201168" lvl="1" indent="0">
              <a:buNone/>
            </a:pPr>
            <a:r>
              <a:rPr lang="en-US" dirty="0" smtClean="0"/>
              <a:t>Hardware has gotten to be very powerful in recent</a:t>
            </a:r>
          </a:p>
          <a:p>
            <a:pPr marL="201168" lvl="1" indent="0">
              <a:buNone/>
            </a:pPr>
            <a:r>
              <a:rPr lang="en-US" dirty="0" smtClean="0"/>
              <a:t>years.  As a result we can use interpreters for </a:t>
            </a:r>
          </a:p>
          <a:p>
            <a:pPr marL="201168" lvl="1" indent="0">
              <a:buNone/>
            </a:pPr>
            <a:r>
              <a:rPr lang="en-US" dirty="0"/>
              <a:t>s</a:t>
            </a:r>
            <a:r>
              <a:rPr lang="en-US" dirty="0" smtClean="0"/>
              <a:t>ubstantially more powerful operations and on </a:t>
            </a:r>
          </a:p>
          <a:p>
            <a:pPr marL="201168" lvl="1" indent="0">
              <a:buNone/>
            </a:pPr>
            <a:r>
              <a:rPr lang="en-US" dirty="0" smtClean="0"/>
              <a:t>much larger data sets than in the past.  Many </a:t>
            </a:r>
          </a:p>
          <a:p>
            <a:pPr marL="201168" lvl="1" indent="0">
              <a:buNone/>
            </a:pPr>
            <a:r>
              <a:rPr lang="en-US" dirty="0"/>
              <a:t>h</a:t>
            </a:r>
            <a:r>
              <a:rPr lang="en-US" dirty="0" smtClean="0"/>
              <a:t>igher-level languages allow you to use interpreters</a:t>
            </a:r>
          </a:p>
          <a:p>
            <a:pPr marL="201168" lvl="1" indent="0">
              <a:buNone/>
            </a:pPr>
            <a:r>
              <a:rPr lang="en-US" dirty="0"/>
              <a:t>e</a:t>
            </a:r>
            <a:r>
              <a:rPr lang="en-US" dirty="0" smtClean="0"/>
              <a:t>xclusively, and the ease of programming in these</a:t>
            </a:r>
          </a:p>
          <a:p>
            <a:pPr marL="201168" lvl="1" indent="0">
              <a:buNone/>
            </a:pPr>
            <a:r>
              <a:rPr lang="en-US" dirty="0"/>
              <a:t>e</a:t>
            </a:r>
            <a:r>
              <a:rPr lang="en-US" dirty="0" smtClean="0"/>
              <a:t>nvironments can outweigh the increased run-time</a:t>
            </a:r>
          </a:p>
          <a:p>
            <a:pPr marL="201168" lvl="1" indent="0">
              <a:buNone/>
            </a:pPr>
            <a:r>
              <a:rPr lang="en-US" dirty="0" smtClean="0"/>
              <a:t>gained when using a compiled program</a:t>
            </a:r>
          </a:p>
          <a:p>
            <a:pPr marL="201168" lvl="1" indent="0">
              <a:buNone/>
            </a:pPr>
            <a:endParaRPr lang="en-US" dirty="0"/>
          </a:p>
          <a:p>
            <a:pPr marL="201168" lvl="1" indent="0">
              <a:buNone/>
            </a:pPr>
            <a:r>
              <a:rPr lang="en-US" dirty="0" smtClean="0"/>
              <a:t>Ex: 2hr </a:t>
            </a:r>
            <a:r>
              <a:rPr lang="en-US" dirty="0" err="1" smtClean="0"/>
              <a:t>vs</a:t>
            </a:r>
            <a:r>
              <a:rPr lang="en-US" dirty="0" smtClean="0"/>
              <a:t> 2 days of coding = 30 min run time diff.</a:t>
            </a:r>
            <a:endParaRPr lang="en-US" dirty="0" smtClean="0"/>
          </a:p>
          <a:p>
            <a:pPr marL="201168" lvl="1" indent="0">
              <a:buNone/>
            </a:pPr>
            <a:endParaRPr lang="en-US" dirty="0" smtClean="0"/>
          </a:p>
        </p:txBody>
      </p:sp>
      <p:pic>
        <p:nvPicPr>
          <p:cNvPr id="4" name="Picture 3" descr="Screen Shot 2016-10-16 at 1.49.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481" y="2881620"/>
            <a:ext cx="5417883" cy="2864363"/>
          </a:xfrm>
          <a:prstGeom prst="rect">
            <a:avLst/>
          </a:prstGeom>
        </p:spPr>
      </p:pic>
      <p:sp>
        <p:nvSpPr>
          <p:cNvPr id="5" name="Rectangle 4"/>
          <p:cNvSpPr/>
          <p:nvPr/>
        </p:nvSpPr>
        <p:spPr>
          <a:xfrm>
            <a:off x="7963405" y="5745983"/>
            <a:ext cx="2311838" cy="246221"/>
          </a:xfrm>
          <a:prstGeom prst="rect">
            <a:avLst/>
          </a:prstGeom>
        </p:spPr>
        <p:txBody>
          <a:bodyPr wrap="none">
            <a:spAutoFit/>
          </a:bodyPr>
          <a:lstStyle/>
          <a:p>
            <a:r>
              <a:rPr lang="en-US" sz="1000" dirty="0"/>
              <a:t>http://</a:t>
            </a:r>
            <a:r>
              <a:rPr lang="en-US" sz="1000" dirty="0" err="1"/>
              <a:t>whatis.techtarget.com</a:t>
            </a:r>
            <a:r>
              <a:rPr lang="en-US" sz="1000" dirty="0"/>
              <a:t>/definitions</a:t>
            </a:r>
          </a:p>
        </p:txBody>
      </p:sp>
    </p:spTree>
    <p:extLst>
      <p:ext uri="{BB962C8B-B14F-4D97-AF65-F5344CB8AC3E}">
        <p14:creationId xmlns:p14="http://schemas.microsoft.com/office/powerpoint/2010/main" val="14188877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 </a:t>
            </a:r>
            <a:r>
              <a:rPr lang="en-US" dirty="0" smtClean="0"/>
              <a:t>editor</a:t>
            </a:r>
            <a:endParaRPr lang="en-US" dirty="0"/>
          </a:p>
        </p:txBody>
      </p:sp>
      <p:sp>
        <p:nvSpPr>
          <p:cNvPr id="3" name="Content Placeholder 2"/>
          <p:cNvSpPr>
            <a:spLocks noGrp="1"/>
          </p:cNvSpPr>
          <p:nvPr>
            <p:ph idx="1"/>
          </p:nvPr>
        </p:nvSpPr>
        <p:spPr/>
        <p:txBody>
          <a:bodyPr/>
          <a:lstStyle/>
          <a:p>
            <a:r>
              <a:rPr lang="en-US" dirty="0" smtClean="0"/>
              <a:t>A visual user interface for developing and running source code. </a:t>
            </a:r>
          </a:p>
          <a:p>
            <a:r>
              <a:rPr lang="en-US" dirty="0" smtClean="0"/>
              <a:t>Allows the user to interact with graphical icons beyond text-based user interfaces.</a:t>
            </a:r>
          </a:p>
          <a:p>
            <a:pPr lvl="1"/>
            <a:r>
              <a:rPr lang="en-US" dirty="0" smtClean="0"/>
              <a:t>R </a:t>
            </a:r>
            <a:r>
              <a:rPr lang="en-US" dirty="0" err="1" smtClean="0"/>
              <a:t>vs</a:t>
            </a:r>
            <a:r>
              <a:rPr lang="en-US" dirty="0" smtClean="0"/>
              <a:t> </a:t>
            </a:r>
            <a:r>
              <a:rPr lang="en-US" dirty="0" err="1" smtClean="0"/>
              <a:t>Rstudio</a:t>
            </a:r>
            <a:endParaRPr lang="en-US" dirty="0"/>
          </a:p>
          <a:p>
            <a:pPr lvl="1"/>
            <a:endParaRPr lang="en-US" dirty="0" smtClean="0"/>
          </a:p>
          <a:p>
            <a:r>
              <a:rPr lang="en-US" dirty="0" smtClean="0"/>
              <a:t>Text File</a:t>
            </a:r>
          </a:p>
          <a:p>
            <a:pPr lvl="1"/>
            <a:r>
              <a:rPr lang="en-US" dirty="0" smtClean="0"/>
              <a:t>Any file that contains data formatted as text</a:t>
            </a:r>
          </a:p>
          <a:p>
            <a:pPr lvl="1"/>
            <a:r>
              <a:rPr lang="en-US" dirty="0" smtClean="0"/>
              <a:t>Commonly used to store information</a:t>
            </a:r>
          </a:p>
          <a:p>
            <a:pPr lvl="1"/>
            <a:r>
              <a:rPr lang="en-US" dirty="0" smtClean="0"/>
              <a:t>ASCII character set is the most common from of encoding</a:t>
            </a:r>
          </a:p>
        </p:txBody>
      </p:sp>
      <p:pic>
        <p:nvPicPr>
          <p:cNvPr id="4" name="Picture 3" descr="ascii-table-cheat-she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845" y="3653885"/>
            <a:ext cx="3163835" cy="1977397"/>
          </a:xfrm>
          <a:prstGeom prst="rect">
            <a:avLst/>
          </a:prstGeom>
        </p:spPr>
      </p:pic>
    </p:spTree>
    <p:extLst>
      <p:ext uri="{BB962C8B-B14F-4D97-AF65-F5344CB8AC3E}">
        <p14:creationId xmlns:p14="http://schemas.microsoft.com/office/powerpoint/2010/main" val="3260840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Syntax</a:t>
            </a:r>
            <a:endParaRPr lang="en-US" dirty="0"/>
          </a:p>
        </p:txBody>
      </p:sp>
      <p:sp>
        <p:nvSpPr>
          <p:cNvPr id="3" name="Content Placeholder 2"/>
          <p:cNvSpPr>
            <a:spLocks noGrp="1"/>
          </p:cNvSpPr>
          <p:nvPr>
            <p:ph idx="1"/>
          </p:nvPr>
        </p:nvSpPr>
        <p:spPr/>
        <p:txBody>
          <a:bodyPr/>
          <a:lstStyle/>
          <a:p>
            <a:r>
              <a:rPr lang="en-US" dirty="0" smtClean="0"/>
              <a:t>Language specific structure of higher level abstraction and order of operations</a:t>
            </a:r>
          </a:p>
          <a:p>
            <a:r>
              <a:rPr lang="en-US" dirty="0" smtClean="0"/>
              <a:t>Grammar, structure or order of elements in a given language</a:t>
            </a:r>
          </a:p>
          <a:p>
            <a:pPr lvl="1"/>
            <a:r>
              <a:rPr lang="en-US" dirty="0" smtClean="0"/>
              <a:t>= vs. ==, “” vs. ‘’, () vs.  [], if-else-if,</a:t>
            </a:r>
          </a:p>
          <a:p>
            <a:pPr lvl="1"/>
            <a:r>
              <a:rPr lang="en-US" dirty="0" smtClean="0"/>
              <a:t>“Logic is Logic, syntax is whatever” – Chris </a:t>
            </a:r>
            <a:r>
              <a:rPr lang="en-US" dirty="0" err="1" smtClean="0"/>
              <a:t>Galli</a:t>
            </a:r>
            <a:endParaRPr lang="en-US" dirty="0" smtClean="0"/>
          </a:p>
          <a:p>
            <a:pPr lvl="1"/>
            <a:endParaRPr lang="en-US" dirty="0"/>
          </a:p>
          <a:p>
            <a:pPr lvl="1"/>
            <a:endParaRPr lang="en-US" dirty="0"/>
          </a:p>
        </p:txBody>
      </p:sp>
    </p:spTree>
    <p:extLst>
      <p:ext uri="{BB962C8B-B14F-4D97-AF65-F5344CB8AC3E}">
        <p14:creationId xmlns:p14="http://schemas.microsoft.com/office/powerpoint/2010/main" val="9285812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Question</a:t>
            </a:r>
            <a:endParaRPr lang="en-US" dirty="0"/>
          </a:p>
        </p:txBody>
      </p:sp>
      <p:sp>
        <p:nvSpPr>
          <p:cNvPr id="3" name="Content Placeholder 2"/>
          <p:cNvSpPr>
            <a:spLocks noGrp="1"/>
          </p:cNvSpPr>
          <p:nvPr>
            <p:ph idx="1"/>
          </p:nvPr>
        </p:nvSpPr>
        <p:spPr/>
        <p:txBody>
          <a:bodyPr/>
          <a:lstStyle/>
          <a:p>
            <a:r>
              <a:rPr lang="en-US" dirty="0" smtClean="0"/>
              <a:t>Given your new found knowledge regarding Higher and Lower-level languages, where do you envision you will spend most of your time during your graduate career?</a:t>
            </a:r>
          </a:p>
          <a:p>
            <a:endParaRPr lang="en-US" dirty="0"/>
          </a:p>
          <a:p>
            <a:r>
              <a:rPr lang="en-US" dirty="0" smtClean="0"/>
              <a:t>Data analysis vs. computer programming?  </a:t>
            </a:r>
            <a:endParaRPr lang="en-US" dirty="0"/>
          </a:p>
        </p:txBody>
      </p:sp>
    </p:spTree>
    <p:extLst>
      <p:ext uri="{BB962C8B-B14F-4D97-AF65-F5344CB8AC3E}">
        <p14:creationId xmlns:p14="http://schemas.microsoft.com/office/powerpoint/2010/main" val="39341288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languages used in ATMOS</a:t>
            </a:r>
            <a:endParaRPr lang="en-US" dirty="0"/>
          </a:p>
        </p:txBody>
      </p:sp>
      <p:sp>
        <p:nvSpPr>
          <p:cNvPr id="3" name="Content Placeholder 2"/>
          <p:cNvSpPr>
            <a:spLocks noGrp="1"/>
          </p:cNvSpPr>
          <p:nvPr>
            <p:ph idx="1"/>
          </p:nvPr>
        </p:nvSpPr>
        <p:spPr/>
        <p:txBody>
          <a:bodyPr>
            <a:normAutofit fontScale="92500" lnSpcReduction="10000"/>
          </a:bodyPr>
          <a:lstStyle/>
          <a:p>
            <a:r>
              <a:rPr lang="en-US" dirty="0"/>
              <a:t>Lets discuss some of the languages common to </a:t>
            </a:r>
            <a:r>
              <a:rPr lang="en-US" dirty="0" err="1"/>
              <a:t>Atmos</a:t>
            </a:r>
            <a:r>
              <a:rPr lang="en-US" dirty="0"/>
              <a:t> Science.  </a:t>
            </a:r>
          </a:p>
          <a:p>
            <a:r>
              <a:rPr lang="en-US" dirty="0"/>
              <a:t>Given the language diversity of this class some of us will have lots of experience in these languages, some wont… </a:t>
            </a:r>
          </a:p>
          <a:p>
            <a:r>
              <a:rPr lang="en-US" dirty="0"/>
              <a:t>Unix</a:t>
            </a:r>
          </a:p>
          <a:p>
            <a:r>
              <a:rPr lang="en-US" dirty="0" smtClean="0"/>
              <a:t>Fortran</a:t>
            </a:r>
            <a:endParaRPr lang="en-US" dirty="0" smtClean="0"/>
          </a:p>
          <a:p>
            <a:r>
              <a:rPr lang="en-US" dirty="0" err="1"/>
              <a:t>Idl</a:t>
            </a:r>
            <a:endParaRPr lang="en-US" dirty="0"/>
          </a:p>
          <a:p>
            <a:r>
              <a:rPr lang="en-US" dirty="0"/>
              <a:t>Scripts</a:t>
            </a:r>
          </a:p>
          <a:p>
            <a:r>
              <a:rPr lang="en-US" dirty="0" smtClean="0"/>
              <a:t>Python</a:t>
            </a:r>
            <a:endParaRPr lang="en-US" dirty="0" smtClean="0"/>
          </a:p>
          <a:p>
            <a:r>
              <a:rPr lang="en-US" dirty="0" err="1" smtClean="0"/>
              <a:t>Matlab</a:t>
            </a:r>
            <a:endParaRPr lang="en-US" dirty="0" smtClean="0"/>
          </a:p>
          <a:p>
            <a:r>
              <a:rPr lang="en-US" dirty="0" smtClean="0"/>
              <a:t>R</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476" y="2687238"/>
            <a:ext cx="2387600" cy="3416300"/>
          </a:xfrm>
          <a:prstGeom prst="rect">
            <a:avLst/>
          </a:prstGeom>
        </p:spPr>
      </p:pic>
    </p:spTree>
    <p:extLst>
      <p:ext uri="{BB962C8B-B14F-4D97-AF65-F5344CB8AC3E}">
        <p14:creationId xmlns:p14="http://schemas.microsoft.com/office/powerpoint/2010/main" val="12624101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a:t>
            </a:r>
            <a:endParaRPr lang="en-US" dirty="0"/>
          </a:p>
        </p:txBody>
      </p:sp>
      <p:sp>
        <p:nvSpPr>
          <p:cNvPr id="3" name="Content Placeholder 2"/>
          <p:cNvSpPr>
            <a:spLocks noGrp="1"/>
          </p:cNvSpPr>
          <p:nvPr>
            <p:ph idx="1"/>
          </p:nvPr>
        </p:nvSpPr>
        <p:spPr/>
        <p:txBody>
          <a:bodyPr/>
          <a:lstStyle/>
          <a:p>
            <a:r>
              <a:rPr lang="en-US" dirty="0" smtClean="0"/>
              <a:t>Operating System written in predominantly C</a:t>
            </a:r>
          </a:p>
          <a:p>
            <a:r>
              <a:rPr lang="en-US" dirty="0" smtClean="0"/>
              <a:t>Open source, so available on a wide array of </a:t>
            </a:r>
            <a:r>
              <a:rPr lang="en-US" dirty="0" smtClean="0"/>
              <a:t>systems</a:t>
            </a:r>
          </a:p>
          <a:p>
            <a:r>
              <a:rPr lang="en-US" dirty="0" smtClean="0"/>
              <a:t>Some key concepts:</a:t>
            </a:r>
          </a:p>
          <a:p>
            <a:pPr lvl="1"/>
            <a:r>
              <a:rPr lang="en-US" dirty="0" smtClean="0"/>
              <a:t>SSH</a:t>
            </a:r>
          </a:p>
          <a:p>
            <a:pPr lvl="1"/>
            <a:r>
              <a:rPr lang="en-US" dirty="0" smtClean="0"/>
              <a:t>SFTP</a:t>
            </a:r>
          </a:p>
          <a:p>
            <a:pPr lvl="1"/>
            <a:r>
              <a:rPr lang="en-US" dirty="0" smtClean="0"/>
              <a:t>SCP</a:t>
            </a:r>
            <a:endParaRPr lang="en-US" dirty="0" smtClean="0"/>
          </a:p>
          <a:p>
            <a:endParaRPr lang="en-US" dirty="0"/>
          </a:p>
        </p:txBody>
      </p:sp>
      <p:pic>
        <p:nvPicPr>
          <p:cNvPr id="4" name="Picture 3" descr="Screen Shot 2016-10-19 at 11.57.2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172" y="2021069"/>
            <a:ext cx="4845708" cy="3732574"/>
          </a:xfrm>
          <a:prstGeom prst="rect">
            <a:avLst/>
          </a:prstGeom>
        </p:spPr>
      </p:pic>
    </p:spTree>
    <p:extLst>
      <p:ext uri="{BB962C8B-B14F-4D97-AF65-F5344CB8AC3E}">
        <p14:creationId xmlns:p14="http://schemas.microsoft.com/office/powerpoint/2010/main" val="29037061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Fortran</a:t>
            </a:r>
            <a:endParaRPr lang="en-US" dirty="0"/>
          </a:p>
        </p:txBody>
      </p:sp>
      <p:sp>
        <p:nvSpPr>
          <p:cNvPr id="3" name="Content Placeholder 2"/>
          <p:cNvSpPr>
            <a:spLocks noGrp="1"/>
          </p:cNvSpPr>
          <p:nvPr>
            <p:ph idx="1"/>
          </p:nvPr>
        </p:nvSpPr>
        <p:spPr/>
        <p:txBody>
          <a:bodyPr/>
          <a:lstStyle/>
          <a:p>
            <a:r>
              <a:rPr lang="en-US" dirty="0" smtClean="0"/>
              <a:t>Originally developed as a compiler to Translate Formulas (1950’s)</a:t>
            </a:r>
          </a:p>
          <a:p>
            <a:r>
              <a:rPr lang="en-US" dirty="0" smtClean="0"/>
              <a:t>Suited to numeric computations and scientific computing</a:t>
            </a:r>
          </a:p>
          <a:p>
            <a:pPr lvl="1"/>
            <a:r>
              <a:rPr lang="en-US" dirty="0" smtClean="0"/>
              <a:t>Numerical weather perdition</a:t>
            </a:r>
          </a:p>
          <a:p>
            <a:pPr lvl="1"/>
            <a:r>
              <a:rPr lang="en-US" dirty="0" smtClean="0"/>
              <a:t>Fluid dynamics</a:t>
            </a:r>
          </a:p>
          <a:p>
            <a:pPr lvl="1"/>
            <a:r>
              <a:rPr lang="en-US" dirty="0" smtClean="0"/>
              <a:t>Physics and Chemistry</a:t>
            </a:r>
          </a:p>
          <a:p>
            <a:endParaRPr lang="en-US" dirty="0"/>
          </a:p>
        </p:txBody>
      </p:sp>
      <p:pic>
        <p:nvPicPr>
          <p:cNvPr id="4" name="Picture 3" descr="Fortran Punch C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991" y="2985493"/>
            <a:ext cx="5570174" cy="2671943"/>
          </a:xfrm>
          <a:prstGeom prst="rect">
            <a:avLst/>
          </a:prstGeom>
        </p:spPr>
      </p:pic>
    </p:spTree>
    <p:extLst>
      <p:ext uri="{BB962C8B-B14F-4D97-AF65-F5344CB8AC3E}">
        <p14:creationId xmlns:p14="http://schemas.microsoft.com/office/powerpoint/2010/main" val="1499394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Data Language (</a:t>
            </a:r>
            <a:r>
              <a:rPr lang="en-US" dirty="0" err="1" smtClean="0"/>
              <a:t>Idl</a:t>
            </a:r>
            <a:r>
              <a:rPr lang="en-US" dirty="0" smtClean="0"/>
              <a:t>)</a:t>
            </a:r>
            <a:endParaRPr lang="en-US" dirty="0"/>
          </a:p>
        </p:txBody>
      </p:sp>
      <p:sp>
        <p:nvSpPr>
          <p:cNvPr id="3" name="Content Placeholder 2"/>
          <p:cNvSpPr>
            <a:spLocks noGrp="1"/>
          </p:cNvSpPr>
          <p:nvPr>
            <p:ph idx="1"/>
          </p:nvPr>
        </p:nvSpPr>
        <p:spPr/>
        <p:txBody>
          <a:bodyPr/>
          <a:lstStyle/>
          <a:p>
            <a:r>
              <a:rPr lang="en-US" dirty="0" smtClean="0"/>
              <a:t>Primarily used for data analysis and visualizations</a:t>
            </a:r>
          </a:p>
          <a:p>
            <a:r>
              <a:rPr lang="en-US" dirty="0" smtClean="0"/>
              <a:t>Works well with large amounts of data including data processing. </a:t>
            </a:r>
          </a:p>
          <a:p>
            <a:r>
              <a:rPr lang="en-US" dirty="0" smtClean="0"/>
              <a:t>Satellite </a:t>
            </a:r>
            <a:r>
              <a:rPr lang="en-US" dirty="0" smtClean="0"/>
              <a:t>data…</a:t>
            </a:r>
          </a:p>
          <a:p>
            <a:r>
              <a:rPr lang="en-US" dirty="0" smtClean="0"/>
              <a:t>Limited online community</a:t>
            </a:r>
            <a:endParaRPr lang="en-US" dirty="0" smtClean="0"/>
          </a:p>
          <a:p>
            <a:endParaRPr lang="en-US" dirty="0"/>
          </a:p>
        </p:txBody>
      </p:sp>
    </p:spTree>
    <p:extLst>
      <p:ext uri="{BB962C8B-B14F-4D97-AF65-F5344CB8AC3E}">
        <p14:creationId xmlns:p14="http://schemas.microsoft.com/office/powerpoint/2010/main" val="18908623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a:t>
            </a:r>
            <a:endParaRPr lang="en-US" dirty="0"/>
          </a:p>
        </p:txBody>
      </p:sp>
      <p:sp>
        <p:nvSpPr>
          <p:cNvPr id="3" name="Content Placeholder 2"/>
          <p:cNvSpPr>
            <a:spLocks noGrp="1"/>
          </p:cNvSpPr>
          <p:nvPr>
            <p:ph idx="1"/>
          </p:nvPr>
        </p:nvSpPr>
        <p:spPr/>
        <p:txBody>
          <a:bodyPr/>
          <a:lstStyle/>
          <a:p>
            <a:r>
              <a:rPr lang="en-US" dirty="0" smtClean="0"/>
              <a:t>A program that is executed by another program rather than by the computer processor.</a:t>
            </a:r>
          </a:p>
          <a:p>
            <a:r>
              <a:rPr lang="en-US" dirty="0" smtClean="0"/>
              <a:t>Special run-time environments that automate the execution of tasks.  </a:t>
            </a:r>
            <a:r>
              <a:rPr lang="en-US" dirty="0" err="1" smtClean="0"/>
              <a:t>Cron</a:t>
            </a:r>
            <a:r>
              <a:rPr lang="en-US" dirty="0" smtClean="0"/>
              <a:t> tab scripts. </a:t>
            </a:r>
            <a:endParaRPr lang="en-US" dirty="0" smtClean="0"/>
          </a:p>
          <a:p>
            <a:endParaRPr lang="en-US" dirty="0"/>
          </a:p>
          <a:p>
            <a:endParaRPr lang="en-US" dirty="0" smtClean="0"/>
          </a:p>
          <a:p>
            <a:r>
              <a:rPr lang="en-US" dirty="0" smtClean="0"/>
              <a:t>Lets re-do our Homework 1 section 2 as a script! </a:t>
            </a:r>
          </a:p>
          <a:p>
            <a:endParaRPr lang="en-US" dirty="0"/>
          </a:p>
          <a:p>
            <a:r>
              <a:rPr lang="en-US" dirty="0" smtClean="0"/>
              <a:t>What are some useful scripts we can run to help our day to day?</a:t>
            </a:r>
          </a:p>
          <a:p>
            <a:pPr marL="0" indent="0">
              <a:buNone/>
            </a:pPr>
            <a:endParaRPr lang="en-US" dirty="0" smtClean="0"/>
          </a:p>
          <a:p>
            <a:endParaRPr lang="en-US" dirty="0"/>
          </a:p>
        </p:txBody>
      </p:sp>
    </p:spTree>
    <p:extLst>
      <p:ext uri="{BB962C8B-B14F-4D97-AF65-F5344CB8AC3E}">
        <p14:creationId xmlns:p14="http://schemas.microsoft.com/office/powerpoint/2010/main" val="11413825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a:t>
            </a:r>
            <a:endParaRPr lang="en-US" dirty="0"/>
          </a:p>
        </p:txBody>
      </p:sp>
      <p:sp>
        <p:nvSpPr>
          <p:cNvPr id="3" name="Content Placeholder 2"/>
          <p:cNvSpPr>
            <a:spLocks noGrp="1"/>
          </p:cNvSpPr>
          <p:nvPr>
            <p:ph idx="1"/>
          </p:nvPr>
        </p:nvSpPr>
        <p:spPr/>
        <p:txBody>
          <a:bodyPr/>
          <a:lstStyle/>
          <a:p>
            <a:r>
              <a:rPr lang="en-US" dirty="0" smtClean="0"/>
              <a:t>Emphasizes code “readability” and minimizing lines of code. </a:t>
            </a:r>
            <a:endParaRPr lang="en-US" dirty="0" smtClean="0"/>
          </a:p>
          <a:p>
            <a:r>
              <a:rPr lang="en-US" dirty="0" smtClean="0"/>
              <a:t>Object </a:t>
            </a:r>
            <a:r>
              <a:rPr lang="en-US" dirty="0" smtClean="0"/>
              <a:t>oriented language.  </a:t>
            </a:r>
            <a:endParaRPr lang="en-US" dirty="0" smtClean="0"/>
          </a:p>
          <a:p>
            <a:r>
              <a:rPr lang="en-US" dirty="0" smtClean="0"/>
              <a:t>Works </a:t>
            </a:r>
            <a:r>
              <a:rPr lang="en-US" dirty="0" smtClean="0"/>
              <a:t>on many OS working on a lot of systems. </a:t>
            </a:r>
            <a:endParaRPr lang="en-US" dirty="0" smtClean="0"/>
          </a:p>
          <a:p>
            <a:r>
              <a:rPr lang="en-US" dirty="0" smtClean="0"/>
              <a:t>Packaged </a:t>
            </a:r>
            <a:r>
              <a:rPr lang="en-US" dirty="0" smtClean="0"/>
              <a:t>as stand alone executable. </a:t>
            </a:r>
          </a:p>
          <a:p>
            <a:r>
              <a:rPr lang="en-US" dirty="0" smtClean="0"/>
              <a:t>Great environment for communicating with additional </a:t>
            </a:r>
            <a:r>
              <a:rPr lang="en-US" dirty="0" smtClean="0"/>
              <a:t>hardware / the outside world</a:t>
            </a:r>
            <a:endParaRPr lang="en-US" dirty="0"/>
          </a:p>
        </p:txBody>
      </p:sp>
    </p:spTree>
    <p:extLst>
      <p:ext uri="{BB962C8B-B14F-4D97-AF65-F5344CB8AC3E}">
        <p14:creationId xmlns:p14="http://schemas.microsoft.com/office/powerpoint/2010/main" val="23402067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Review</a:t>
            </a:r>
            <a:endParaRPr lang="en-US" dirty="0"/>
          </a:p>
        </p:txBody>
      </p:sp>
      <p:sp>
        <p:nvSpPr>
          <p:cNvPr id="3" name="Content Placeholder 2"/>
          <p:cNvSpPr>
            <a:spLocks noGrp="1"/>
          </p:cNvSpPr>
          <p:nvPr>
            <p:ph idx="1"/>
          </p:nvPr>
        </p:nvSpPr>
        <p:spPr/>
        <p:txBody>
          <a:bodyPr/>
          <a:lstStyle/>
          <a:p>
            <a:r>
              <a:rPr lang="en-US" dirty="0" smtClean="0"/>
              <a:t>Datasets in use: </a:t>
            </a:r>
          </a:p>
          <a:p>
            <a:pPr lvl="1"/>
            <a:r>
              <a:rPr lang="en-US" dirty="0" smtClean="0"/>
              <a:t>HRRR, </a:t>
            </a:r>
            <a:r>
              <a:rPr lang="en-US" dirty="0" err="1" smtClean="0"/>
              <a:t>MesoWest</a:t>
            </a:r>
            <a:r>
              <a:rPr lang="en-US" dirty="0" smtClean="0"/>
              <a:t>, Radar, WRF, </a:t>
            </a:r>
            <a:r>
              <a:rPr lang="en-US" dirty="0" err="1" smtClean="0"/>
              <a:t>Shapefiles</a:t>
            </a:r>
            <a:r>
              <a:rPr lang="en-US" dirty="0" smtClean="0"/>
              <a:t>, grib2, Vulcan (</a:t>
            </a:r>
            <a:r>
              <a:rPr lang="en-US" dirty="0" err="1" smtClean="0"/>
              <a:t>netcdf</a:t>
            </a:r>
            <a:r>
              <a:rPr lang="en-US" dirty="0" smtClean="0"/>
              <a:t>), </a:t>
            </a:r>
            <a:r>
              <a:rPr lang="en-US" dirty="0" err="1" smtClean="0"/>
              <a:t>Carbontracker</a:t>
            </a:r>
            <a:r>
              <a:rPr lang="en-US" dirty="0" smtClean="0"/>
              <a:t>, UUCON (.</a:t>
            </a:r>
            <a:r>
              <a:rPr lang="en-US" dirty="0" err="1" smtClean="0"/>
              <a:t>csv</a:t>
            </a:r>
            <a:r>
              <a:rPr lang="en-US" dirty="0" smtClean="0"/>
              <a:t>)</a:t>
            </a:r>
          </a:p>
          <a:p>
            <a:r>
              <a:rPr lang="en-US" dirty="0" smtClean="0"/>
              <a:t>Languages: </a:t>
            </a:r>
          </a:p>
          <a:p>
            <a:pPr lvl="1"/>
            <a:r>
              <a:rPr lang="en-US" dirty="0" err="1" smtClean="0"/>
              <a:t>MatLab</a:t>
            </a:r>
            <a:r>
              <a:rPr lang="en-US" dirty="0" smtClean="0"/>
              <a:t>, R, Fortran, C++, Python, IDL</a:t>
            </a:r>
          </a:p>
          <a:p>
            <a:endParaRPr lang="en-US" dirty="0"/>
          </a:p>
          <a:p>
            <a:r>
              <a:rPr lang="en-US" dirty="0" smtClean="0"/>
              <a:t>What resources did you find?</a:t>
            </a:r>
            <a:endParaRPr lang="en-US" dirty="0"/>
          </a:p>
        </p:txBody>
      </p:sp>
    </p:spTree>
    <p:extLst>
      <p:ext uri="{BB962C8B-B14F-4D97-AF65-F5344CB8AC3E}">
        <p14:creationId xmlns:p14="http://schemas.microsoft.com/office/powerpoint/2010/main" val="168892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Matlab</a:t>
            </a:r>
            <a:r>
              <a:rPr lang="en-US" dirty="0" smtClean="0"/>
              <a:t> &amp; R</a:t>
            </a:r>
            <a:endParaRPr lang="en-US" dirty="0"/>
          </a:p>
        </p:txBody>
      </p:sp>
      <p:sp>
        <p:nvSpPr>
          <p:cNvPr id="3" name="Content Placeholder 2"/>
          <p:cNvSpPr>
            <a:spLocks noGrp="1"/>
          </p:cNvSpPr>
          <p:nvPr>
            <p:ph idx="1"/>
          </p:nvPr>
        </p:nvSpPr>
        <p:spPr/>
        <p:txBody>
          <a:bodyPr/>
          <a:lstStyle/>
          <a:p>
            <a:r>
              <a:rPr lang="en-US" dirty="0" smtClean="0"/>
              <a:t>Integrated suits of software for data manipulation, simulation, visualization and statistical analysis. </a:t>
            </a:r>
          </a:p>
          <a:p>
            <a:r>
              <a:rPr lang="en-US" dirty="0" smtClean="0"/>
              <a:t>Command line or GUI interactions. </a:t>
            </a:r>
          </a:p>
          <a:p>
            <a:r>
              <a:rPr lang="en-US" dirty="0" smtClean="0"/>
              <a:t>The open source nature of R and its free licensing has allowed it to greatly expand in applications.  </a:t>
            </a:r>
          </a:p>
          <a:p>
            <a:r>
              <a:rPr lang="en-US" dirty="0" smtClean="0"/>
              <a:t>Text and spatial data. </a:t>
            </a:r>
          </a:p>
          <a:p>
            <a:r>
              <a:rPr lang="en-US" dirty="0" smtClean="0"/>
              <a:t>.</a:t>
            </a:r>
            <a:r>
              <a:rPr lang="en-US" dirty="0" err="1" smtClean="0"/>
              <a:t>csv</a:t>
            </a:r>
            <a:r>
              <a:rPr lang="en-US" dirty="0" smtClean="0"/>
              <a:t> files</a:t>
            </a:r>
          </a:p>
        </p:txBody>
      </p:sp>
      <p:pic>
        <p:nvPicPr>
          <p:cNvPr id="4" name="Picture 3"/>
          <p:cNvPicPr>
            <a:picLocks noChangeAspect="1"/>
          </p:cNvPicPr>
          <p:nvPr/>
        </p:nvPicPr>
        <p:blipFill>
          <a:blip r:embed="rId2"/>
          <a:stretch>
            <a:fillRect/>
          </a:stretch>
        </p:blipFill>
        <p:spPr>
          <a:xfrm>
            <a:off x="9417951" y="4479606"/>
            <a:ext cx="2187101" cy="1565081"/>
          </a:xfrm>
          <a:prstGeom prst="rect">
            <a:avLst/>
          </a:prstGeom>
        </p:spPr>
      </p:pic>
      <p:pic>
        <p:nvPicPr>
          <p:cNvPr id="6" name="Picture 5"/>
          <p:cNvPicPr>
            <a:picLocks noChangeAspect="1"/>
          </p:cNvPicPr>
          <p:nvPr/>
        </p:nvPicPr>
        <p:blipFill>
          <a:blip r:embed="rId3"/>
          <a:stretch>
            <a:fillRect/>
          </a:stretch>
        </p:blipFill>
        <p:spPr>
          <a:xfrm>
            <a:off x="6430617" y="4477852"/>
            <a:ext cx="1833910" cy="1391242"/>
          </a:xfrm>
          <a:prstGeom prst="rect">
            <a:avLst/>
          </a:prstGeom>
        </p:spPr>
      </p:pic>
    </p:spTree>
    <p:extLst>
      <p:ext uri="{BB962C8B-B14F-4D97-AF65-F5344CB8AC3E}">
        <p14:creationId xmlns:p14="http://schemas.microsoft.com/office/powerpoint/2010/main" val="12078788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a:t>
            </a:r>
            <a:endParaRPr lang="en-US" dirty="0"/>
          </a:p>
        </p:txBody>
      </p:sp>
      <p:sp>
        <p:nvSpPr>
          <p:cNvPr id="3" name="Content Placeholder 2"/>
          <p:cNvSpPr>
            <a:spLocks noGrp="1"/>
          </p:cNvSpPr>
          <p:nvPr>
            <p:ph idx="1"/>
          </p:nvPr>
        </p:nvSpPr>
        <p:spPr>
          <a:xfrm>
            <a:off x="1097280" y="1845734"/>
            <a:ext cx="6357911" cy="4322652"/>
          </a:xfrm>
        </p:spPr>
        <p:txBody>
          <a:bodyPr>
            <a:normAutofit fontScale="92500" lnSpcReduction="10000"/>
          </a:bodyPr>
          <a:lstStyle/>
          <a:p>
            <a:r>
              <a:rPr lang="en-US" b="1" dirty="0" smtClean="0"/>
              <a:t>Variable</a:t>
            </a:r>
            <a:r>
              <a:rPr lang="en-US" dirty="0" smtClean="0"/>
              <a:t>: Storage location paired with a symbolic identifier</a:t>
            </a:r>
          </a:p>
          <a:p>
            <a:pPr lvl="1"/>
            <a:r>
              <a:rPr lang="en-US" dirty="0" smtClean="0"/>
              <a:t>Use something that is descriptive but concise </a:t>
            </a:r>
          </a:p>
          <a:p>
            <a:pPr lvl="2"/>
            <a:r>
              <a:rPr lang="en-US" dirty="0" smtClean="0"/>
              <a:t>“CO2”  “</a:t>
            </a:r>
            <a:r>
              <a:rPr lang="en-US" dirty="0" err="1" smtClean="0"/>
              <a:t>Atmospheric_Carbon_Dioxide</a:t>
            </a:r>
            <a:r>
              <a:rPr lang="en-US" dirty="0" smtClean="0"/>
              <a:t>”…. “Time” “</a:t>
            </a:r>
            <a:r>
              <a:rPr lang="en-US" dirty="0" err="1" smtClean="0"/>
              <a:t>Time_Of_Measurent</a:t>
            </a:r>
            <a:r>
              <a:rPr lang="en-US" dirty="0" smtClean="0"/>
              <a:t>”</a:t>
            </a:r>
          </a:p>
          <a:p>
            <a:pPr lvl="1"/>
            <a:r>
              <a:rPr lang="en-US" dirty="0" smtClean="0"/>
              <a:t>Include Units! “CO2_ppm” “</a:t>
            </a:r>
            <a:r>
              <a:rPr lang="en-US" dirty="0" err="1" smtClean="0"/>
              <a:t>Time_UTC</a:t>
            </a:r>
            <a:r>
              <a:rPr lang="en-US" dirty="0" smtClean="0"/>
              <a:t>”</a:t>
            </a:r>
          </a:p>
          <a:p>
            <a:pPr lvl="1"/>
            <a:r>
              <a:rPr lang="en-US" dirty="0" smtClean="0"/>
              <a:t>Best example… “CO2ppm_cal” </a:t>
            </a:r>
          </a:p>
          <a:p>
            <a:pPr lvl="1"/>
            <a:r>
              <a:rPr lang="en-US" dirty="0" smtClean="0"/>
              <a:t>If need be, headers were invented for a reason… Outline each variable if confusion is likely.</a:t>
            </a:r>
          </a:p>
          <a:p>
            <a:pPr lvl="1"/>
            <a:r>
              <a:rPr lang="en-US" dirty="0" smtClean="0"/>
              <a:t>Easy to rename variable early on, it gets harder after scripts have been built.</a:t>
            </a:r>
          </a:p>
          <a:p>
            <a:pPr lvl="1"/>
            <a:endParaRPr lang="en-US" dirty="0"/>
          </a:p>
          <a:p>
            <a:r>
              <a:rPr lang="en-US" b="1" dirty="0" smtClean="0"/>
              <a:t>Constant</a:t>
            </a:r>
            <a:r>
              <a:rPr lang="en-US" dirty="0" smtClean="0"/>
              <a:t>: It is constant!  The program can not alter this variable during execution.</a:t>
            </a:r>
          </a:p>
          <a:p>
            <a:pPr lvl="1"/>
            <a:r>
              <a:rPr lang="en-US" dirty="0" smtClean="0"/>
              <a:t>Pi</a:t>
            </a:r>
          </a:p>
          <a:p>
            <a:pPr lvl="1"/>
            <a:r>
              <a:rPr lang="en-US" dirty="0" smtClean="0"/>
              <a:t>If you define a constant make sure you never want to use that variable in any other instance</a:t>
            </a:r>
          </a:p>
        </p:txBody>
      </p:sp>
      <p:pic>
        <p:nvPicPr>
          <p:cNvPr id="4" name="Picture 3" descr="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1354" y="2001248"/>
            <a:ext cx="3983758" cy="3944482"/>
          </a:xfrm>
          <a:prstGeom prst="rect">
            <a:avLst/>
          </a:prstGeom>
        </p:spPr>
      </p:pic>
    </p:spTree>
    <p:extLst>
      <p:ext uri="{BB962C8B-B14F-4D97-AF65-F5344CB8AC3E}">
        <p14:creationId xmlns:p14="http://schemas.microsoft.com/office/powerpoint/2010/main" val="14762890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a:t>
            </a:r>
            <a:endParaRPr lang="en-US" dirty="0"/>
          </a:p>
        </p:txBody>
      </p:sp>
      <p:sp>
        <p:nvSpPr>
          <p:cNvPr id="3" name="Content Placeholder 2"/>
          <p:cNvSpPr>
            <a:spLocks noGrp="1"/>
          </p:cNvSpPr>
          <p:nvPr>
            <p:ph idx="1"/>
          </p:nvPr>
        </p:nvSpPr>
        <p:spPr/>
        <p:txBody>
          <a:bodyPr/>
          <a:lstStyle/>
          <a:p>
            <a:r>
              <a:rPr lang="en-US" b="1" dirty="0" smtClean="0"/>
              <a:t>Undefined</a:t>
            </a:r>
            <a:r>
              <a:rPr lang="en-US" dirty="0" smtClean="0"/>
              <a:t>: Not previously defined by the program.  In most higher-level programming languages variables are defined by the environment.  Pay attention to how they are assigned</a:t>
            </a:r>
            <a:endParaRPr lang="en-US" dirty="0"/>
          </a:p>
          <a:p>
            <a:r>
              <a:rPr lang="en-US" b="1" dirty="0" smtClean="0"/>
              <a:t>Integer</a:t>
            </a:r>
            <a:r>
              <a:rPr lang="en-US" dirty="0" smtClean="0"/>
              <a:t>: A whole number.  </a:t>
            </a:r>
            <a:r>
              <a:rPr lang="en-US" dirty="0"/>
              <a:t>c</a:t>
            </a:r>
            <a:r>
              <a:rPr lang="en-US" dirty="0" smtClean="0"/>
              <a:t>(1:1000)</a:t>
            </a:r>
          </a:p>
          <a:p>
            <a:r>
              <a:rPr lang="en-US" b="1" dirty="0" smtClean="0"/>
              <a:t>Numeric</a:t>
            </a:r>
            <a:r>
              <a:rPr lang="en-US" dirty="0" smtClean="0"/>
              <a:t>: Fractional numbers.  1.000, 10.8, 400.559, Pi</a:t>
            </a:r>
          </a:p>
          <a:p>
            <a:r>
              <a:rPr lang="en-US" b="1" dirty="0" smtClean="0"/>
              <a:t>Float</a:t>
            </a:r>
            <a:r>
              <a:rPr lang="en-US" dirty="0" smtClean="0"/>
              <a:t>: Similar to a numeric, but stored in memory differently.  </a:t>
            </a:r>
          </a:p>
          <a:p>
            <a:r>
              <a:rPr lang="en-US" b="1" dirty="0" smtClean="0"/>
              <a:t>String</a:t>
            </a:r>
            <a:r>
              <a:rPr lang="en-US" dirty="0" smtClean="0"/>
              <a:t>: An array of bites.  Usually used for words.</a:t>
            </a:r>
          </a:p>
          <a:p>
            <a:r>
              <a:rPr lang="en-US" b="1" dirty="0" smtClean="0"/>
              <a:t>Boolean</a:t>
            </a:r>
            <a:r>
              <a:rPr lang="en-US" dirty="0" smtClean="0"/>
              <a:t>: True / False</a:t>
            </a:r>
          </a:p>
          <a:p>
            <a:r>
              <a:rPr lang="en-US" b="1" dirty="0" smtClean="0"/>
              <a:t>POSIX(</a:t>
            </a:r>
            <a:r>
              <a:rPr lang="en-US" b="1" dirty="0" err="1" smtClean="0"/>
              <a:t>ct</a:t>
            </a:r>
            <a:r>
              <a:rPr lang="en-US" b="1" dirty="0" smtClean="0"/>
              <a:t> or </a:t>
            </a:r>
            <a:r>
              <a:rPr lang="en-US" b="1" dirty="0" err="1" smtClean="0"/>
              <a:t>lt</a:t>
            </a:r>
            <a:r>
              <a:rPr lang="en-US" b="1" dirty="0" smtClean="0"/>
              <a:t>): </a:t>
            </a:r>
            <a:r>
              <a:rPr lang="en-US" dirty="0" smtClean="0"/>
              <a:t>Time specific format as either seconds since January 1, 1970 or as a vector where each entry has a specific meaning tied to the various components of time (HH, MM, SS)</a:t>
            </a:r>
            <a:endParaRPr lang="en-US" b="1" dirty="0"/>
          </a:p>
          <a:p>
            <a:pPr marL="0" indent="0">
              <a:buNone/>
            </a:pPr>
            <a:endParaRPr lang="en-US" dirty="0" smtClean="0"/>
          </a:p>
        </p:txBody>
      </p:sp>
    </p:spTree>
    <p:extLst>
      <p:ext uri="{BB962C8B-B14F-4D97-AF65-F5344CB8AC3E}">
        <p14:creationId xmlns:p14="http://schemas.microsoft.com/office/powerpoint/2010/main" val="88358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a:t>
            </a:r>
            <a:endParaRPr lang="en-US" dirty="0"/>
          </a:p>
        </p:txBody>
      </p:sp>
      <p:sp>
        <p:nvSpPr>
          <p:cNvPr id="3" name="Content Placeholder 2"/>
          <p:cNvSpPr>
            <a:spLocks noGrp="1"/>
          </p:cNvSpPr>
          <p:nvPr>
            <p:ph idx="1"/>
          </p:nvPr>
        </p:nvSpPr>
        <p:spPr/>
        <p:txBody>
          <a:bodyPr>
            <a:normAutofit lnSpcReduction="10000"/>
          </a:bodyPr>
          <a:lstStyle/>
          <a:p>
            <a:r>
              <a:rPr lang="en-US" dirty="0" smtClean="0"/>
              <a:t>Factors: variables where integer values are mapped to a character string.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Factors are useful for summary statistics.  A factor will have the number of levels, in the above example that would be 3</a:t>
            </a:r>
            <a:endParaRPr lang="en-US" dirty="0"/>
          </a:p>
        </p:txBody>
      </p:sp>
      <p:pic>
        <p:nvPicPr>
          <p:cNvPr id="4" name="Picture 3"/>
          <p:cNvPicPr>
            <a:picLocks noChangeAspect="1"/>
          </p:cNvPicPr>
          <p:nvPr/>
        </p:nvPicPr>
        <p:blipFill>
          <a:blip r:embed="rId2"/>
          <a:stretch>
            <a:fillRect/>
          </a:stretch>
        </p:blipFill>
        <p:spPr>
          <a:xfrm>
            <a:off x="1969289" y="2639291"/>
            <a:ext cx="4064000" cy="2387600"/>
          </a:xfrm>
          <a:prstGeom prst="rect">
            <a:avLst/>
          </a:prstGeom>
        </p:spPr>
      </p:pic>
      <p:pic>
        <p:nvPicPr>
          <p:cNvPr id="5" name="Picture 4"/>
          <p:cNvPicPr>
            <a:picLocks noChangeAspect="1"/>
          </p:cNvPicPr>
          <p:nvPr/>
        </p:nvPicPr>
        <p:blipFill>
          <a:blip r:embed="rId3"/>
          <a:stretch>
            <a:fillRect/>
          </a:stretch>
        </p:blipFill>
        <p:spPr>
          <a:xfrm>
            <a:off x="6684794" y="2367144"/>
            <a:ext cx="3194596" cy="2659747"/>
          </a:xfrm>
          <a:prstGeom prst="rect">
            <a:avLst/>
          </a:prstGeom>
        </p:spPr>
      </p:pic>
    </p:spTree>
    <p:extLst>
      <p:ext uri="{BB962C8B-B14F-4D97-AF65-F5344CB8AC3E}">
        <p14:creationId xmlns:p14="http://schemas.microsoft.com/office/powerpoint/2010/main" val="2357514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Examples</a:t>
            </a:r>
            <a:endParaRPr lang="en-US" dirty="0"/>
          </a:p>
        </p:txBody>
      </p:sp>
    </p:spTree>
    <p:extLst>
      <p:ext uri="{BB962C8B-B14F-4D97-AF65-F5344CB8AC3E}">
        <p14:creationId xmlns:p14="http://schemas.microsoft.com/office/powerpoint/2010/main" val="170182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and Homework</a:t>
            </a:r>
            <a:endParaRPr lang="en-US" dirty="0"/>
          </a:p>
        </p:txBody>
      </p:sp>
      <p:sp>
        <p:nvSpPr>
          <p:cNvPr id="3" name="Content Placeholder 2"/>
          <p:cNvSpPr>
            <a:spLocks noGrp="1"/>
          </p:cNvSpPr>
          <p:nvPr>
            <p:ph idx="1"/>
          </p:nvPr>
        </p:nvSpPr>
        <p:spPr/>
        <p:txBody>
          <a:bodyPr/>
          <a:lstStyle/>
          <a:p>
            <a:r>
              <a:rPr lang="en-US" dirty="0" smtClean="0"/>
              <a:t>Using a terminal or SPFT client, download the assignment from the class </a:t>
            </a:r>
            <a:r>
              <a:rPr lang="en-US" dirty="0" smtClean="0"/>
              <a:t>website.</a:t>
            </a:r>
          </a:p>
          <a:p>
            <a:r>
              <a:rPr lang="en-US" dirty="0" smtClean="0"/>
              <a:t>Please send me the work sheet and the CSV file created.</a:t>
            </a:r>
            <a:endParaRPr lang="en-US" dirty="0" smtClean="0"/>
          </a:p>
          <a:p>
            <a:endParaRPr lang="en-US" dirty="0"/>
          </a:p>
        </p:txBody>
      </p:sp>
    </p:spTree>
    <p:extLst>
      <p:ext uri="{BB962C8B-B14F-4D97-AF65-F5344CB8AC3E}">
        <p14:creationId xmlns:p14="http://schemas.microsoft.com/office/powerpoint/2010/main" val="343534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lstStyle/>
          <a:p>
            <a:r>
              <a:rPr lang="en-US" dirty="0" smtClean="0"/>
              <a:t>Start out with some overview / theory of Computer Sciences.</a:t>
            </a:r>
          </a:p>
          <a:p>
            <a:pPr lvl="1"/>
            <a:r>
              <a:rPr lang="en-US" dirty="0" smtClean="0"/>
              <a:t>In todays world of higher level programming languages we don</a:t>
            </a:r>
            <a:r>
              <a:rPr lang="fr-FR" dirty="0" smtClean="0"/>
              <a:t>’</a:t>
            </a:r>
            <a:r>
              <a:rPr lang="en-US" dirty="0" smtClean="0"/>
              <a:t>t have to be experts in the field of computer sciences to produce workable code</a:t>
            </a:r>
          </a:p>
          <a:p>
            <a:pPr lvl="1"/>
            <a:r>
              <a:rPr lang="en-US" dirty="0" smtClean="0"/>
              <a:t>However, to optimize our code at least a basic understanding of how a computer works is required</a:t>
            </a:r>
          </a:p>
          <a:p>
            <a:pPr lvl="1"/>
            <a:r>
              <a:rPr lang="en-US" dirty="0" smtClean="0"/>
              <a:t>Also, we don</a:t>
            </a:r>
            <a:r>
              <a:rPr lang="fr-FR" dirty="0" smtClean="0"/>
              <a:t>’</a:t>
            </a:r>
            <a:r>
              <a:rPr lang="en-US" dirty="0" smtClean="0"/>
              <a:t>t want to be a copy and paste programmer…</a:t>
            </a:r>
          </a:p>
          <a:p>
            <a:pPr lvl="1"/>
            <a:endParaRPr lang="en-US" dirty="0"/>
          </a:p>
          <a:p>
            <a:pPr lvl="1"/>
            <a:endParaRPr lang="en-US" dirty="0" smtClean="0"/>
          </a:p>
          <a:p>
            <a:pPr marL="201168" lvl="1" indent="0">
              <a:buNone/>
            </a:pPr>
            <a:r>
              <a:rPr lang="en-US" dirty="0" smtClean="0"/>
              <a:t>Next we will discuss data types and variable</a:t>
            </a:r>
            <a:endParaRPr lang="en-US" dirty="0"/>
          </a:p>
        </p:txBody>
      </p:sp>
    </p:spTree>
    <p:extLst>
      <p:ext uri="{BB962C8B-B14F-4D97-AF65-F5344CB8AC3E}">
        <p14:creationId xmlns:p14="http://schemas.microsoft.com/office/powerpoint/2010/main" val="192290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Overview</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4389" y="2243049"/>
            <a:ext cx="4843462" cy="3206688"/>
          </a:xfrm>
        </p:spPr>
      </p:pic>
      <p:sp>
        <p:nvSpPr>
          <p:cNvPr id="5" name="TextBox 4"/>
          <p:cNvSpPr txBox="1"/>
          <p:nvPr/>
        </p:nvSpPr>
        <p:spPr>
          <a:xfrm>
            <a:off x="5657851" y="2243049"/>
            <a:ext cx="5357812" cy="3139321"/>
          </a:xfrm>
          <a:prstGeom prst="rect">
            <a:avLst/>
          </a:prstGeom>
          <a:noFill/>
        </p:spPr>
        <p:txBody>
          <a:bodyPr wrap="square" rtlCol="0">
            <a:spAutoFit/>
          </a:bodyPr>
          <a:lstStyle/>
          <a:p>
            <a:r>
              <a:rPr lang="en-US" dirty="0" smtClean="0"/>
              <a:t>The closer the language is to the hardware, the “lower level” the language is.  For most of us, we will work in “higher level” languages that have compilers that translate our code into machine </a:t>
            </a:r>
            <a:r>
              <a:rPr lang="en-US" dirty="0" smtClean="0"/>
              <a:t>code or that handle our data </a:t>
            </a:r>
            <a:r>
              <a:rPr lang="en-US" dirty="0" smtClean="0"/>
              <a:t>in the same environment as the source code</a:t>
            </a:r>
            <a:r>
              <a:rPr lang="en-US" dirty="0" smtClean="0"/>
              <a:t>.</a:t>
            </a:r>
            <a:endParaRPr lang="en-US" dirty="0" smtClean="0"/>
          </a:p>
          <a:p>
            <a:endParaRPr lang="en-US" dirty="0"/>
          </a:p>
          <a:p>
            <a:r>
              <a:rPr lang="en-US" dirty="0" smtClean="0"/>
              <a:t>For the majority of what we will do in a masters program will be done in a higher level language, but an knowledge of the underlying theory of computer science can help us greatly improve the efficiency and power of our analysis</a:t>
            </a:r>
            <a:endParaRPr lang="en-US" dirty="0"/>
          </a:p>
        </p:txBody>
      </p:sp>
      <p:sp>
        <p:nvSpPr>
          <p:cNvPr id="6" name="TextBox 5"/>
          <p:cNvSpPr txBox="1"/>
          <p:nvPr/>
        </p:nvSpPr>
        <p:spPr>
          <a:xfrm>
            <a:off x="3236120" y="5393941"/>
            <a:ext cx="4001224" cy="369332"/>
          </a:xfrm>
          <a:prstGeom prst="rect">
            <a:avLst/>
          </a:prstGeom>
          <a:noFill/>
        </p:spPr>
        <p:txBody>
          <a:bodyPr wrap="none" rtlCol="0">
            <a:spAutoFit/>
          </a:bodyPr>
          <a:lstStyle/>
          <a:p>
            <a:r>
              <a:rPr lang="en-US" dirty="0" smtClean="0"/>
              <a:t>http://</a:t>
            </a:r>
            <a:r>
              <a:rPr lang="en-US" dirty="0" err="1" smtClean="0"/>
              <a:t>whatis.techtarget.com</a:t>
            </a:r>
            <a:r>
              <a:rPr lang="en-US" dirty="0" smtClean="0"/>
              <a:t>/definitions</a:t>
            </a:r>
            <a:endParaRPr lang="en-US" dirty="0"/>
          </a:p>
        </p:txBody>
      </p:sp>
    </p:spTree>
    <p:extLst>
      <p:ext uri="{BB962C8B-B14F-4D97-AF65-F5344CB8AC3E}">
        <p14:creationId xmlns:p14="http://schemas.microsoft.com/office/powerpoint/2010/main" val="2052192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&amp; Programs</a:t>
            </a:r>
            <a:endParaRPr lang="en-US" dirty="0"/>
          </a:p>
        </p:txBody>
      </p:sp>
      <p:sp>
        <p:nvSpPr>
          <p:cNvPr id="3" name="Content Placeholder 2"/>
          <p:cNvSpPr>
            <a:spLocks noGrp="1"/>
          </p:cNvSpPr>
          <p:nvPr>
            <p:ph idx="1"/>
          </p:nvPr>
        </p:nvSpPr>
        <p:spPr>
          <a:xfrm>
            <a:off x="1097280" y="1845734"/>
            <a:ext cx="10058400" cy="4231940"/>
          </a:xfrm>
        </p:spPr>
        <p:txBody>
          <a:bodyPr>
            <a:normAutofit fontScale="92500" lnSpcReduction="20000"/>
          </a:bodyPr>
          <a:lstStyle/>
          <a:p>
            <a:r>
              <a:rPr lang="en-US" dirty="0" smtClean="0"/>
              <a:t>Personal computers</a:t>
            </a:r>
          </a:p>
          <a:p>
            <a:pPr lvl="1"/>
            <a:r>
              <a:rPr lang="en-US" dirty="0" smtClean="0"/>
              <a:t>Convenient and easily accessible</a:t>
            </a:r>
          </a:p>
          <a:p>
            <a:pPr lvl="1"/>
            <a:r>
              <a:rPr lang="en-US" dirty="0" smtClean="0"/>
              <a:t>Self administrator</a:t>
            </a:r>
          </a:p>
          <a:p>
            <a:pPr lvl="1"/>
            <a:r>
              <a:rPr lang="en-US" dirty="0" smtClean="0"/>
              <a:t>Low levels of storage and computational power</a:t>
            </a:r>
          </a:p>
          <a:p>
            <a:r>
              <a:rPr lang="en-US" dirty="0" smtClean="0"/>
              <a:t>Servers / CHPC</a:t>
            </a:r>
          </a:p>
          <a:p>
            <a:pPr lvl="1"/>
            <a:r>
              <a:rPr lang="en-US" dirty="0" smtClean="0"/>
              <a:t>Easily accessible but require a higher degree of understanding</a:t>
            </a:r>
          </a:p>
          <a:p>
            <a:pPr lvl="1"/>
            <a:r>
              <a:rPr lang="en-US" dirty="0" smtClean="0"/>
              <a:t>CHPC admin</a:t>
            </a:r>
            <a:endParaRPr lang="en-US" dirty="0"/>
          </a:p>
          <a:p>
            <a:pPr lvl="1"/>
            <a:r>
              <a:rPr lang="en-US" dirty="0" smtClean="0"/>
              <a:t>Extremely high degree of storage and computational power</a:t>
            </a:r>
          </a:p>
          <a:p>
            <a:r>
              <a:rPr lang="en-US" dirty="0" smtClean="0"/>
              <a:t>Programs</a:t>
            </a:r>
          </a:p>
          <a:p>
            <a:pPr lvl="1"/>
            <a:r>
              <a:rPr lang="en-US" dirty="0"/>
              <a:t>Program is a set of ordered operations for a computer to execute. </a:t>
            </a:r>
          </a:p>
          <a:p>
            <a:pPr lvl="1"/>
            <a:r>
              <a:rPr lang="en-US" dirty="0"/>
              <a:t>Programs can be built using a verity of </a:t>
            </a:r>
            <a:r>
              <a:rPr lang="en-US" dirty="0" smtClean="0"/>
              <a:t>languages.</a:t>
            </a:r>
            <a:endParaRPr lang="en-US" dirty="0"/>
          </a:p>
          <a:p>
            <a:pPr lvl="1"/>
            <a:r>
              <a:rPr lang="en-US" dirty="0"/>
              <a:t>After being compiled you have an object program, or machine level </a:t>
            </a:r>
            <a:r>
              <a:rPr lang="en-US" dirty="0" smtClean="0"/>
              <a:t>code</a:t>
            </a:r>
            <a:r>
              <a:rPr lang="en-US" dirty="0"/>
              <a:t> </a:t>
            </a:r>
            <a:r>
              <a:rPr lang="en-US" dirty="0" smtClean="0"/>
              <a:t>that can communicate directly with the computers CPU</a:t>
            </a:r>
          </a:p>
          <a:p>
            <a:pPr lvl="1"/>
            <a:r>
              <a:rPr lang="en-US" dirty="0" smtClean="0"/>
              <a:t>Our goal is to build programs to help us speed up analysis and reduce </a:t>
            </a:r>
            <a:r>
              <a:rPr lang="en-US" dirty="0" smtClean="0"/>
              <a:t>repetitive tasks</a:t>
            </a:r>
          </a:p>
          <a:p>
            <a:pPr lvl="1"/>
            <a:r>
              <a:rPr lang="en-US" dirty="0" smtClean="0"/>
              <a:t>Programs, scripts, functions…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180" y="2274887"/>
            <a:ext cx="3492500" cy="2324100"/>
          </a:xfrm>
          <a:prstGeom prst="rect">
            <a:avLst/>
          </a:prstGeom>
        </p:spPr>
      </p:pic>
    </p:spTree>
    <p:extLst>
      <p:ext uri="{BB962C8B-B14F-4D97-AF65-F5344CB8AC3E}">
        <p14:creationId xmlns:p14="http://schemas.microsoft.com/office/powerpoint/2010/main" val="208897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Code</a:t>
            </a:r>
            <a:endParaRPr lang="en-US" dirty="0"/>
          </a:p>
        </p:txBody>
      </p:sp>
      <p:sp>
        <p:nvSpPr>
          <p:cNvPr id="3" name="Content Placeholder 2"/>
          <p:cNvSpPr>
            <a:spLocks noGrp="1"/>
          </p:cNvSpPr>
          <p:nvPr>
            <p:ph idx="1"/>
          </p:nvPr>
        </p:nvSpPr>
        <p:spPr/>
        <p:txBody>
          <a:bodyPr/>
          <a:lstStyle/>
          <a:p>
            <a:r>
              <a:rPr lang="en-US" smtClean="0"/>
              <a:t>The lowest level of computer languages</a:t>
            </a:r>
          </a:p>
          <a:p>
            <a:r>
              <a:rPr lang="en-US" dirty="0" smtClean="0"/>
              <a:t>Binary or hexadecimal instructions that a machine (hardware) can directly respond to</a:t>
            </a:r>
          </a:p>
          <a:p>
            <a:r>
              <a:rPr lang="en-US" dirty="0" smtClean="0"/>
              <a:t>Highly specific tasks executed on the CPU</a:t>
            </a:r>
          </a:p>
          <a:p>
            <a:r>
              <a:rPr lang="en-US" dirty="0" smtClean="0"/>
              <a:t>Almost never coded directly, but instead a higher level language is compiled (translated) into machine / binary code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318" y="3667847"/>
            <a:ext cx="4124324" cy="2309621"/>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5525" y="4300101"/>
            <a:ext cx="2275134" cy="1683292"/>
          </a:xfrm>
          <a:prstGeom prst="rect">
            <a:avLst/>
          </a:prstGeom>
        </p:spPr>
      </p:pic>
    </p:spTree>
    <p:extLst>
      <p:ext uri="{BB962C8B-B14F-4D97-AF65-F5344CB8AC3E}">
        <p14:creationId xmlns:p14="http://schemas.microsoft.com/office/powerpoint/2010/main" val="7381408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Language</a:t>
            </a:r>
            <a:endParaRPr lang="en-US" dirty="0"/>
          </a:p>
        </p:txBody>
      </p:sp>
      <p:sp>
        <p:nvSpPr>
          <p:cNvPr id="3" name="Content Placeholder 2"/>
          <p:cNvSpPr>
            <a:spLocks noGrp="1"/>
          </p:cNvSpPr>
          <p:nvPr>
            <p:ph idx="1"/>
          </p:nvPr>
        </p:nvSpPr>
        <p:spPr/>
        <p:txBody>
          <a:bodyPr/>
          <a:lstStyle/>
          <a:p>
            <a:r>
              <a:rPr lang="en-US" dirty="0" smtClean="0"/>
              <a:t>Low to intermediate level of language where expressions are composed of mnemonic (symbolic) instructions each of which correspond directly to a machine instruction.</a:t>
            </a:r>
          </a:p>
          <a:p>
            <a:r>
              <a:rPr lang="en-US" dirty="0" smtClean="0"/>
              <a:t>Converted into an executable by an assembler to work directly with microprocessor</a:t>
            </a:r>
          </a:p>
          <a:p>
            <a:r>
              <a:rPr lang="en-US" dirty="0" smtClean="0"/>
              <a:t>Final product of any compiler</a:t>
            </a:r>
          </a:p>
          <a:p>
            <a:r>
              <a:rPr lang="en-US" dirty="0" smtClean="0"/>
              <a:t>In essence, Assembly language is like machine code but it allows the programmer to use names / symbols instead of numbers. </a:t>
            </a:r>
            <a:endParaRPr lang="en-US" dirty="0"/>
          </a:p>
        </p:txBody>
      </p:sp>
      <p:sp>
        <p:nvSpPr>
          <p:cNvPr id="4" name="TextBox 3"/>
          <p:cNvSpPr txBox="1"/>
          <p:nvPr/>
        </p:nvSpPr>
        <p:spPr>
          <a:xfrm>
            <a:off x="1671638" y="4571999"/>
            <a:ext cx="8058150" cy="923330"/>
          </a:xfrm>
          <a:prstGeom prst="rect">
            <a:avLst/>
          </a:prstGeom>
          <a:noFill/>
        </p:spPr>
        <p:txBody>
          <a:bodyPr wrap="square" rtlCol="0">
            <a:spAutoFit/>
          </a:bodyPr>
          <a:lstStyle/>
          <a:p>
            <a:r>
              <a:rPr lang="en-US" dirty="0"/>
              <a:t> </a:t>
            </a:r>
            <a:r>
              <a:rPr lang="en-US" dirty="0" smtClean="0"/>
              <a:t>”For </a:t>
            </a:r>
            <a:r>
              <a:rPr lang="en-US" dirty="0"/>
              <a:t>example, on the </a:t>
            </a:r>
            <a:r>
              <a:rPr lang="en-US" dirty="0">
                <a:hlinkClick r:id="rId2" tooltip="Zilog Z80"/>
              </a:rPr>
              <a:t>Zilog Z80</a:t>
            </a:r>
            <a:r>
              <a:rPr lang="en-US" dirty="0"/>
              <a:t> processor, the machine code </a:t>
            </a:r>
            <a:r>
              <a:rPr lang="en-US" dirty="0" smtClean="0"/>
              <a:t>00000101</a:t>
            </a:r>
            <a:r>
              <a:rPr lang="en-US" dirty="0"/>
              <a:t>, which causes the CPU to </a:t>
            </a:r>
            <a:r>
              <a:rPr lang="en-US" dirty="0" smtClean="0"/>
              <a:t>decrement the</a:t>
            </a:r>
            <a:r>
              <a:rPr lang="en-US" dirty="0"/>
              <a:t> </a:t>
            </a:r>
            <a:r>
              <a:rPr lang="en-US" dirty="0" smtClean="0"/>
              <a:t>B </a:t>
            </a:r>
            <a:r>
              <a:rPr lang="en-US" dirty="0" smtClean="0">
                <a:hlinkClick r:id="rId3" tooltip="Processor register"/>
              </a:rPr>
              <a:t>processor register</a:t>
            </a:r>
            <a:r>
              <a:rPr lang="en-US" dirty="0" smtClean="0"/>
              <a:t>, </a:t>
            </a:r>
            <a:r>
              <a:rPr lang="en-US" dirty="0"/>
              <a:t>would be represented in assembly language as </a:t>
            </a:r>
            <a:r>
              <a:rPr lang="en-US" dirty="0" smtClean="0"/>
              <a:t>DEC B.”</a:t>
            </a:r>
            <a:endParaRPr lang="en-US" dirty="0"/>
          </a:p>
        </p:txBody>
      </p:sp>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5525" y="4300101"/>
            <a:ext cx="2275134" cy="1683292"/>
          </a:xfrm>
          <a:prstGeom prst="rect">
            <a:avLst/>
          </a:prstGeom>
        </p:spPr>
      </p:pic>
    </p:spTree>
    <p:extLst>
      <p:ext uri="{BB962C8B-B14F-4D97-AF65-F5344CB8AC3E}">
        <p14:creationId xmlns:p14="http://schemas.microsoft.com/office/powerpoint/2010/main" val="16767561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High-level Language</a:t>
            </a:r>
            <a:endParaRPr lang="en-US" dirty="0"/>
          </a:p>
        </p:txBody>
      </p:sp>
      <p:sp>
        <p:nvSpPr>
          <p:cNvPr id="3" name="Content Placeholder 2"/>
          <p:cNvSpPr>
            <a:spLocks noGrp="1"/>
          </p:cNvSpPr>
          <p:nvPr>
            <p:ph idx="1"/>
          </p:nvPr>
        </p:nvSpPr>
        <p:spPr>
          <a:xfrm>
            <a:off x="1097280" y="1960033"/>
            <a:ext cx="10058400" cy="4023360"/>
          </a:xfrm>
        </p:spPr>
        <p:txBody>
          <a:bodyPr/>
          <a:lstStyle/>
          <a:p>
            <a:r>
              <a:rPr lang="en-US" dirty="0" smtClean="0"/>
              <a:t>High-level languages can use a higher level of abstraction from a computer</a:t>
            </a:r>
          </a:p>
          <a:p>
            <a:pPr lvl="1"/>
            <a:r>
              <a:rPr lang="en-US" dirty="0" smtClean="0"/>
              <a:t> natural language elements</a:t>
            </a:r>
          </a:p>
          <a:p>
            <a:pPr lvl="1"/>
            <a:r>
              <a:rPr lang="en-US" dirty="0" smtClean="0"/>
              <a:t> structured programing concepts (if-else-than)</a:t>
            </a:r>
          </a:p>
          <a:p>
            <a:pPr lvl="1"/>
            <a:r>
              <a:rPr lang="en-US" dirty="0" smtClean="0"/>
              <a:t> concepts of syntax</a:t>
            </a:r>
          </a:p>
          <a:p>
            <a:pPr lvl="1"/>
            <a:r>
              <a:rPr lang="en-US" dirty="0" smtClean="0"/>
              <a:t>“uses English and mathematical symbols in its instructions”</a:t>
            </a:r>
          </a:p>
          <a:p>
            <a:r>
              <a:rPr lang="en-US" dirty="0" smtClean="0"/>
              <a:t>Low-level languages are hardware specific. </a:t>
            </a:r>
          </a:p>
          <a:p>
            <a:r>
              <a:rPr lang="en-US" dirty="0" smtClean="0"/>
              <a:t>Compiler:</a:t>
            </a:r>
          </a:p>
          <a:p>
            <a:pPr lvl="1"/>
            <a:r>
              <a:rPr lang="en-US" dirty="0"/>
              <a:t>A compiler is a special program used to convert from higher level code to lower level</a:t>
            </a:r>
          </a:p>
          <a:p>
            <a:pPr lvl="1"/>
            <a:r>
              <a:rPr lang="en-US" dirty="0"/>
              <a:t>The output is called object code (program) </a:t>
            </a:r>
          </a:p>
          <a:p>
            <a:pPr lvl="1"/>
            <a:endParaRPr lang="en-US" dirty="0"/>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525" y="4300101"/>
            <a:ext cx="2275134" cy="1683292"/>
          </a:xfrm>
          <a:prstGeom prst="rect">
            <a:avLst/>
          </a:prstGeom>
        </p:spPr>
      </p:pic>
    </p:spTree>
    <p:extLst>
      <p:ext uri="{BB962C8B-B14F-4D97-AF65-F5344CB8AC3E}">
        <p14:creationId xmlns:p14="http://schemas.microsoft.com/office/powerpoint/2010/main" val="19439526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(tab) </a:t>
            </a:r>
            <a:r>
              <a:rPr lang="en-US" dirty="0" smtClean="0"/>
              <a:t>&amp; Executable Files</a:t>
            </a:r>
            <a:endParaRPr lang="en-US" dirty="0"/>
          </a:p>
        </p:txBody>
      </p:sp>
      <p:sp>
        <p:nvSpPr>
          <p:cNvPr id="3" name="Content Placeholder 2"/>
          <p:cNvSpPr>
            <a:spLocks noGrp="1"/>
          </p:cNvSpPr>
          <p:nvPr>
            <p:ph idx="1"/>
          </p:nvPr>
        </p:nvSpPr>
        <p:spPr>
          <a:xfrm>
            <a:off x="1097280" y="1845734"/>
            <a:ext cx="8906984" cy="4023360"/>
          </a:xfrm>
        </p:spPr>
        <p:txBody>
          <a:bodyPr/>
          <a:lstStyle/>
          <a:p>
            <a:r>
              <a:rPr lang="en-US" dirty="0" smtClean="0"/>
              <a:t>Make Files:</a:t>
            </a:r>
          </a:p>
          <a:p>
            <a:pPr lvl="1"/>
            <a:r>
              <a:rPr lang="en-US" dirty="0" smtClean="0"/>
              <a:t>A special format file that guides </a:t>
            </a:r>
            <a:r>
              <a:rPr lang="en-US" dirty="0" smtClean="0"/>
              <a:t>UNIX </a:t>
            </a:r>
            <a:r>
              <a:rPr lang="en-US" dirty="0" smtClean="0"/>
              <a:t>make utility to select which program files are to be compiled and linked together.  </a:t>
            </a:r>
          </a:p>
          <a:p>
            <a:pPr lvl="1"/>
            <a:r>
              <a:rPr lang="en-US" dirty="0" smtClean="0"/>
              <a:t>If you are only modifying a single file than a make file isn’t necessary, but if you are modifying a single file in a program comprised of thousands of files, a make file will identify which portions have been changed </a:t>
            </a:r>
          </a:p>
          <a:p>
            <a:pPr lvl="1"/>
            <a:endParaRPr lang="en-US" dirty="0"/>
          </a:p>
          <a:p>
            <a:r>
              <a:rPr lang="en-US" dirty="0" smtClean="0"/>
              <a:t>Executable Files (.exe)</a:t>
            </a:r>
          </a:p>
          <a:p>
            <a:pPr lvl="1"/>
            <a:r>
              <a:rPr lang="en-US" dirty="0" smtClean="0"/>
              <a:t>A compressed File that performs functions or operations on a computer.  Can not be read since it has been compressed to a low –level language. </a:t>
            </a:r>
          </a:p>
          <a:p>
            <a:pPr lvl="1"/>
            <a:r>
              <a:rPr lang="en-US" dirty="0" smtClean="0"/>
              <a:t>In reality any file congaing instructions for a computer could be called an executable, even in a scripting language source code</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525" y="4300101"/>
            <a:ext cx="2275134" cy="1683292"/>
          </a:xfrm>
          <a:prstGeom prst="rect">
            <a:avLst/>
          </a:prstGeom>
        </p:spPr>
      </p:pic>
    </p:spTree>
    <p:extLst>
      <p:ext uri="{BB962C8B-B14F-4D97-AF65-F5344CB8AC3E}">
        <p14:creationId xmlns:p14="http://schemas.microsoft.com/office/powerpoint/2010/main" val="1293690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4801</TotalTime>
  <Words>1564</Words>
  <Application>Microsoft Macintosh PowerPoint</Application>
  <PresentationFormat>Custom</PresentationFormat>
  <Paragraphs>183</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Retrospect</vt:lpstr>
      <vt:lpstr>Class 2: </vt:lpstr>
      <vt:lpstr>Homework Review</vt:lpstr>
      <vt:lpstr>Todays lecture</vt:lpstr>
      <vt:lpstr>Programming Overview</vt:lpstr>
      <vt:lpstr>Hardware &amp; Programs</vt:lpstr>
      <vt:lpstr>Machine Code</vt:lpstr>
      <vt:lpstr>Assembly Language</vt:lpstr>
      <vt:lpstr>High-level Language</vt:lpstr>
      <vt:lpstr>Make (tab) &amp; Executable Files</vt:lpstr>
      <vt:lpstr>Interpreter </vt:lpstr>
      <vt:lpstr>GUI editor</vt:lpstr>
      <vt:lpstr>Syntax</vt:lpstr>
      <vt:lpstr>Class Question</vt:lpstr>
      <vt:lpstr>Overview of languages used in ATMOS</vt:lpstr>
      <vt:lpstr>Unix</vt:lpstr>
      <vt:lpstr>Fortran</vt:lpstr>
      <vt:lpstr>Interactive Data Language (Idl)</vt:lpstr>
      <vt:lpstr>Script</vt:lpstr>
      <vt:lpstr>Python</vt:lpstr>
      <vt:lpstr>Matlab &amp; R</vt:lpstr>
      <vt:lpstr>Data Types</vt:lpstr>
      <vt:lpstr>Data Type</vt:lpstr>
      <vt:lpstr>Data Types</vt:lpstr>
      <vt:lpstr>Class Examples</vt:lpstr>
      <vt:lpstr>Reading and 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 </dc:title>
  <dc:creator>Ryan Bares</dc:creator>
  <cp:lastModifiedBy>Ryan Bares</cp:lastModifiedBy>
  <cp:revision>40</cp:revision>
  <dcterms:created xsi:type="dcterms:W3CDTF">2016-10-14T17:55:42Z</dcterms:created>
  <dcterms:modified xsi:type="dcterms:W3CDTF">2016-10-20T20:42:09Z</dcterms:modified>
</cp:coreProperties>
</file>