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FCECA"/>
          </a:solidFill>
        </a:fill>
      </a:tcStyle>
    </a:wholeTbl>
    <a:band2H>
      <a:tcTxStyle/>
      <a:tcStyle>
        <a:tcBdr/>
        <a:fill>
          <a:solidFill>
            <a:srgbClr val="F7E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FDAD3"/>
          </a:solidFill>
        </a:fill>
      </a:tcStyle>
    </a:wholeTbl>
    <a:band2H>
      <a:tcTxStyle/>
      <a:tcStyle>
        <a:tcBdr/>
        <a:fill>
          <a:solidFill>
            <a:srgbClr val="F0EDE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D1D1"/>
          </a:solidFill>
        </a:fill>
      </a:tcStyle>
    </a:wholeTbl>
    <a:band2H>
      <a:tcTxStyle/>
      <a:tcStyle>
        <a:tcBdr/>
        <a:fill>
          <a:solidFill>
            <a:srgbClr val="ED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2" d="100"/>
          <a:sy n="112" d="100"/>
        </p:scale>
        <p:origin x="-102" y="-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6" name="Shape 16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478883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0" y="6400800"/>
            <a:ext cx="12192003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6" name="Shape 116"/>
          <p:cNvSpPr/>
          <p:nvPr/>
        </p:nvSpPr>
        <p:spPr>
          <a:xfrm>
            <a:off x="14" y="6334316"/>
            <a:ext cx="12191987" cy="66486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7" name="Shape 117"/>
          <p:cNvSpPr/>
          <p:nvPr/>
        </p:nvSpPr>
        <p:spPr>
          <a:xfrm>
            <a:off x="1193532" y="1737845"/>
            <a:ext cx="9966961" cy="2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rgbClr val="40404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19" name="Shape 119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 lIns="0" tIns="0" rIns="0" bIns="0"/>
          <a:lstStyle>
            <a:lvl1pPr marL="91438" indent="-91438">
              <a:buClr>
                <a:schemeClr val="accent1"/>
              </a:buClr>
              <a:buSzPct val="100000"/>
              <a:buFont typeface="Trebuchet MS"/>
              <a:buChar char=" 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404368" indent="-203200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645304" indent="-261256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828185" indent="-261257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1011065" indent="-261257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0" name="Shape 1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28" name="Shape 128"/>
          <p:cNvSpPr/>
          <p:nvPr/>
        </p:nvSpPr>
        <p:spPr>
          <a:xfrm>
            <a:off x="13" y="6334316"/>
            <a:ext cx="12188828" cy="6401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29" name="Shape 129"/>
          <p:cNvSpPr>
            <a:spLocks noGrp="1"/>
          </p:cNvSpPr>
          <p:nvPr>
            <p:ph type="title"/>
          </p:nvPr>
        </p:nvSpPr>
        <p:spPr>
          <a:xfrm>
            <a:off x="8724900" y="412302"/>
            <a:ext cx="2628900" cy="5759899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rgbClr val="40404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30" name="Shape 130"/>
          <p:cNvSpPr>
            <a:spLocks noGrp="1"/>
          </p:cNvSpPr>
          <p:nvPr>
            <p:ph type="body" idx="1"/>
          </p:nvPr>
        </p:nvSpPr>
        <p:spPr>
          <a:xfrm>
            <a:off x="838200" y="412302"/>
            <a:ext cx="7734300" cy="5759899"/>
          </a:xfrm>
          <a:prstGeom prst="rect">
            <a:avLst/>
          </a:prstGeom>
        </p:spPr>
        <p:txBody>
          <a:bodyPr lIns="0" tIns="0" rIns="0" bIns="0"/>
          <a:lstStyle>
            <a:lvl1pPr marL="91438" indent="-91438">
              <a:buClr>
                <a:schemeClr val="accent1"/>
              </a:buClr>
              <a:buSzPct val="100000"/>
              <a:buFont typeface="Trebuchet MS"/>
              <a:buChar char=" 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404368" indent="-203200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645304" indent="-261256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828185" indent="-261257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1011065" indent="-261257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1" name="Shape 1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40"/>
          <p:cNvGrpSpPr/>
          <p:nvPr/>
        </p:nvGrpSpPr>
        <p:grpSpPr>
          <a:xfrm>
            <a:off x="-1" y="6413500"/>
            <a:ext cx="12192003" cy="457200"/>
            <a:chOff x="0" y="0"/>
            <a:chExt cx="12192001" cy="457200"/>
          </a:xfrm>
        </p:grpSpPr>
        <p:sp>
          <p:nvSpPr>
            <p:cNvPr id="138" name="Shape 138"/>
            <p:cNvSpPr/>
            <p:nvPr/>
          </p:nvSpPr>
          <p:spPr>
            <a:xfrm>
              <a:off x="-1" y="0"/>
              <a:ext cx="12192003" cy="457200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>
              <a:off x="-1" y="0"/>
              <a:ext cx="12192003" cy="3581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r>
                <a:t>ATMOS 6910-18, Fall 2016</a:t>
              </a:r>
            </a:p>
          </p:txBody>
        </p:sp>
      </p:grpSp>
      <p:sp>
        <p:nvSpPr>
          <p:cNvPr id="141" name="Shape 141"/>
          <p:cNvSpPr/>
          <p:nvPr/>
        </p:nvSpPr>
        <p:spPr>
          <a:xfrm>
            <a:off x="14" y="6334316"/>
            <a:ext cx="12191987" cy="66486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42" name="Shape 142"/>
          <p:cNvSpPr/>
          <p:nvPr/>
        </p:nvSpPr>
        <p:spPr>
          <a:xfrm>
            <a:off x="1193532" y="1737845"/>
            <a:ext cx="9966961" cy="2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43" name="Shape 143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rgbClr val="40404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44" name="Shape 144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 lIns="0" tIns="0" rIns="0" bIns="0"/>
          <a:lstStyle>
            <a:lvl1pPr marL="91438" indent="-91438">
              <a:buClr>
                <a:schemeClr val="accent1"/>
              </a:buClr>
              <a:buSzPct val="100000"/>
              <a:buFont typeface="Trebuchet MS"/>
              <a:buChar char=" 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404368" indent="-203200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645304" indent="-261256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828185" indent="-261257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1011065" indent="-261257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5" name="Shape 145"/>
          <p:cNvSpPr>
            <a:spLocks noGrp="1"/>
          </p:cNvSpPr>
          <p:nvPr>
            <p:ph type="sldNum" sz="quarter" idx="2"/>
          </p:nvPr>
        </p:nvSpPr>
        <p:spPr>
          <a:xfrm>
            <a:off x="10975144" y="6526779"/>
            <a:ext cx="237340" cy="23113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 154"/>
          <p:cNvGrpSpPr/>
          <p:nvPr/>
        </p:nvGrpSpPr>
        <p:grpSpPr>
          <a:xfrm>
            <a:off x="-1" y="6413500"/>
            <a:ext cx="12192003" cy="457200"/>
            <a:chOff x="0" y="0"/>
            <a:chExt cx="12192001" cy="457200"/>
          </a:xfrm>
        </p:grpSpPr>
        <p:sp>
          <p:nvSpPr>
            <p:cNvPr id="152" name="Shape 152"/>
            <p:cNvSpPr/>
            <p:nvPr/>
          </p:nvSpPr>
          <p:spPr>
            <a:xfrm>
              <a:off x="-1" y="0"/>
              <a:ext cx="12192003" cy="457200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53" name="Shape 153"/>
            <p:cNvSpPr/>
            <p:nvPr/>
          </p:nvSpPr>
          <p:spPr>
            <a:xfrm>
              <a:off x="-1" y="0"/>
              <a:ext cx="12192003" cy="3581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r>
                <a:t>ATMOS 6910-18, Fall 2016</a:t>
              </a:r>
            </a:p>
          </p:txBody>
        </p:sp>
      </p:grpSp>
      <p:sp>
        <p:nvSpPr>
          <p:cNvPr id="155" name="Shape 155"/>
          <p:cNvSpPr/>
          <p:nvPr/>
        </p:nvSpPr>
        <p:spPr>
          <a:xfrm>
            <a:off x="14" y="6334316"/>
            <a:ext cx="12191987" cy="66486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6" name="Shape 156"/>
          <p:cNvSpPr/>
          <p:nvPr/>
        </p:nvSpPr>
        <p:spPr>
          <a:xfrm>
            <a:off x="1193532" y="1737845"/>
            <a:ext cx="9966961" cy="1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rgbClr val="40404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58" name="Shape 158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 lIns="0" tIns="0" rIns="0" bIns="0"/>
          <a:lstStyle>
            <a:lvl1pPr marL="91438" indent="-91438">
              <a:buClr>
                <a:schemeClr val="accent1"/>
              </a:buClr>
              <a:buSzPct val="100000"/>
              <a:buFont typeface="Trebuchet MS"/>
              <a:buChar char=" 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404368" indent="-203200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645304" indent="-261256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828185" indent="-261257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1011065" indent="-261257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9" name="Shape 159"/>
          <p:cNvSpPr>
            <a:spLocks noGrp="1"/>
          </p:cNvSpPr>
          <p:nvPr>
            <p:ph type="sldNum" sz="quarter" idx="2"/>
          </p:nvPr>
        </p:nvSpPr>
        <p:spPr>
          <a:xfrm>
            <a:off x="10975143" y="6526778"/>
            <a:ext cx="237341" cy="23113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5"/>
          <p:cNvGrpSpPr/>
          <p:nvPr/>
        </p:nvGrpSpPr>
        <p:grpSpPr>
          <a:xfrm>
            <a:off x="-1" y="6413500"/>
            <a:ext cx="12192003" cy="457200"/>
            <a:chOff x="0" y="0"/>
            <a:chExt cx="12192001" cy="457200"/>
          </a:xfrm>
        </p:grpSpPr>
        <p:sp>
          <p:nvSpPr>
            <p:cNvPr id="23" name="Shape 23"/>
            <p:cNvSpPr/>
            <p:nvPr/>
          </p:nvSpPr>
          <p:spPr>
            <a:xfrm>
              <a:off x="-1" y="0"/>
              <a:ext cx="12192003" cy="457200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24" name="Shape 24"/>
            <p:cNvSpPr/>
            <p:nvPr/>
          </p:nvSpPr>
          <p:spPr>
            <a:xfrm>
              <a:off x="-1" y="0"/>
              <a:ext cx="12192003" cy="3581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r>
                <a:t>ATMOS 6910-18, Fall 2016</a:t>
              </a:r>
            </a:p>
          </p:txBody>
        </p:sp>
      </p:grpSp>
      <p:sp>
        <p:nvSpPr>
          <p:cNvPr id="26" name="Shape 26"/>
          <p:cNvSpPr/>
          <p:nvPr/>
        </p:nvSpPr>
        <p:spPr>
          <a:xfrm>
            <a:off x="14" y="6334316"/>
            <a:ext cx="12191987" cy="66486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7" name="Shape 27"/>
          <p:cNvSpPr/>
          <p:nvPr/>
        </p:nvSpPr>
        <p:spPr>
          <a:xfrm>
            <a:off x="1193532" y="1737845"/>
            <a:ext cx="9966961" cy="2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8" name="Shape 28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rgbClr val="40404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29" name="Shape 29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 lIns="0" tIns="0" rIns="0" bIns="0"/>
          <a:lstStyle>
            <a:lvl1pPr marL="91438" indent="-91438">
              <a:buClr>
                <a:schemeClr val="accent1"/>
              </a:buClr>
              <a:buSzPct val="100000"/>
              <a:buFont typeface="Trebuchet MS"/>
              <a:buChar char=" 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404368" indent="-203200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645304" indent="-261256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828185" indent="-261257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1011065" indent="-261257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0" name="Shape 3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sz="quarter" idx="1"/>
          </p:nvPr>
        </p:nvSpPr>
        <p:spPr>
          <a:xfrm>
            <a:off x="1097280" y="4453128"/>
            <a:ext cx="10058401" cy="1143002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0" y="6400800"/>
            <a:ext cx="12192003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7" name="Shape 47"/>
          <p:cNvSpPr/>
          <p:nvPr/>
        </p:nvSpPr>
        <p:spPr>
          <a:xfrm>
            <a:off x="14" y="6334316"/>
            <a:ext cx="12191987" cy="66486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8" name="Shape 48"/>
          <p:cNvSpPr/>
          <p:nvPr/>
        </p:nvSpPr>
        <p:spPr>
          <a:xfrm>
            <a:off x="1193532" y="1737845"/>
            <a:ext cx="9966961" cy="2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rgbClr val="40404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sz="half" idx="1"/>
          </p:nvPr>
        </p:nvSpPr>
        <p:spPr>
          <a:xfrm>
            <a:off x="1097277" y="1845734"/>
            <a:ext cx="4937762" cy="4023360"/>
          </a:xfrm>
          <a:prstGeom prst="rect">
            <a:avLst/>
          </a:prstGeom>
        </p:spPr>
        <p:txBody>
          <a:bodyPr lIns="0" tIns="0" rIns="0" bIns="0"/>
          <a:lstStyle>
            <a:lvl1pPr marL="91438" indent="-91438">
              <a:buClr>
                <a:schemeClr val="accent1"/>
              </a:buClr>
              <a:buSzPct val="100000"/>
              <a:buFont typeface="Trebuchet MS"/>
              <a:buChar char=" 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404368" indent="-203200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645304" indent="-261256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828185" indent="-261257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1011065" indent="-261257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1" name="Shape 5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0" y="6400800"/>
            <a:ext cx="12192003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9" name="Shape 59"/>
          <p:cNvSpPr/>
          <p:nvPr/>
        </p:nvSpPr>
        <p:spPr>
          <a:xfrm>
            <a:off x="14" y="6334316"/>
            <a:ext cx="12191987" cy="66486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60" name="Shape 60"/>
          <p:cNvSpPr/>
          <p:nvPr/>
        </p:nvSpPr>
        <p:spPr>
          <a:xfrm>
            <a:off x="1193532" y="1737845"/>
            <a:ext cx="9966961" cy="2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61" name="Shape 6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rgbClr val="40404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62" name="Shape 62"/>
          <p:cNvSpPr>
            <a:spLocks noGrp="1"/>
          </p:cNvSpPr>
          <p:nvPr>
            <p:ph type="body" sz="quarter" idx="1"/>
          </p:nvPr>
        </p:nvSpPr>
        <p:spPr>
          <a:xfrm>
            <a:off x="1097280" y="1846052"/>
            <a:ext cx="4937760" cy="736284"/>
          </a:xfrm>
          <a:prstGeom prst="rect">
            <a:avLst/>
          </a:prstGeom>
        </p:spPr>
        <p:txBody>
          <a:bodyPr anchor="ctr"/>
          <a:lstStyle>
            <a:lvl1pPr>
              <a:defRPr sz="2000" spc="0">
                <a:latin typeface="+mn-lt"/>
                <a:ea typeface="+mn-ea"/>
                <a:cs typeface="+mn-cs"/>
                <a:sym typeface="Calibri"/>
              </a:defRPr>
            </a:lvl1pPr>
            <a:lvl2pPr marL="404368" indent="-203200">
              <a:defRPr sz="2000" spc="0">
                <a:latin typeface="+mn-lt"/>
                <a:ea typeface="+mn-ea"/>
                <a:cs typeface="+mn-cs"/>
                <a:sym typeface="Calibri"/>
              </a:defRPr>
            </a:lvl2pPr>
            <a:lvl3pPr marL="645304" indent="-261256">
              <a:defRPr sz="2000" spc="0">
                <a:latin typeface="+mn-lt"/>
                <a:ea typeface="+mn-ea"/>
                <a:cs typeface="+mn-cs"/>
                <a:sym typeface="Calibri"/>
              </a:defRPr>
            </a:lvl3pPr>
            <a:lvl4pPr marL="828185" indent="-261257">
              <a:defRPr sz="2000" spc="0">
                <a:latin typeface="+mn-lt"/>
                <a:ea typeface="+mn-ea"/>
                <a:cs typeface="+mn-cs"/>
                <a:sym typeface="Calibri"/>
              </a:defRPr>
            </a:lvl4pPr>
            <a:lvl5pPr marL="1011065" indent="-261257">
              <a:defRPr sz="2000" spc="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3" name="Shape 63"/>
          <p:cNvSpPr>
            <a:spLocks noGrp="1"/>
          </p:cNvSpPr>
          <p:nvPr>
            <p:ph type="body" sz="quarter" idx="13"/>
          </p:nvPr>
        </p:nvSpPr>
        <p:spPr>
          <a:xfrm>
            <a:off x="6217918" y="1846052"/>
            <a:ext cx="4937763" cy="736284"/>
          </a:xfrm>
          <a:prstGeom prst="rect">
            <a:avLst/>
          </a:prstGeom>
        </p:spPr>
        <p:txBody>
          <a:bodyPr anchor="ctr"/>
          <a:lstStyle/>
          <a:p>
            <a:pPr marL="91438" indent="-91438">
              <a:buClr>
                <a:schemeClr val="accent1"/>
              </a:buClr>
              <a:buSzPct val="100000"/>
              <a:buFont typeface="Trebuchet MS"/>
              <a:buChar char=" 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64" name="Shape 6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/>
        </p:nvSpPr>
        <p:spPr>
          <a:xfrm>
            <a:off x="0" y="6400800"/>
            <a:ext cx="12192003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72" name="Shape 72"/>
          <p:cNvSpPr/>
          <p:nvPr/>
        </p:nvSpPr>
        <p:spPr>
          <a:xfrm>
            <a:off x="14" y="6334316"/>
            <a:ext cx="12191987" cy="66486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73" name="Shape 73"/>
          <p:cNvSpPr/>
          <p:nvPr/>
        </p:nvSpPr>
        <p:spPr>
          <a:xfrm>
            <a:off x="1193532" y="1737845"/>
            <a:ext cx="9966961" cy="2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rgbClr val="40404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83" name="Shape 83"/>
          <p:cNvSpPr/>
          <p:nvPr/>
        </p:nvSpPr>
        <p:spPr>
          <a:xfrm>
            <a:off x="13" y="6334316"/>
            <a:ext cx="12188828" cy="6401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14" y="0"/>
            <a:ext cx="4050795" cy="6858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2" name="Shape 92"/>
          <p:cNvSpPr/>
          <p:nvPr/>
        </p:nvSpPr>
        <p:spPr>
          <a:xfrm>
            <a:off x="4040070" y="0"/>
            <a:ext cx="64010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3" name="Shape 93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1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idx="1"/>
          </p:nvPr>
        </p:nvSpPr>
        <p:spPr>
          <a:xfrm>
            <a:off x="4800600" y="731519"/>
            <a:ext cx="6492241" cy="5257802"/>
          </a:xfrm>
          <a:prstGeom prst="rect">
            <a:avLst/>
          </a:prstGeom>
        </p:spPr>
        <p:txBody>
          <a:bodyPr lIns="0" tIns="0" rIns="0" bIns="0"/>
          <a:lstStyle>
            <a:lvl1pPr marL="91438" indent="-91438">
              <a:buClr>
                <a:schemeClr val="accent1"/>
              </a:buClr>
              <a:buSzPct val="100000"/>
              <a:buFont typeface="Trebuchet MS"/>
              <a:buChar char=" 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404368" indent="-203200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645304" indent="-261256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828185" indent="-261257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1011065" indent="-261257">
              <a:buClr>
                <a:schemeClr val="accent1"/>
              </a:buClr>
              <a:buFont typeface="Trebuchet MS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5" name="Shape 95"/>
          <p:cNvSpPr>
            <a:spLocks noGrp="1"/>
          </p:cNvSpPr>
          <p:nvPr>
            <p:ph type="body" sz="quarter" idx="13"/>
          </p:nvPr>
        </p:nvSpPr>
        <p:spPr>
          <a:xfrm>
            <a:off x="457200" y="2926079"/>
            <a:ext cx="3200400" cy="3379125"/>
          </a:xfrm>
          <a:prstGeom prst="rect">
            <a:avLst/>
          </a:prstGeom>
        </p:spPr>
        <p:txBody>
          <a:bodyPr/>
          <a:lstStyle/>
          <a:p>
            <a:pPr marL="91438" indent="-91438">
              <a:buClr>
                <a:schemeClr val="accent1"/>
              </a:buClr>
              <a:buSzPct val="100000"/>
              <a:buFont typeface="Trebuchet MS"/>
              <a:buChar char=" "/>
              <a:defRPr sz="2000" cap="none" spc="0">
                <a:solidFill>
                  <a:srgbClr val="404040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96" name="Shape 9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96464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04" name="Shape 104"/>
          <p:cNvSpPr/>
          <p:nvPr/>
        </p:nvSpPr>
        <p:spPr>
          <a:xfrm>
            <a:off x="13" y="4915075"/>
            <a:ext cx="12188828" cy="6401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05" name="Shape 105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2"/>
          </a:xfrm>
          <a:prstGeom prst="rect">
            <a:avLst/>
          </a:prstGeom>
        </p:spPr>
        <p:txBody>
          <a:bodyPr lIns="0" tIns="0" rIns="0" bIns="0"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06" name="Shape 106"/>
          <p:cNvSpPr>
            <a:spLocks noGrp="1"/>
          </p:cNvSpPr>
          <p:nvPr>
            <p:ph type="pic" idx="13"/>
          </p:nvPr>
        </p:nvSpPr>
        <p:spPr>
          <a:xfrm>
            <a:off x="13" y="0"/>
            <a:ext cx="12191988" cy="49150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body" sz="quarter" idx="1"/>
          </p:nvPr>
        </p:nvSpPr>
        <p:spPr>
          <a:xfrm>
            <a:off x="1097280" y="5907023"/>
            <a:ext cx="10113265" cy="594362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600"/>
              </a:spcBef>
              <a:defRPr sz="1500" cap="none" spc="0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353568" indent="-152400">
              <a:spcBef>
                <a:spcPts val="600"/>
              </a:spcBef>
              <a:defRPr sz="1500" cap="none" spc="0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579990" indent="-195942">
              <a:spcBef>
                <a:spcPts val="600"/>
              </a:spcBef>
              <a:defRPr sz="1500" cap="none" spc="0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762870" indent="-195942">
              <a:spcBef>
                <a:spcPts val="600"/>
              </a:spcBef>
              <a:defRPr sz="1500" cap="none" spc="0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945750" indent="-195942">
              <a:spcBef>
                <a:spcPts val="600"/>
              </a:spcBef>
              <a:defRPr sz="1500" cap="none" spc="0"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8" name="Shape 10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3" name="Shape 3"/>
          <p:cNvSpPr/>
          <p:nvPr/>
        </p:nvSpPr>
        <p:spPr>
          <a:xfrm>
            <a:off x="13" y="6334316"/>
            <a:ext cx="12188828" cy="6401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1097280" y="758951"/>
            <a:ext cx="10058401" cy="35661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100050" y="4455621"/>
            <a:ext cx="10058401" cy="11430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hape 6"/>
          <p:cNvSpPr/>
          <p:nvPr/>
        </p:nvSpPr>
        <p:spPr>
          <a:xfrm>
            <a:off x="1207656" y="4343400"/>
            <a:ext cx="9875523" cy="0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7" name="Shape 7"/>
          <p:cNvSpPr>
            <a:spLocks noGrp="1"/>
          </p:cNvSpPr>
          <p:nvPr>
            <p:ph type="sldNum" sz="quarter" idx="2"/>
          </p:nvPr>
        </p:nvSpPr>
        <p:spPr>
          <a:xfrm>
            <a:off x="10975143" y="6526778"/>
            <a:ext cx="237340" cy="2311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0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262626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262626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262626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262626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262626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262626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262626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262626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262626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0" marR="0" indent="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Tx/>
        <a:buSzTx/>
        <a:buFontTx/>
        <a:buNone/>
        <a:tabLst/>
        <a:defRPr sz="2400" b="0" i="0" u="none" strike="noStrike" cap="all" spc="200" baseline="0">
          <a:ln>
            <a:noFill/>
          </a:ln>
          <a:solidFill>
            <a:srgbClr val="696464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445008" marR="0" indent="-24384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00000"/>
        <a:buFontTx/>
        <a:buChar char="◦"/>
        <a:tabLst/>
        <a:defRPr sz="2400" b="0" i="0" u="none" strike="noStrike" cap="all" spc="200" baseline="0">
          <a:ln>
            <a:noFill/>
          </a:ln>
          <a:solidFill>
            <a:srgbClr val="696464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697556" marR="0" indent="-313508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00000"/>
        <a:buFontTx/>
        <a:buChar char="◦"/>
        <a:tabLst/>
        <a:defRPr sz="2400" b="0" i="0" u="none" strike="noStrike" cap="all" spc="200" baseline="0">
          <a:ln>
            <a:noFill/>
          </a:ln>
          <a:solidFill>
            <a:srgbClr val="696464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880436" marR="0" indent="-313508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00000"/>
        <a:buFontTx/>
        <a:buChar char="◦"/>
        <a:tabLst/>
        <a:defRPr sz="2400" b="0" i="0" u="none" strike="noStrike" cap="all" spc="200" baseline="0">
          <a:ln>
            <a:noFill/>
          </a:ln>
          <a:solidFill>
            <a:srgbClr val="696464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1063316" marR="0" indent="-313508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00000"/>
        <a:buFontTx/>
        <a:buChar char="◦"/>
        <a:tabLst/>
        <a:defRPr sz="2400" b="0" i="0" u="none" strike="noStrike" cap="all" spc="200" baseline="0">
          <a:ln>
            <a:noFill/>
          </a:ln>
          <a:solidFill>
            <a:srgbClr val="696464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1263285" marR="0" indent="-39188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00000"/>
        <a:buFontTx/>
        <a:buChar char="◦"/>
        <a:tabLst/>
        <a:defRPr sz="2400" b="0" i="0" u="none" strike="noStrike" cap="all" spc="200" baseline="0">
          <a:ln>
            <a:noFill/>
          </a:ln>
          <a:solidFill>
            <a:srgbClr val="696464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1463285" marR="0" indent="-39188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00000"/>
        <a:buFontTx/>
        <a:buChar char="◦"/>
        <a:tabLst/>
        <a:defRPr sz="2400" b="0" i="0" u="none" strike="noStrike" cap="all" spc="200" baseline="0">
          <a:ln>
            <a:noFill/>
          </a:ln>
          <a:solidFill>
            <a:srgbClr val="696464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1663285" marR="0" indent="-39188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00000"/>
        <a:buFontTx/>
        <a:buChar char="◦"/>
        <a:tabLst/>
        <a:defRPr sz="2400" b="0" i="0" u="none" strike="noStrike" cap="all" spc="200" baseline="0">
          <a:ln>
            <a:noFill/>
          </a:ln>
          <a:solidFill>
            <a:srgbClr val="696464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1863285" marR="0" indent="-39188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00000"/>
        <a:buFontTx/>
        <a:buChar char="◦"/>
        <a:tabLst/>
        <a:defRPr sz="2400" b="0" i="0" u="none" strike="noStrike" cap="all" spc="200" baseline="0">
          <a:ln>
            <a:noFill/>
          </a:ln>
          <a:solidFill>
            <a:srgbClr val="696464"/>
          </a:solidFill>
          <a:uFillTx/>
          <a:latin typeface="Calibri Light"/>
          <a:ea typeface="Calibri Light"/>
          <a:cs typeface="Calibri Light"/>
          <a:sym typeface="Calibri Light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nime.org/files/knime_seventechniquesdatadimreduction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scc.utah.edu/~u0079358/atmos6910/Class_15/example.tx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orytellingwithdata.com/" TargetMode="External"/><Relationship Id="rId2" Type="http://schemas.openxmlformats.org/officeDocument/2006/relationships/hyperlink" Target="http://vis.stanford.edu/files/2010-Narrative-InfoVis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/>
          </p:cNvSpPr>
          <p:nvPr>
            <p:ph type="title"/>
          </p:nvPr>
        </p:nvSpPr>
        <p:spPr>
          <a:xfrm>
            <a:off x="1100050" y="758951"/>
            <a:ext cx="10058401" cy="3566162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Class n-1 (15): </a:t>
            </a:r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1100050" y="4468321"/>
            <a:ext cx="10058401" cy="1143002"/>
          </a:xfrm>
          <a:prstGeom prst="rect">
            <a:avLst/>
          </a:prstGeom>
        </p:spPr>
        <p:txBody>
          <a:bodyPr/>
          <a:lstStyle/>
          <a:p>
            <a:r>
              <a:t>Workflow review &amp; Data dimensionality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Data Dimensionality</a:t>
            </a:r>
          </a:p>
        </p:txBody>
      </p:sp>
      <p:sp>
        <p:nvSpPr>
          <p:cNvPr id="196" name="Shape 196"/>
          <p:cNvSpPr>
            <a:spLocks noGrp="1"/>
          </p:cNvSpPr>
          <p:nvPr>
            <p:ph type="body" idx="1"/>
          </p:nvPr>
        </p:nvSpPr>
        <p:spPr>
          <a:xfrm>
            <a:off x="1097280" y="1871134"/>
            <a:ext cx="10058401" cy="4023360"/>
          </a:xfrm>
          <a:prstGeom prst="rect">
            <a:avLst/>
          </a:prstGeom>
        </p:spPr>
        <p:txBody>
          <a:bodyPr/>
          <a:lstStyle/>
          <a:p>
            <a:pPr marL="0" indent="0" defTabSz="694944">
              <a:lnSpc>
                <a:spcPct val="100000"/>
              </a:lnSpc>
              <a:spcBef>
                <a:spcPts val="900"/>
              </a:spcBef>
              <a:buSzTx/>
              <a:buNone/>
              <a:defRPr sz="1824"/>
            </a:pPr>
            <a:r>
              <a:t>A scientist from JPL emails me asking for all of the data from MesoWest. The conversation went like this:</a:t>
            </a:r>
          </a:p>
          <a:p>
            <a:pPr marL="0" indent="0" defTabSz="694944">
              <a:lnSpc>
                <a:spcPct val="100000"/>
              </a:lnSpc>
              <a:spcBef>
                <a:spcPts val="900"/>
              </a:spcBef>
              <a:buSzTx/>
              <a:buNone/>
              <a:defRPr sz="1824"/>
            </a:pPr>
            <a:r>
              <a:t>Me: Really? You want all of the data? (it’s about a 2TB data set)</a:t>
            </a:r>
          </a:p>
          <a:p>
            <a:pPr marL="0" indent="0" defTabSz="694944">
              <a:lnSpc>
                <a:spcPct val="100000"/>
              </a:lnSpc>
              <a:spcBef>
                <a:spcPts val="900"/>
              </a:spcBef>
              <a:buSzTx/>
              <a:buNone/>
              <a:defRPr sz="1824"/>
            </a:pPr>
            <a:endParaRPr/>
          </a:p>
          <a:p>
            <a:pPr marL="0" indent="0" defTabSz="694944">
              <a:lnSpc>
                <a:spcPct val="100000"/>
              </a:lnSpc>
              <a:spcBef>
                <a:spcPts val="900"/>
              </a:spcBef>
              <a:buSzTx/>
              <a:buNone/>
              <a:defRPr sz="1824"/>
            </a:pPr>
            <a:r>
              <a:t>JPL: Yes,  we want to validate a derived surface temperature product from remote sensed data acquired by a satellite.</a:t>
            </a:r>
          </a:p>
          <a:p>
            <a:pPr marL="0" indent="0" defTabSz="694944">
              <a:lnSpc>
                <a:spcPct val="100000"/>
              </a:lnSpc>
              <a:spcBef>
                <a:spcPts val="900"/>
              </a:spcBef>
              <a:buSzTx/>
              <a:buNone/>
              <a:defRPr sz="1824"/>
            </a:pPr>
            <a:endParaRPr/>
          </a:p>
          <a:p>
            <a:pPr marL="0" indent="0" defTabSz="694944">
              <a:lnSpc>
                <a:spcPct val="100000"/>
              </a:lnSpc>
              <a:spcBef>
                <a:spcPts val="900"/>
              </a:spcBef>
              <a:buSzTx/>
              <a:buNone/>
              <a:defRPr sz="1824"/>
            </a:pPr>
            <a:r>
              <a:t>Me: So are you looking for just surface temperatures?</a:t>
            </a:r>
          </a:p>
          <a:p>
            <a:pPr marL="0" indent="0" defTabSz="694944">
              <a:lnSpc>
                <a:spcPct val="100000"/>
              </a:lnSpc>
              <a:spcBef>
                <a:spcPts val="900"/>
              </a:spcBef>
              <a:buSzTx/>
              <a:buNone/>
              <a:defRPr sz="1824"/>
            </a:pPr>
            <a:endParaRPr/>
          </a:p>
          <a:p>
            <a:pPr marL="0" indent="0" defTabSz="694944">
              <a:lnSpc>
                <a:spcPct val="100000"/>
              </a:lnSpc>
              <a:spcBef>
                <a:spcPts val="900"/>
              </a:spcBef>
              <a:buSzTx/>
              <a:buNone/>
              <a:defRPr sz="1824"/>
            </a:pPr>
            <a:r>
              <a:t>JPL: Yes, we need surface temperatures and relative humidity and precipitation for all stations.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" grpId="1" build="p" bldLvl="5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Data Dimensionality</a:t>
            </a:r>
          </a:p>
        </p:txBody>
      </p:sp>
      <p:sp>
        <p:nvSpPr>
          <p:cNvPr id="199" name="Shape 199"/>
          <p:cNvSpPr>
            <a:spLocks noGrp="1"/>
          </p:cNvSpPr>
          <p:nvPr>
            <p:ph type="body" idx="1"/>
          </p:nvPr>
        </p:nvSpPr>
        <p:spPr>
          <a:xfrm>
            <a:off x="1147812" y="1858434"/>
            <a:ext cx="10058401" cy="4023360"/>
          </a:xfrm>
          <a:prstGeom prst="rect">
            <a:avLst/>
          </a:prstGeom>
        </p:spPr>
        <p:txBody>
          <a:bodyPr/>
          <a:lstStyle/>
          <a:p>
            <a:pPr marL="0" indent="0" defTabSz="749808">
              <a:lnSpc>
                <a:spcPct val="100000"/>
              </a:lnSpc>
              <a:spcBef>
                <a:spcPts val="900"/>
              </a:spcBef>
              <a:buSzTx/>
              <a:buNone/>
              <a:defRPr sz="1640"/>
            </a:pPr>
            <a:r>
              <a:t>Me: We have 40,000 stations in MesoWest and can provide you with a time series for each station that observed the variables you are interested in. What time period?</a:t>
            </a:r>
          </a:p>
          <a:p>
            <a:pPr marL="0" indent="0" defTabSz="749808">
              <a:lnSpc>
                <a:spcPct val="100000"/>
              </a:lnSpc>
              <a:spcBef>
                <a:spcPts val="900"/>
              </a:spcBef>
              <a:buSzTx/>
              <a:buNone/>
              <a:defRPr sz="1640"/>
            </a:pPr>
            <a:endParaRPr/>
          </a:p>
          <a:p>
            <a:pPr marL="0" indent="0" defTabSz="749808">
              <a:lnSpc>
                <a:spcPct val="100000"/>
              </a:lnSpc>
              <a:spcBef>
                <a:spcPts val="900"/>
              </a:spcBef>
              <a:buSzTx/>
              <a:buNone/>
              <a:defRPr sz="1640"/>
            </a:pPr>
            <a:r>
              <a:t>JPL: All times from 1999 through now.</a:t>
            </a:r>
          </a:p>
          <a:p>
            <a:pPr marL="0" indent="0" defTabSz="749808">
              <a:lnSpc>
                <a:spcPct val="100000"/>
              </a:lnSpc>
              <a:spcBef>
                <a:spcPts val="900"/>
              </a:spcBef>
              <a:buSzTx/>
              <a:buNone/>
              <a:defRPr sz="1640"/>
            </a:pPr>
            <a:endParaRPr/>
          </a:p>
          <a:p>
            <a:pPr marL="0" indent="0" defTabSz="749808">
              <a:lnSpc>
                <a:spcPct val="100000"/>
              </a:lnSpc>
              <a:spcBef>
                <a:spcPts val="900"/>
              </a:spcBef>
              <a:buSzTx/>
              <a:buNone/>
              <a:defRPr sz="1640"/>
            </a:pPr>
            <a:r>
              <a:t>(I happen to know that this satellite is polar orbiting and only sees a small swath of data at any given time.)</a:t>
            </a:r>
          </a:p>
          <a:p>
            <a:pPr marL="0" indent="0" defTabSz="749808">
              <a:lnSpc>
                <a:spcPct val="100000"/>
              </a:lnSpc>
              <a:spcBef>
                <a:spcPts val="900"/>
              </a:spcBef>
              <a:buSzTx/>
              <a:buNone/>
              <a:defRPr sz="1640"/>
            </a:pPr>
            <a:endParaRPr/>
          </a:p>
          <a:p>
            <a:pPr marL="0" indent="0" defTabSz="749808">
              <a:lnSpc>
                <a:spcPct val="100000"/>
              </a:lnSpc>
              <a:spcBef>
                <a:spcPts val="900"/>
              </a:spcBef>
              <a:buSzTx/>
              <a:buNone/>
              <a:defRPr sz="1640"/>
            </a:pPr>
            <a:r>
              <a:t>Me: Do you have a list of bounding boxes for each overpass granule swath?</a:t>
            </a:r>
          </a:p>
          <a:p>
            <a:pPr marL="0" indent="0" defTabSz="749808">
              <a:lnSpc>
                <a:spcPct val="100000"/>
              </a:lnSpc>
              <a:spcBef>
                <a:spcPts val="900"/>
              </a:spcBef>
              <a:buSzTx/>
              <a:buNone/>
              <a:defRPr sz="1640"/>
            </a:pPr>
            <a:endParaRPr/>
          </a:p>
          <a:p>
            <a:pPr marL="0" indent="0" defTabSz="749808">
              <a:lnSpc>
                <a:spcPct val="100000"/>
              </a:lnSpc>
              <a:spcBef>
                <a:spcPts val="900"/>
              </a:spcBef>
              <a:buSzTx/>
              <a:buNone/>
              <a:defRPr sz="1640"/>
            </a:pPr>
            <a:r>
              <a:t>JPL: Yes. Good idea. Here they are attached.</a:t>
            </a:r>
          </a:p>
          <a:p>
            <a:pPr marL="0" indent="0" defTabSz="749808">
              <a:lnSpc>
                <a:spcPct val="100000"/>
              </a:lnSpc>
              <a:spcBef>
                <a:spcPts val="900"/>
              </a:spcBef>
              <a:buSzTx/>
              <a:buNone/>
              <a:defRPr sz="1640"/>
            </a:pPr>
            <a:r>
              <a:t>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" grpId="1" build="p" bldLvl="5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Data Dimensionality</a:t>
            </a:r>
          </a:p>
        </p:txBody>
      </p:sp>
      <p:sp>
        <p:nvSpPr>
          <p:cNvPr id="202" name="Shape 202"/>
          <p:cNvSpPr>
            <a:spLocks noGrp="1"/>
          </p:cNvSpPr>
          <p:nvPr>
            <p:ph type="body" idx="1"/>
          </p:nvPr>
        </p:nvSpPr>
        <p:spPr>
          <a:xfrm>
            <a:off x="1147812" y="1858434"/>
            <a:ext cx="10058401" cy="4023360"/>
          </a:xfrm>
          <a:prstGeom prst="rect">
            <a:avLst/>
          </a:prstGeom>
        </p:spPr>
        <p:txBody>
          <a:bodyPr/>
          <a:lstStyle/>
          <a:p>
            <a:pPr marL="0" indent="0" defTabSz="850391">
              <a:lnSpc>
                <a:spcPct val="100000"/>
              </a:lnSpc>
              <a:spcBef>
                <a:spcPts val="1100"/>
              </a:spcBef>
              <a:buSzTx/>
              <a:buNone/>
              <a:defRPr sz="1860"/>
            </a:pPr>
            <a:r>
              <a:t>Me: I see the overpasses are for ~20 minutes each, many of our stations report hourly. Should I round to the nearest observation time within 30 minutes of either direction of the overpass time range and provide the nearest match to the overpass averaged time?</a:t>
            </a:r>
          </a:p>
          <a:p>
            <a:pPr marL="0" indent="0" defTabSz="850391">
              <a:lnSpc>
                <a:spcPct val="100000"/>
              </a:lnSpc>
              <a:spcBef>
                <a:spcPts val="1100"/>
              </a:spcBef>
              <a:buSzTx/>
              <a:buNone/>
              <a:defRPr sz="1860"/>
            </a:pPr>
            <a:endParaRPr/>
          </a:p>
          <a:p>
            <a:pPr marL="0" indent="0" defTabSz="850391">
              <a:lnSpc>
                <a:spcPct val="100000"/>
              </a:lnSpc>
              <a:spcBef>
                <a:spcPts val="1100"/>
              </a:spcBef>
              <a:buSzTx/>
              <a:buNone/>
              <a:defRPr sz="1860"/>
            </a:pPr>
            <a:r>
              <a:t>JPL: Yes, that would be fine.</a:t>
            </a:r>
          </a:p>
          <a:p>
            <a:pPr marL="0" indent="0" defTabSz="850391">
              <a:lnSpc>
                <a:spcPct val="100000"/>
              </a:lnSpc>
              <a:spcBef>
                <a:spcPts val="1100"/>
              </a:spcBef>
              <a:buSzTx/>
              <a:buNone/>
              <a:defRPr sz="1860"/>
            </a:pPr>
            <a:endParaRPr/>
          </a:p>
          <a:p>
            <a:pPr marL="0" indent="0" defTabSz="850391">
              <a:lnSpc>
                <a:spcPct val="100000"/>
              </a:lnSpc>
              <a:spcBef>
                <a:spcPts val="1100"/>
              </a:spcBef>
              <a:buSzTx/>
              <a:buNone/>
              <a:defRPr sz="1860"/>
            </a:pPr>
            <a:r>
              <a:t>Me: Great! I’ll place files for you to download at the location of X that contains the station data you need.</a:t>
            </a:r>
          </a:p>
          <a:p>
            <a:pPr marL="0" indent="0" defTabSz="850391">
              <a:lnSpc>
                <a:spcPct val="100000"/>
              </a:lnSpc>
              <a:spcBef>
                <a:spcPts val="1100"/>
              </a:spcBef>
              <a:buSzTx/>
              <a:buNone/>
              <a:defRPr sz="1860"/>
            </a:pPr>
            <a:endParaRPr/>
          </a:p>
          <a:p>
            <a:pPr marL="0" indent="0" defTabSz="850391">
              <a:lnSpc>
                <a:spcPct val="100000"/>
              </a:lnSpc>
              <a:spcBef>
                <a:spcPts val="1100"/>
              </a:spcBef>
              <a:buSzTx/>
              <a:buNone/>
              <a:defRPr sz="1860"/>
            </a:pPr>
            <a:r>
              <a:t>JPL: How come there are so few stations in each file for any given overpass? </a:t>
            </a:r>
          </a:p>
          <a:p>
            <a:pPr marL="0" indent="0" defTabSz="850391">
              <a:lnSpc>
                <a:spcPct val="100000"/>
              </a:lnSpc>
              <a:spcBef>
                <a:spcPts val="1100"/>
              </a:spcBef>
              <a:buSzTx/>
              <a:buNone/>
              <a:defRPr sz="1860"/>
            </a:pPr>
            <a:r>
              <a:t>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1" build="p" bldLvl="5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lvl="1">
              <a:defRPr sz="4800" spc="-100">
                <a:solidFill>
                  <a:srgbClr val="404040"/>
                </a:solidFill>
              </a:defRPr>
            </a:pPr>
            <a:r>
              <a:t>Data Dimensionality</a:t>
            </a:r>
          </a:p>
        </p:txBody>
      </p:sp>
      <p:sp>
        <p:nvSpPr>
          <p:cNvPr id="205" name="Shape 205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marL="0" indent="0" defTabSz="786384">
              <a:lnSpc>
                <a:spcPct val="100000"/>
              </a:lnSpc>
              <a:spcBef>
                <a:spcPts val="1000"/>
              </a:spcBef>
              <a:buSzTx/>
              <a:buNone/>
              <a:defRPr sz="2064"/>
            </a:pPr>
            <a:r>
              <a:t>Let’s start with a time series of observed “things” at some stations.</a:t>
            </a:r>
          </a:p>
          <a:p>
            <a:pPr marL="0" indent="0" defTabSz="786384">
              <a:lnSpc>
                <a:spcPct val="100000"/>
              </a:lnSpc>
              <a:spcBef>
                <a:spcPts val="1000"/>
              </a:spcBef>
              <a:buSzTx/>
              <a:buNone/>
              <a:defRPr sz="2064"/>
            </a:pPr>
            <a:r>
              <a:t>Each station observes several different “things”, like RH, temp, wind speed, pressure. Let’s call them variables.</a:t>
            </a:r>
          </a:p>
          <a:p>
            <a:pPr marL="0" indent="0" defTabSz="786384">
              <a:lnSpc>
                <a:spcPct val="100000"/>
              </a:lnSpc>
              <a:spcBef>
                <a:spcPts val="1000"/>
              </a:spcBef>
              <a:buSzTx/>
              <a:buNone/>
              <a:defRPr sz="2064"/>
            </a:pPr>
            <a:r>
              <a:t>Each station is from one of several networks (like NWS/FAA, DOTs)</a:t>
            </a:r>
          </a:p>
          <a:p>
            <a:pPr marL="0" indent="0" defTabSz="786384">
              <a:lnSpc>
                <a:spcPct val="100000"/>
              </a:lnSpc>
              <a:spcBef>
                <a:spcPts val="1000"/>
              </a:spcBef>
              <a:buSzTx/>
              <a:buNone/>
              <a:defRPr sz="2064"/>
            </a:pPr>
            <a:r>
              <a:t>Every variable has several quality control algorithms applied.</a:t>
            </a:r>
          </a:p>
          <a:p>
            <a:pPr marL="0" indent="0" defTabSz="786384">
              <a:lnSpc>
                <a:spcPct val="100000"/>
              </a:lnSpc>
              <a:spcBef>
                <a:spcPts val="1000"/>
              </a:spcBef>
              <a:buSzTx/>
              <a:buNone/>
              <a:defRPr sz="2064"/>
            </a:pPr>
            <a:r>
              <a:t>There are two different sources of quality control, many of the same types of tests are performed.</a:t>
            </a:r>
          </a:p>
          <a:p>
            <a:pPr marL="0" indent="0" defTabSz="786384">
              <a:lnSpc>
                <a:spcPct val="100000"/>
              </a:lnSpc>
              <a:spcBef>
                <a:spcPts val="1000"/>
              </a:spcBef>
              <a:buSzTx/>
              <a:buNone/>
              <a:defRPr sz="2064"/>
            </a:pPr>
            <a:r>
              <a:t>How many data dimensions do we have here?</a:t>
            </a:r>
          </a:p>
          <a:p>
            <a:pPr marL="0" indent="0" defTabSz="786384">
              <a:lnSpc>
                <a:spcPct val="100000"/>
              </a:lnSpc>
              <a:spcBef>
                <a:spcPts val="1000"/>
              </a:spcBef>
              <a:buSzTx/>
              <a:buNone/>
              <a:defRPr sz="2064"/>
            </a:pPr>
            <a:endParaRPr/>
          </a:p>
          <a:p>
            <a:pPr marL="0" indent="0" defTabSz="786384">
              <a:lnSpc>
                <a:spcPct val="100000"/>
              </a:lnSpc>
              <a:spcBef>
                <a:spcPts val="1000"/>
              </a:spcBef>
              <a:buSzTx/>
              <a:buNone/>
              <a:defRPr sz="2064"/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https://www.knime.org/files/knime_seventechniquesdatadimreduction.pdf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" grpId="1" build="p" bldLvl="5" animBg="1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lvl="1">
              <a:defRPr sz="4800" spc="-100">
                <a:solidFill>
                  <a:srgbClr val="404040"/>
                </a:solidFill>
              </a:defRPr>
            </a:pPr>
            <a:r>
              <a:t>Data Dimensionality</a:t>
            </a:r>
          </a:p>
        </p:txBody>
      </p:sp>
      <p:sp>
        <p:nvSpPr>
          <p:cNvPr id="208" name="Shape 208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Now I’m going to add my own classifications:</a:t>
            </a:r>
          </a:p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Season</a:t>
            </a:r>
          </a:p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Climate zone</a:t>
            </a:r>
          </a:p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Temporal frequency</a:t>
            </a:r>
          </a:p>
          <a:p>
            <a:pPr marL="0" indent="0">
              <a:lnSpc>
                <a:spcPct val="100000"/>
              </a:lnSpc>
              <a:buSzTx/>
              <a:buNone/>
              <a:defRPr sz="2400"/>
            </a:pPr>
            <a:endParaRPr/>
          </a:p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How many ways are there to view this data?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" grpId="1" build="p" bldLvl="5" animBg="1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lvl="1">
              <a:defRPr sz="4800" spc="-100">
                <a:solidFill>
                  <a:srgbClr val="404040"/>
                </a:solidFill>
              </a:defRPr>
            </a:pPr>
            <a:r>
              <a:t>Data Dimensionality</a:t>
            </a:r>
          </a:p>
        </p:txBody>
      </p:sp>
      <p:sp>
        <p:nvSpPr>
          <p:cNvPr id="211" name="Shape 211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1. Station(s)</a:t>
            </a:r>
          </a:p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2. Variable(s)</a:t>
            </a:r>
          </a:p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3. Network(s)</a:t>
            </a:r>
          </a:p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4. QC(s)</a:t>
            </a:r>
          </a:p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5. Season(s)</a:t>
            </a:r>
          </a:p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6. Climate zone(s)</a:t>
            </a:r>
          </a:p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7. Temporal frequency(s) 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lvl="1">
              <a:defRPr sz="4800" spc="-100">
                <a:solidFill>
                  <a:srgbClr val="404040"/>
                </a:solidFill>
              </a:defRPr>
            </a:pPr>
            <a:r>
              <a:t>Data Dimensionality</a:t>
            </a:r>
          </a:p>
        </p:txBody>
      </p:sp>
      <p:sp>
        <p:nvSpPr>
          <p:cNvPr id="214" name="Shape 214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marL="0" indent="0" defTabSz="822959">
              <a:lnSpc>
                <a:spcPct val="100000"/>
              </a:lnSpc>
              <a:spcBef>
                <a:spcPts val="1000"/>
              </a:spcBef>
              <a:buSzTx/>
              <a:buNone/>
              <a:defRPr sz="2159"/>
            </a:pPr>
            <a:r>
              <a:t>Multivariate analysis concerns itself with the relationships of more than one dimension for any given variable. </a:t>
            </a:r>
          </a:p>
          <a:p>
            <a:pPr marL="0" indent="0" defTabSz="822959">
              <a:lnSpc>
                <a:spcPct val="100000"/>
              </a:lnSpc>
              <a:spcBef>
                <a:spcPts val="1000"/>
              </a:spcBef>
              <a:buSzTx/>
              <a:buNone/>
              <a:defRPr sz="2159"/>
            </a:pPr>
            <a:endParaRPr/>
          </a:p>
          <a:p>
            <a:pPr marL="0" indent="0" defTabSz="822959">
              <a:lnSpc>
                <a:spcPct val="100000"/>
              </a:lnSpc>
              <a:spcBef>
                <a:spcPts val="1000"/>
              </a:spcBef>
              <a:buSzTx/>
              <a:buNone/>
              <a:defRPr sz="2159"/>
            </a:pPr>
            <a:r>
              <a:t>Before you can approach such analysis, we need to organize data in ways that can support arbitrary inspections.</a:t>
            </a:r>
          </a:p>
          <a:p>
            <a:pPr marL="0" indent="0" defTabSz="822959">
              <a:lnSpc>
                <a:spcPct val="100000"/>
              </a:lnSpc>
              <a:spcBef>
                <a:spcPts val="1000"/>
              </a:spcBef>
              <a:buSzTx/>
              <a:buNone/>
              <a:defRPr sz="2159"/>
            </a:pPr>
            <a:endParaRPr/>
          </a:p>
          <a:p>
            <a:pPr marL="0" indent="0" defTabSz="822959">
              <a:lnSpc>
                <a:spcPct val="100000"/>
              </a:lnSpc>
              <a:spcBef>
                <a:spcPts val="1000"/>
              </a:spcBef>
              <a:buSzTx/>
              <a:buNone/>
              <a:defRPr sz="2159"/>
            </a:pPr>
            <a:r>
              <a:t>Arranging data in arrays of identical size is often the most basic approach. This will always work for higher level functions like “where” statements. </a:t>
            </a:r>
          </a:p>
          <a:p>
            <a:pPr marL="0" indent="0" defTabSz="822959">
              <a:lnSpc>
                <a:spcPct val="100000"/>
              </a:lnSpc>
              <a:spcBef>
                <a:spcPts val="1000"/>
              </a:spcBef>
              <a:buSzTx/>
              <a:buNone/>
              <a:defRPr sz="2159"/>
            </a:pPr>
            <a:endParaRPr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Example</a:t>
            </a:r>
          </a:p>
        </p:txBody>
      </p:sp>
      <p:sp>
        <p:nvSpPr>
          <p:cNvPr id="217" name="Shape 21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  <a:p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http://www.inscc.utah.edu/~u0079358/atmos6910/Class_15/example.txt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/>
          </p:cNvSpPr>
          <p:nvPr>
            <p:ph type="body" idx="1"/>
          </p:nvPr>
        </p:nvSpPr>
        <p:spPr>
          <a:xfrm>
            <a:off x="1097280" y="1741703"/>
            <a:ext cx="10058401" cy="4127391"/>
          </a:xfrm>
          <a:prstGeom prst="rect">
            <a:avLst/>
          </a:prstGeom>
        </p:spPr>
        <p:txBody>
          <a:bodyPr/>
          <a:lstStyle/>
          <a:p>
            <a:pPr marL="186489" indent="-186489" defTabSz="850391">
              <a:spcBef>
                <a:spcPts val="1100"/>
              </a:spcBef>
              <a:buClrTx/>
              <a:buFontTx/>
              <a:buChar char="•"/>
              <a:defRPr sz="1860"/>
            </a:pPr>
            <a:r>
              <a:t>Analysis paralysis</a:t>
            </a:r>
          </a:p>
          <a:p>
            <a:pPr marL="186489" indent="-186489" defTabSz="850391">
              <a:spcBef>
                <a:spcPts val="1100"/>
              </a:spcBef>
              <a:buClrTx/>
              <a:buFontTx/>
              <a:buChar char="•"/>
              <a:defRPr sz="1860"/>
            </a:pPr>
            <a:r>
              <a:t>Workflow</a:t>
            </a:r>
          </a:p>
          <a:p>
            <a:pPr marL="186489" indent="-186489" defTabSz="850391">
              <a:spcBef>
                <a:spcPts val="1100"/>
              </a:spcBef>
              <a:buClrTx/>
              <a:buFontTx/>
              <a:buChar char="•"/>
              <a:defRPr sz="1860"/>
            </a:pPr>
            <a:r>
              <a:t>Input and output</a:t>
            </a:r>
          </a:p>
          <a:p>
            <a:pPr marL="186489" indent="-186489" defTabSz="850391">
              <a:spcBef>
                <a:spcPts val="1100"/>
              </a:spcBef>
              <a:buClrTx/>
              <a:buFontTx/>
              <a:buChar char="•"/>
              <a:defRPr sz="1860"/>
            </a:pPr>
            <a:r>
              <a:t>Arrays, conditional operations, loops</a:t>
            </a:r>
          </a:p>
          <a:p>
            <a:pPr marL="186489" indent="-186489" defTabSz="850391">
              <a:spcBef>
                <a:spcPts val="1100"/>
              </a:spcBef>
              <a:buClrTx/>
              <a:buFontTx/>
              <a:buChar char="•"/>
              <a:defRPr sz="1860"/>
            </a:pPr>
            <a:r>
              <a:t>Best practices basic</a:t>
            </a:r>
          </a:p>
          <a:p>
            <a:pPr marL="186489" indent="-186489" defTabSz="850391">
              <a:spcBef>
                <a:spcPts val="1100"/>
              </a:spcBef>
              <a:buClrTx/>
              <a:buFontTx/>
              <a:buChar char="•"/>
              <a:defRPr sz="1860"/>
            </a:pPr>
            <a:r>
              <a:t>Pseudo code</a:t>
            </a:r>
          </a:p>
          <a:p>
            <a:pPr marL="186489" indent="-186489" defTabSz="850391">
              <a:spcBef>
                <a:spcPts val="1100"/>
              </a:spcBef>
              <a:buClrTx/>
              <a:buFontTx/>
              <a:buChar char="•"/>
              <a:defRPr sz="1860"/>
            </a:pPr>
            <a:r>
              <a:t>Algorithms</a:t>
            </a:r>
          </a:p>
          <a:p>
            <a:pPr marL="186489" indent="-186489" defTabSz="850391">
              <a:spcBef>
                <a:spcPts val="1100"/>
              </a:spcBef>
              <a:buClrTx/>
              <a:buFontTx/>
              <a:buChar char="•"/>
              <a:defRPr sz="1860"/>
            </a:pPr>
            <a:r>
              <a:t>Debugging</a:t>
            </a:r>
          </a:p>
          <a:p>
            <a:pPr marL="186489" indent="-186489" defTabSz="850391">
              <a:spcBef>
                <a:spcPts val="1100"/>
              </a:spcBef>
              <a:buClrTx/>
              <a:buFontTx/>
              <a:buChar char="•"/>
              <a:defRPr sz="1860"/>
            </a:pPr>
            <a:r>
              <a:t>Optimization</a:t>
            </a:r>
          </a:p>
          <a:p>
            <a:pPr marL="186489" indent="-186489" defTabSz="850391">
              <a:spcBef>
                <a:spcPts val="1100"/>
              </a:spcBef>
              <a:buClrTx/>
              <a:buFontTx/>
              <a:buChar char="•"/>
              <a:defRPr sz="1860"/>
            </a:pPr>
            <a:r>
              <a:t>Plots, plots and plots</a:t>
            </a:r>
          </a:p>
          <a:p>
            <a:pPr marL="186489" indent="-186489" defTabSz="850391">
              <a:spcBef>
                <a:spcPts val="1100"/>
              </a:spcBef>
              <a:buClrTx/>
              <a:buFontTx/>
              <a:buChar char="•"/>
              <a:defRPr sz="1860"/>
            </a:pPr>
            <a:r>
              <a:t>Data on a map</a:t>
            </a:r>
          </a:p>
        </p:txBody>
      </p:sp>
      <p:sp>
        <p:nvSpPr>
          <p:cNvPr id="172" name="Shape 172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lvl="1">
              <a:defRPr sz="4800" spc="-100">
                <a:solidFill>
                  <a:srgbClr val="404040"/>
                </a:solidFill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" grpId="1" build="p" bldLvl="5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Iteration, Drafts &amp; Prototypes</a:t>
            </a:r>
          </a:p>
        </p:txBody>
      </p:sp>
      <p:sp>
        <p:nvSpPr>
          <p:cNvPr id="175" name="Shape 175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100000"/>
              </a:lnSpc>
              <a:buSzTx/>
              <a:buNone/>
              <a:defRPr sz="2400"/>
            </a:pPr>
            <a:endParaRPr/>
          </a:p>
          <a:p>
            <a:pPr marL="0" indent="0" algn="ctr">
              <a:lnSpc>
                <a:spcPct val="100000"/>
              </a:lnSpc>
              <a:buSzTx/>
              <a:buNone/>
              <a:defRPr sz="2400"/>
            </a:pPr>
            <a:r>
              <a:t>You will write code …</a:t>
            </a:r>
          </a:p>
          <a:p>
            <a:pPr marL="0" indent="0" algn="ctr">
              <a:lnSpc>
                <a:spcPct val="100000"/>
              </a:lnSpc>
              <a:buSzTx/>
              <a:buNone/>
              <a:defRPr sz="2400"/>
            </a:pPr>
            <a:r>
              <a:t>to learn how to write code …</a:t>
            </a:r>
          </a:p>
          <a:p>
            <a:pPr marL="0" indent="0" algn="ctr">
              <a:lnSpc>
                <a:spcPct val="100000"/>
              </a:lnSpc>
              <a:buSzTx/>
              <a:buNone/>
              <a:defRPr sz="2400"/>
            </a:pPr>
            <a:r>
              <a:t>to throw away that code …</a:t>
            </a:r>
          </a:p>
          <a:p>
            <a:pPr marL="0" indent="0" algn="ctr">
              <a:lnSpc>
                <a:spcPct val="100000"/>
              </a:lnSpc>
              <a:buSzTx/>
              <a:buNone/>
              <a:defRPr sz="2400"/>
            </a:pPr>
            <a:r>
              <a:t>to learn how to write code …</a:t>
            </a:r>
          </a:p>
          <a:p>
            <a:pPr marL="0" indent="0" algn="ctr">
              <a:lnSpc>
                <a:spcPct val="100000"/>
              </a:lnSpc>
              <a:buSzTx/>
              <a:buNone/>
              <a:defRPr sz="2400"/>
            </a:pPr>
            <a:r>
              <a:t>to write code that works and is useful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endParaRPr/>
          </a:p>
        </p:txBody>
      </p:sp>
      <p:sp>
        <p:nvSpPr>
          <p:cNvPr id="178" name="Shape 178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buSzTx/>
              <a:buNone/>
              <a:defRPr sz="2400"/>
            </a:pPr>
            <a:endParaRPr/>
          </a:p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If you wanted to learn all of the nuanced and detailed complexities of programming and coding, you should consider taking a few courses in CS. We’ve only touched on most topics.</a:t>
            </a:r>
          </a:p>
          <a:p>
            <a:pPr marL="0" indent="0">
              <a:lnSpc>
                <a:spcPct val="100000"/>
              </a:lnSpc>
              <a:buSzTx/>
              <a:buNone/>
              <a:defRPr sz="2400"/>
            </a:pPr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lvl="1">
              <a:defRPr sz="4800" spc="-100">
                <a:solidFill>
                  <a:srgbClr val="404040"/>
                </a:solidFill>
              </a:defRPr>
            </a:pPr>
            <a:r>
              <a:t>Some parting comments</a:t>
            </a:r>
          </a:p>
        </p:txBody>
      </p:sp>
      <p:sp>
        <p:nvSpPr>
          <p:cNvPr id="181" name="Shape 181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marL="89610" indent="-89610" defTabSz="896111">
              <a:spcBef>
                <a:spcPts val="1100"/>
              </a:spcBef>
              <a:defRPr sz="1960"/>
            </a:pPr>
            <a:endParaRPr/>
          </a:p>
          <a:p>
            <a:pPr marL="89610" indent="-89610" defTabSz="896111">
              <a:spcBef>
                <a:spcPts val="1100"/>
              </a:spcBef>
              <a:defRPr sz="1960"/>
            </a:pPr>
            <a:r>
              <a:t>Our goal is to be practical. </a:t>
            </a:r>
          </a:p>
          <a:p>
            <a:pPr marL="89610" indent="-89610" defTabSz="896111">
              <a:spcBef>
                <a:spcPts val="1100"/>
              </a:spcBef>
              <a:defRPr sz="1960"/>
            </a:pPr>
            <a:endParaRPr/>
          </a:p>
          <a:p>
            <a:pPr marL="89610" indent="-89610" defTabSz="896111">
              <a:spcBef>
                <a:spcPts val="1100"/>
              </a:spcBef>
              <a:defRPr sz="1960"/>
            </a:pPr>
            <a:r>
              <a:t>Save “operation toothpick” for real problems that merit complete reconstruction. Or when you have time. Or when your back is against the wall. </a:t>
            </a:r>
          </a:p>
          <a:p>
            <a:pPr marL="89610" indent="-89610" defTabSz="896111">
              <a:spcBef>
                <a:spcPts val="1100"/>
              </a:spcBef>
              <a:defRPr sz="1960"/>
            </a:pPr>
            <a:endParaRPr/>
          </a:p>
          <a:p>
            <a:pPr marL="89610" indent="-89610" defTabSz="896111">
              <a:spcBef>
                <a:spcPts val="1100"/>
              </a:spcBef>
              <a:defRPr sz="1960"/>
            </a:pPr>
            <a:r>
              <a:t>If you find yourself impossibly stuck on a problem, consider if the problem-to-solution chain is framed correctly. </a:t>
            </a:r>
          </a:p>
          <a:p>
            <a:pPr marL="89610" indent="-89610" defTabSz="896111">
              <a:spcBef>
                <a:spcPts val="1100"/>
              </a:spcBef>
              <a:defRPr sz="1960"/>
            </a:pPr>
            <a:r>
              <a:t> </a:t>
            </a:r>
          </a:p>
          <a:p>
            <a:pPr marL="89610" indent="-89610" defTabSz="896111">
              <a:spcBef>
                <a:spcPts val="1100"/>
              </a:spcBef>
              <a:defRPr sz="1960"/>
            </a:pPr>
            <a:r>
              <a:t>Use a narrative to communicate a story of the data and why it is significant.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" grpId="1" build="p" bldLvl="5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endParaRPr/>
          </a:p>
        </p:txBody>
      </p:sp>
      <p:sp>
        <p:nvSpPr>
          <p:cNvPr id="184" name="Shape 184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marL="91439" indent="-91439">
              <a:lnSpc>
                <a:spcPct val="100000"/>
              </a:lnSpc>
              <a:defRPr sz="2400"/>
            </a:pPr>
            <a:r>
              <a:t>The reason we sift through mountains of data is to find the essence of that data or its relationships to other data.</a:t>
            </a:r>
          </a:p>
          <a:p>
            <a:pPr marL="91439" indent="-91439">
              <a:lnSpc>
                <a:spcPct val="100000"/>
              </a:lnSpc>
              <a:defRPr sz="2400"/>
            </a:pPr>
            <a:r>
              <a:t>Making sense of it can be confusing.</a:t>
            </a:r>
          </a:p>
          <a:p>
            <a:pPr marL="91439" indent="-91439">
              <a:lnSpc>
                <a:spcPct val="100000"/>
              </a:lnSpc>
              <a:defRPr sz="2400"/>
            </a:pPr>
            <a:r>
              <a:t>Communicating what that data means in the context of your research can feel daunting.</a:t>
            </a:r>
          </a:p>
          <a:p>
            <a:pPr marL="91439" indent="-91439">
              <a:lnSpc>
                <a:spcPct val="100000"/>
              </a:lnSpc>
              <a:defRPr sz="24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" grpId="1" build="p" bldLvl="5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Pride and Prejudice </a:t>
            </a:r>
          </a:p>
        </p:txBody>
      </p:sp>
      <p:sp>
        <p:nvSpPr>
          <p:cNvPr id="187" name="Shape 187"/>
          <p:cNvSpPr>
            <a:spLocks noGrp="1"/>
          </p:cNvSpPr>
          <p:nvPr>
            <p:ph type="body" idx="1"/>
          </p:nvPr>
        </p:nvSpPr>
        <p:spPr>
          <a:xfrm>
            <a:off x="1097280" y="1833034"/>
            <a:ext cx="10058401" cy="4023360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Be proud, but save some room for humility.</a:t>
            </a:r>
          </a:p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Be mindful of not showing off the thing that was the hardest for YOU to complete. It’s often not the important element (or essence) of your data story.</a:t>
            </a:r>
          </a:p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Creativity has a close relationship to humility.</a:t>
            </a:r>
          </a:p>
          <a:p>
            <a:pPr marL="0" indent="0">
              <a:lnSpc>
                <a:spcPct val="100000"/>
              </a:lnSpc>
              <a:buSzTx/>
              <a:buNone/>
              <a:defRPr sz="2400"/>
            </a:pPr>
            <a:r>
              <a:t>Narratives should not be about you and your journey of arriving at some grande profundity.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1" build="p" bldLvl="5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>
              <a:defRPr spc="-100"/>
            </a:pPr>
            <a:endParaRPr/>
          </a:p>
        </p:txBody>
      </p:sp>
      <p:sp>
        <p:nvSpPr>
          <p:cNvPr id="190" name="Shape 190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SzTx/>
              <a:buNone/>
              <a:defRPr sz="2400"/>
            </a:lvl1pPr>
          </a:lstStyle>
          <a:p>
            <a:r>
              <a:t>We might not know what the real story is, but that should not halt the narrative. 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lvl="1">
              <a:defRPr sz="4800" spc="-100">
                <a:solidFill>
                  <a:srgbClr val="404040"/>
                </a:solidFill>
              </a:defRPr>
            </a:pPr>
            <a:r>
              <a:t>Story telling modalities</a:t>
            </a:r>
          </a:p>
        </p:txBody>
      </p:sp>
      <p:sp>
        <p:nvSpPr>
          <p:cNvPr id="193" name="Shape 193"/>
          <p:cNvSpPr>
            <a:spLocks noGrp="1"/>
          </p:cNvSpPr>
          <p:nvPr>
            <p:ph type="body" idx="1"/>
          </p:nvPr>
        </p:nvSpPr>
        <p:spPr>
          <a:xfrm>
            <a:off x="1097279" y="1845734"/>
            <a:ext cx="10159467" cy="4023360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buSzTx/>
              <a:buNone/>
              <a:defRPr sz="2100"/>
            </a:pPr>
            <a:r>
              <a:t>Stanford, 2010 study on media and data viz.</a:t>
            </a:r>
          </a:p>
          <a:p>
            <a:pPr marL="0" indent="0">
              <a:lnSpc>
                <a:spcPct val="100000"/>
              </a:lnSpc>
              <a:buSzTx/>
              <a:buNone/>
              <a:defRPr sz="2100"/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http://vis.stanford.edu/files/2010-Narrative-InfoVis.pdf</a:t>
            </a:r>
          </a:p>
          <a:p>
            <a:pPr marL="0" indent="0">
              <a:lnSpc>
                <a:spcPct val="100000"/>
              </a:lnSpc>
              <a:buSzTx/>
              <a:buNone/>
              <a:defRPr sz="2100"/>
            </a:pPr>
            <a:endParaRPr u="sng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2"/>
            </a:endParaRPr>
          </a:p>
          <a:p>
            <a:pPr marL="0" indent="0">
              <a:lnSpc>
                <a:spcPct val="100000"/>
              </a:lnSpc>
              <a:buSzTx/>
              <a:buNone/>
              <a:defRPr sz="2100"/>
            </a:pPr>
            <a:r>
              <a:t>It’s now a career option (perhaps it always has been?)</a:t>
            </a:r>
          </a:p>
          <a:p>
            <a:pPr marL="91438" indent="-91438">
              <a:lnSpc>
                <a:spcPct val="100000"/>
              </a:lnSpc>
              <a:defRPr sz="2100"/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http://www.storytellingwithdata.com/</a:t>
            </a:r>
          </a:p>
          <a:p>
            <a:pPr marL="0" indent="0">
              <a:lnSpc>
                <a:spcPct val="100000"/>
              </a:lnSpc>
              <a:buSzTx/>
              <a:buNone/>
              <a:defRPr sz="2100"/>
            </a:pPr>
            <a:endParaRPr u="sng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3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0000FF"/>
      </a:hlink>
      <a:folHlink>
        <a:srgbClr val="FF00FF"/>
      </a:folHlink>
    </a:clrScheme>
    <a:fontScheme name="Retrospec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2700000" rotWithShape="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2700000" rotWithShape="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0000FF"/>
      </a:hlink>
      <a:folHlink>
        <a:srgbClr val="FF00FF"/>
      </a:folHlink>
    </a:clrScheme>
    <a:fontScheme name="Retrospec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2700000" rotWithShape="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2700000" rotWithShape="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866</Words>
  <Application>Microsoft Office PowerPoint</Application>
  <PresentationFormat>Custom</PresentationFormat>
  <Paragraphs>108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Retrospect</vt:lpstr>
      <vt:lpstr>Class n-1 (15): </vt:lpstr>
      <vt:lpstr>PowerPoint Presentation</vt:lpstr>
      <vt:lpstr>Iteration, Drafts &amp; Prototypes</vt:lpstr>
      <vt:lpstr>PowerPoint Presentation</vt:lpstr>
      <vt:lpstr>Some parting comments</vt:lpstr>
      <vt:lpstr>PowerPoint Presentation</vt:lpstr>
      <vt:lpstr>Pride and Prejudice </vt:lpstr>
      <vt:lpstr>PowerPoint Presentation</vt:lpstr>
      <vt:lpstr>Story telling modalities</vt:lpstr>
      <vt:lpstr>Data Dimensionality</vt:lpstr>
      <vt:lpstr>Data Dimensionality</vt:lpstr>
      <vt:lpstr>Data Dimensionality</vt:lpstr>
      <vt:lpstr>Data Dimensionality</vt:lpstr>
      <vt:lpstr>Data Dimensionality</vt:lpstr>
      <vt:lpstr>Data Dimensionality</vt:lpstr>
      <vt:lpstr>Data Dimensionality</vt:lpstr>
      <vt:lpstr>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n-1 (15): </dc:title>
  <dc:creator>Chris Galli</dc:creator>
  <cp:lastModifiedBy>cgalli</cp:lastModifiedBy>
  <cp:revision>1</cp:revision>
  <dcterms:modified xsi:type="dcterms:W3CDTF">2016-12-08T22:11:46Z</dcterms:modified>
</cp:coreProperties>
</file>