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6" r:id="rId2"/>
    <p:sldId id="288" r:id="rId3"/>
    <p:sldId id="257" r:id="rId4"/>
    <p:sldId id="259" r:id="rId5"/>
    <p:sldId id="258" r:id="rId6"/>
    <p:sldId id="293" r:id="rId7"/>
    <p:sldId id="294" r:id="rId8"/>
    <p:sldId id="295" r:id="rId9"/>
    <p:sldId id="289" r:id="rId10"/>
    <p:sldId id="296" r:id="rId11"/>
    <p:sldId id="297" r:id="rId12"/>
    <p:sldId id="298" r:id="rId13"/>
    <p:sldId id="299" r:id="rId14"/>
    <p:sldId id="261" r:id="rId15"/>
    <p:sldId id="278" r:id="rId16"/>
    <p:sldId id="260" r:id="rId17"/>
    <p:sldId id="262" r:id="rId18"/>
    <p:sldId id="279" r:id="rId19"/>
    <p:sldId id="281" r:id="rId20"/>
    <p:sldId id="290" r:id="rId21"/>
    <p:sldId id="264" r:id="rId22"/>
    <p:sldId id="291" r:id="rId23"/>
    <p:sldId id="292" r:id="rId24"/>
    <p:sldId id="301" r:id="rId25"/>
    <p:sldId id="263" r:id="rId26"/>
    <p:sldId id="302" r:id="rId27"/>
    <p:sldId id="300" r:id="rId28"/>
    <p:sldId id="276" r:id="rId29"/>
    <p:sldId id="286" r:id="rId30"/>
    <p:sldId id="282" r:id="rId31"/>
    <p:sldId id="287" r:id="rId32"/>
    <p:sldId id="283" r:id="rId33"/>
    <p:sldId id="284" r:id="rId34"/>
    <p:sldId id="285" r:id="rId35"/>
    <p:sldId id="27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321"/>
    <p:restoredTop sz="94631"/>
  </p:normalViewPr>
  <p:slideViewPr>
    <p:cSldViewPr snapToGrid="0" snapToObjects="1">
      <p:cViewPr varScale="1">
        <p:scale>
          <a:sx n="139" d="100"/>
          <a:sy n="139" d="100"/>
        </p:scale>
        <p:origin x="184" y="9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611044-55F9-BE4D-9D7E-3D98640591D6}" type="datetimeFigureOut">
              <a:rPr lang="en-US" smtClean="0"/>
              <a:t>12/1/16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F895A-0194-254B-A06C-2CFD96F3E7BB}" type="slidenum">
              <a:rPr lang="en-US" smtClean="0"/>
              <a:t>‹#›</a:t>
            </a:fld>
            <a:endParaRPr lang="en-US"/>
          </a:p>
        </p:txBody>
      </p:sp>
    </p:spTree>
    <p:extLst>
      <p:ext uri="{BB962C8B-B14F-4D97-AF65-F5344CB8AC3E}">
        <p14:creationId xmlns:p14="http://schemas.microsoft.com/office/powerpoint/2010/main" val="3946511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 may</a:t>
            </a:r>
            <a:r>
              <a:rPr lang="en-US" baseline="0" dirty="0" smtClean="0"/>
              <a:t> not be with data but how it is displayed.  </a:t>
            </a:r>
          </a:p>
          <a:p>
            <a:endParaRPr lang="en-US" dirty="0" smtClean="0"/>
          </a:p>
          <a:p>
            <a:r>
              <a:rPr lang="en-US" dirty="0" smtClean="0"/>
              <a:t>A color is composed of 3 specific values</a:t>
            </a:r>
          </a:p>
          <a:p>
            <a:r>
              <a:rPr lang="en-US" dirty="0" smtClean="0"/>
              <a:t>Color</a:t>
            </a:r>
            <a:r>
              <a:rPr lang="en-US" baseline="0" dirty="0" smtClean="0"/>
              <a:t> triple</a:t>
            </a:r>
            <a:endParaRPr lang="en-US" dirty="0"/>
          </a:p>
        </p:txBody>
      </p:sp>
      <p:sp>
        <p:nvSpPr>
          <p:cNvPr id="4" name="Slide Number Placeholder 3"/>
          <p:cNvSpPr>
            <a:spLocks noGrp="1"/>
          </p:cNvSpPr>
          <p:nvPr>
            <p:ph type="sldNum" sz="quarter" idx="10"/>
          </p:nvPr>
        </p:nvSpPr>
        <p:spPr/>
        <p:txBody>
          <a:bodyPr/>
          <a:lstStyle/>
          <a:p>
            <a:fld id="{307F895A-0194-254B-A06C-2CFD96F3E7BB}" type="slidenum">
              <a:rPr lang="en-US" smtClean="0"/>
              <a:t>1</a:t>
            </a:fld>
            <a:endParaRPr lang="en-US"/>
          </a:p>
        </p:txBody>
      </p:sp>
    </p:spTree>
    <p:extLst>
      <p:ext uri="{BB962C8B-B14F-4D97-AF65-F5344CB8AC3E}">
        <p14:creationId xmlns:p14="http://schemas.microsoft.com/office/powerpoint/2010/main" val="41798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7F895A-0194-254B-A06C-2CFD96F3E7BB}" type="slidenum">
              <a:rPr lang="en-US" smtClean="0"/>
              <a:t>2</a:t>
            </a:fld>
            <a:endParaRPr lang="en-US"/>
          </a:p>
        </p:txBody>
      </p:sp>
    </p:spTree>
    <p:extLst>
      <p:ext uri="{BB962C8B-B14F-4D97-AF65-F5344CB8AC3E}">
        <p14:creationId xmlns:p14="http://schemas.microsoft.com/office/powerpoint/2010/main" val="1575660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7F895A-0194-254B-A06C-2CFD96F3E7BB}" type="slidenum">
              <a:rPr lang="en-US" smtClean="0"/>
              <a:t>16</a:t>
            </a:fld>
            <a:endParaRPr lang="en-US"/>
          </a:p>
        </p:txBody>
      </p:sp>
    </p:spTree>
    <p:extLst>
      <p:ext uri="{BB962C8B-B14F-4D97-AF65-F5344CB8AC3E}">
        <p14:creationId xmlns:p14="http://schemas.microsoft.com/office/powerpoint/2010/main" val="34580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ACCF9A-5941-4949-9128-AB5202C5C253}"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3760F-F23A-2D4C-8033-EA252D5FCBB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CCF9A-5941-4949-9128-AB5202C5C253}"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3760F-F23A-2D4C-8033-EA252D5FCB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CCF9A-5941-4949-9128-AB5202C5C253}"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3760F-F23A-2D4C-8033-EA252D5FC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CCF9A-5941-4949-9128-AB5202C5C253}"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3760F-F23A-2D4C-8033-EA252D5FC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ACCF9A-5941-4949-9128-AB5202C5C253}"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3760F-F23A-2D4C-8033-EA252D5FCBB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CCF9A-5941-4949-9128-AB5202C5C253}"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3760F-F23A-2D4C-8033-EA252D5FCB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ACCF9A-5941-4949-9128-AB5202C5C253}" type="datetimeFigureOut">
              <a:rPr lang="en-US" smtClean="0"/>
              <a:t>12/1/16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3760F-F23A-2D4C-8033-EA252D5FCBB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ACCF9A-5941-4949-9128-AB5202C5C253}" type="datetimeFigureOut">
              <a:rPr lang="en-US" smtClean="0"/>
              <a:t>12/1/16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3760F-F23A-2D4C-8033-EA252D5FC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CCF9A-5941-4949-9128-AB5202C5C253}" type="datetimeFigureOut">
              <a:rPr lang="en-US" smtClean="0"/>
              <a:t>12/1/16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3760F-F23A-2D4C-8033-EA252D5FC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CCF9A-5941-4949-9128-AB5202C5C253}"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3760F-F23A-2D4C-8033-EA252D5FCBB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CCF9A-5941-4949-9128-AB5202C5C253}"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3760F-F23A-2D4C-8033-EA252D5FC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2ACCF9A-5941-4949-9128-AB5202C5C253}" type="datetimeFigureOut">
              <a:rPr lang="en-US" smtClean="0"/>
              <a:t>12/1/16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493760F-F23A-2D4C-8033-EA252D5FCB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 Id="rId3" Type="http://schemas.openxmlformats.org/officeDocument/2006/relationships/image" Target="../media/image2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gif"/><Relationship Id="rId3" Type="http://schemas.openxmlformats.org/officeDocument/2006/relationships/image" Target="../media/image27.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104" y="1460501"/>
            <a:ext cx="8548239" cy="1470025"/>
          </a:xfrm>
        </p:spPr>
        <p:txBody>
          <a:bodyPr/>
          <a:lstStyle/>
          <a:p>
            <a:pPr algn="ctr"/>
            <a:r>
              <a:rPr lang="en-US" sz="4000" dirty="0" smtClean="0"/>
              <a:t>Images and </a:t>
            </a:r>
            <a:r>
              <a:rPr lang="en-US" sz="4000" dirty="0" err="1" smtClean="0"/>
              <a:t>Colortables</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457" y="3552574"/>
            <a:ext cx="4225532" cy="3101541"/>
          </a:xfrm>
          <a:prstGeom prst="rect">
            <a:avLst/>
          </a:prstGeom>
        </p:spPr>
      </p:pic>
    </p:spTree>
    <p:extLst>
      <p:ext uri="{BB962C8B-B14F-4D97-AF65-F5344CB8AC3E}">
        <p14:creationId xmlns:p14="http://schemas.microsoft.com/office/powerpoint/2010/main" val="3153912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7315200" cy="4876800"/>
          </a:xfrm>
        </p:spPr>
      </p:pic>
      <p:sp>
        <p:nvSpPr>
          <p:cNvPr id="6" name="Frame 5"/>
          <p:cNvSpPr/>
          <p:nvPr/>
        </p:nvSpPr>
        <p:spPr>
          <a:xfrm>
            <a:off x="173736" y="457200"/>
            <a:ext cx="8970264" cy="6912864"/>
          </a:xfrm>
          <a:prstGeom prst="fram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171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Resizing the byte array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1634236"/>
              </p:ext>
            </p:extLst>
          </p:nvPr>
        </p:nvGraphicFramePr>
        <p:xfrm>
          <a:off x="457200" y="1600200"/>
          <a:ext cx="1693376" cy="1493520"/>
        </p:xfrm>
        <a:graphic>
          <a:graphicData uri="http://schemas.openxmlformats.org/drawingml/2006/table">
            <a:tbl>
              <a:tblPr firstRow="1" bandRow="1">
                <a:tableStyleId>{5C22544A-7EE6-4342-B048-85BDC9FD1C3A}</a:tableStyleId>
              </a:tblPr>
              <a:tblGrid>
                <a:gridCol w="846688"/>
                <a:gridCol w="846688"/>
              </a:tblGrid>
              <a:tr h="746760">
                <a:tc>
                  <a:txBody>
                    <a:bodyPr/>
                    <a:lstStyle/>
                    <a:p>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7467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19466641"/>
              </p:ext>
            </p:extLst>
          </p:nvPr>
        </p:nvGraphicFramePr>
        <p:xfrm>
          <a:off x="3151632" y="1600200"/>
          <a:ext cx="3342640" cy="3085932"/>
        </p:xfrm>
        <a:graphic>
          <a:graphicData uri="http://schemas.openxmlformats.org/drawingml/2006/table">
            <a:tbl>
              <a:tblPr firstRow="1" bandRow="1">
                <a:tableStyleId>{5C22544A-7EE6-4342-B048-85BDC9FD1C3A}</a:tableStyleId>
              </a:tblPr>
              <a:tblGrid>
                <a:gridCol w="835660"/>
                <a:gridCol w="835660"/>
                <a:gridCol w="835660"/>
                <a:gridCol w="835660"/>
              </a:tblGrid>
              <a:tr h="77148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77148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77148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77148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41924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File Formats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Standardized means of organizing and storing digital images.  </a:t>
            </a:r>
          </a:p>
          <a:p>
            <a:pPr marL="0" indent="0">
              <a:buNone/>
            </a:pPr>
            <a:r>
              <a:rPr lang="en-US" dirty="0" smtClean="0"/>
              <a:t>RASTER IMAGES – grid of pixels</a:t>
            </a:r>
          </a:p>
          <a:p>
            <a:pPr marL="0" indent="0">
              <a:buNone/>
            </a:pPr>
            <a:r>
              <a:rPr lang="en-US" dirty="0" smtClean="0"/>
              <a:t>Describes the characteristics of each individual pixel</a:t>
            </a:r>
          </a:p>
          <a:p>
            <a:pPr marL="0" indent="0">
              <a:buNone/>
            </a:pPr>
            <a:r>
              <a:rPr lang="en-US" dirty="0" smtClean="0"/>
              <a:t>TIFF (.</a:t>
            </a:r>
            <a:r>
              <a:rPr lang="en-US" dirty="0" err="1" smtClean="0"/>
              <a:t>tif</a:t>
            </a:r>
            <a:r>
              <a:rPr lang="en-US" dirty="0" smtClean="0"/>
              <a:t>) tagged image file format</a:t>
            </a:r>
          </a:p>
          <a:p>
            <a:pPr marL="0" indent="0">
              <a:buNone/>
            </a:pPr>
            <a:r>
              <a:rPr lang="en-US" dirty="0"/>
              <a:t>	</a:t>
            </a:r>
            <a:r>
              <a:rPr lang="en-US" dirty="0" smtClean="0"/>
              <a:t>Very large, uncompressed, detailed, used in </a:t>
            </a:r>
            <a:r>
              <a:rPr lang="en-US" dirty="0" err="1" smtClean="0"/>
              <a:t>photoshop</a:t>
            </a:r>
            <a:endParaRPr lang="en-US" dirty="0" smtClean="0"/>
          </a:p>
          <a:p>
            <a:pPr marL="0" indent="0">
              <a:buNone/>
            </a:pPr>
            <a:r>
              <a:rPr lang="en-US" dirty="0" smtClean="0"/>
              <a:t>JPEG (.jpg) Joint Photographic Experts Group</a:t>
            </a:r>
          </a:p>
          <a:p>
            <a:pPr marL="0" indent="0">
              <a:buNone/>
            </a:pPr>
            <a:r>
              <a:rPr lang="en-US" dirty="0"/>
              <a:t>	</a:t>
            </a:r>
            <a:r>
              <a:rPr lang="en-US" dirty="0" smtClean="0"/>
              <a:t>small, compressed, digital cameras, pictures on web.</a:t>
            </a:r>
          </a:p>
          <a:p>
            <a:pPr marL="0" indent="0">
              <a:buNone/>
            </a:pPr>
            <a:r>
              <a:rPr lang="en-US" dirty="0" smtClean="0"/>
              <a:t>GIF (.gif) Graphic Interchange Format</a:t>
            </a:r>
          </a:p>
          <a:p>
            <a:pPr marL="0" indent="0">
              <a:buNone/>
            </a:pPr>
            <a:r>
              <a:rPr lang="en-US" dirty="0"/>
              <a:t>	</a:t>
            </a:r>
            <a:r>
              <a:rPr lang="en-US" dirty="0" smtClean="0"/>
              <a:t>limited colors (256), compressed</a:t>
            </a:r>
          </a:p>
          <a:p>
            <a:pPr marL="0" indent="0">
              <a:buNone/>
            </a:pPr>
            <a:r>
              <a:rPr lang="en-US" dirty="0" smtClean="0"/>
              <a:t>PNG (.</a:t>
            </a:r>
            <a:r>
              <a:rPr lang="en-US" dirty="0" err="1" smtClean="0"/>
              <a:t>png</a:t>
            </a:r>
            <a:r>
              <a:rPr lang="en-US" dirty="0" smtClean="0"/>
              <a:t>) Portable Network Graphics</a:t>
            </a:r>
          </a:p>
          <a:p>
            <a:pPr marL="0" indent="0">
              <a:buNone/>
            </a:pPr>
            <a:r>
              <a:rPr lang="en-US" dirty="0"/>
              <a:t>	</a:t>
            </a:r>
            <a:r>
              <a:rPr lang="en-US" dirty="0" smtClean="0"/>
              <a:t>replaces gif, supports 24-bit true color (16 million colors)</a:t>
            </a:r>
          </a:p>
          <a:p>
            <a:pPr marL="0" indent="0">
              <a:buNone/>
            </a:pPr>
            <a:endParaRPr lang="en-US" sz="2000" dirty="0" smtClean="0"/>
          </a:p>
          <a:p>
            <a:pPr lvl="1"/>
            <a:endParaRPr lang="en-US" dirty="0"/>
          </a:p>
          <a:p>
            <a:pPr lvl="1"/>
            <a:endParaRPr lang="en-US" dirty="0" smtClean="0"/>
          </a:p>
        </p:txBody>
      </p:sp>
    </p:spTree>
    <p:extLst>
      <p:ext uri="{BB962C8B-B14F-4D97-AF65-F5344CB8AC3E}">
        <p14:creationId xmlns:p14="http://schemas.microsoft.com/office/powerpoint/2010/main" val="1094699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File Formats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VECTOR IMAGES </a:t>
            </a:r>
          </a:p>
          <a:p>
            <a:pPr marL="0" indent="0">
              <a:buNone/>
            </a:pPr>
            <a:r>
              <a:rPr lang="en-US" dirty="0" smtClean="0"/>
              <a:t>Contain a geometric description which can be rendered smoothly at any desired display size</a:t>
            </a:r>
          </a:p>
          <a:p>
            <a:pPr marL="0" indent="0">
              <a:buNone/>
            </a:pPr>
            <a:r>
              <a:rPr lang="en-US" dirty="0" smtClean="0"/>
              <a:t>Vector graphics are rasterized in order to be displayed on digital monitors</a:t>
            </a:r>
          </a:p>
          <a:p>
            <a:pPr marL="0" indent="0">
              <a:buNone/>
            </a:pPr>
            <a:r>
              <a:rPr lang="en-US" dirty="0" smtClean="0"/>
              <a:t>Best for printing</a:t>
            </a:r>
          </a:p>
          <a:p>
            <a:pPr marL="0" indent="0">
              <a:buNone/>
            </a:pPr>
            <a:r>
              <a:rPr lang="en-US" dirty="0" smtClean="0"/>
              <a:t>PostScript (.</a:t>
            </a:r>
            <a:r>
              <a:rPr lang="en-US" dirty="0" err="1" smtClean="0"/>
              <a:t>ps</a:t>
            </a:r>
            <a:r>
              <a:rPr lang="en-US" dirty="0" smtClean="0"/>
              <a:t>)</a:t>
            </a:r>
          </a:p>
          <a:p>
            <a:pPr marL="0" indent="0">
              <a:buNone/>
            </a:pPr>
            <a:r>
              <a:rPr lang="en-US" dirty="0"/>
              <a:t>	</a:t>
            </a:r>
            <a:r>
              <a:rPr lang="en-US" dirty="0" smtClean="0"/>
              <a:t>computer language, </a:t>
            </a:r>
            <a:r>
              <a:rPr lang="en-US" dirty="0" err="1" smtClean="0"/>
              <a:t>scaleable</a:t>
            </a:r>
            <a:endParaRPr lang="en-US" dirty="0" smtClean="0"/>
          </a:p>
          <a:p>
            <a:pPr marL="0" indent="0">
              <a:buNone/>
            </a:pPr>
            <a:r>
              <a:rPr lang="en-US" dirty="0" smtClean="0"/>
              <a:t>Encapsulated PostScript (.eps)</a:t>
            </a:r>
          </a:p>
          <a:p>
            <a:pPr marL="0" indent="0">
              <a:buNone/>
            </a:pPr>
            <a:r>
              <a:rPr lang="en-US" dirty="0"/>
              <a:t>	</a:t>
            </a:r>
            <a:r>
              <a:rPr lang="en-US" dirty="0" smtClean="0"/>
              <a:t>self-contained postscript that can be placed within 	another postscript document</a:t>
            </a:r>
          </a:p>
          <a:p>
            <a:pPr marL="0" indent="0">
              <a:buNone/>
            </a:pPr>
            <a:r>
              <a:rPr lang="en-US" dirty="0" smtClean="0"/>
              <a:t>PDF  largely based on postscript</a:t>
            </a:r>
          </a:p>
          <a:p>
            <a:pPr marL="0" indent="0">
              <a:buNone/>
            </a:pPr>
            <a:r>
              <a:rPr lang="en-US" dirty="0"/>
              <a:t> </a:t>
            </a:r>
            <a:r>
              <a:rPr lang="en-US" dirty="0" smtClean="0"/>
              <a:t> </a:t>
            </a:r>
          </a:p>
          <a:p>
            <a:pPr marL="0" indent="0">
              <a:buNone/>
            </a:pPr>
            <a:endParaRPr lang="en-US" dirty="0"/>
          </a:p>
        </p:txBody>
      </p:sp>
    </p:spTree>
    <p:extLst>
      <p:ext uri="{BB962C8B-B14F-4D97-AF65-F5344CB8AC3E}">
        <p14:creationId xmlns:p14="http://schemas.microsoft.com/office/powerpoint/2010/main" val="1188734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vs Raster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390" y="1716361"/>
            <a:ext cx="3619500" cy="2095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243" y="4004223"/>
            <a:ext cx="5177482" cy="2606595"/>
          </a:xfrm>
          <a:prstGeom prst="rect">
            <a:avLst/>
          </a:prstGeom>
        </p:spPr>
      </p:pic>
    </p:spTree>
    <p:extLst>
      <p:ext uri="{BB962C8B-B14F-4D97-AF65-F5344CB8AC3E}">
        <p14:creationId xmlns:p14="http://schemas.microsoft.com/office/powerpoint/2010/main" val="2269481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Earth’s Radiation Budget</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95919"/>
            <a:ext cx="3630372" cy="4953000"/>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839" y="1595919"/>
            <a:ext cx="4421961" cy="5018926"/>
          </a:xfrm>
          <a:prstGeom prst="rect">
            <a:avLst/>
          </a:prstGeom>
        </p:spPr>
      </p:pic>
    </p:spTree>
    <p:extLst>
      <p:ext uri="{BB962C8B-B14F-4D97-AF65-F5344CB8AC3E}">
        <p14:creationId xmlns:p14="http://schemas.microsoft.com/office/powerpoint/2010/main" val="1100196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ISCCP:  International Satellite Cloud Climatology Project</a:t>
            </a:r>
            <a:endParaRPr lang="en-US" sz="2700" dirty="0"/>
          </a:p>
        </p:txBody>
      </p:sp>
      <p:sp>
        <p:nvSpPr>
          <p:cNvPr id="5" name="Content Placeholder 4"/>
          <p:cNvSpPr>
            <a:spLocks noGrp="1"/>
          </p:cNvSpPr>
          <p:nvPr>
            <p:ph idx="1"/>
          </p:nvPr>
        </p:nvSpPr>
        <p:spPr/>
        <p:txBody>
          <a:bodyPr>
            <a:normAutofit fontScale="85000" lnSpcReduction="10000"/>
          </a:bodyPr>
          <a:lstStyle/>
          <a:p>
            <a:r>
              <a:rPr lang="en-US" dirty="0" smtClean="0"/>
              <a:t>Established in 1982</a:t>
            </a:r>
          </a:p>
          <a:p>
            <a:r>
              <a:rPr lang="en-US" dirty="0" smtClean="0"/>
              <a:t>Collects weather satellite radiance measurements to analyze and infer the global distribution of clouds, their properties, and their diurnal, seasonal and </a:t>
            </a:r>
            <a:r>
              <a:rPr lang="en-US" dirty="0" err="1" smtClean="0"/>
              <a:t>interannual</a:t>
            </a:r>
            <a:r>
              <a:rPr lang="en-US" dirty="0" smtClean="0"/>
              <a:t> variations.  </a:t>
            </a:r>
          </a:p>
          <a:p>
            <a:r>
              <a:rPr lang="en-US" b="1" dirty="0"/>
              <a:t>Cloud top </a:t>
            </a:r>
            <a:r>
              <a:rPr lang="en-US" b="1" dirty="0" smtClean="0"/>
              <a:t>temperature/pressure</a:t>
            </a:r>
            <a:endParaRPr lang="en-US" dirty="0"/>
          </a:p>
          <a:p>
            <a:r>
              <a:rPr lang="en-US" dirty="0"/>
              <a:t>The satellite measures the infrared radiation emitted by the cloudy scene, which is assumed to be covered completely by clouds at one level. If the cloud is optically thick, it radiates like a blackbody so that the observed emission is equivalent to the actual temperature at the </a:t>
            </a:r>
            <a:r>
              <a:rPr lang="en-US" dirty="0" smtClean="0"/>
              <a:t>top</a:t>
            </a:r>
          </a:p>
          <a:p>
            <a:r>
              <a:rPr lang="en-US" b="1" dirty="0"/>
              <a:t>Cloud optical </a:t>
            </a:r>
            <a:r>
              <a:rPr lang="en-US" b="1" dirty="0" smtClean="0"/>
              <a:t>thickness</a:t>
            </a:r>
            <a:endParaRPr lang="en-US" dirty="0"/>
          </a:p>
          <a:p>
            <a:r>
              <a:rPr lang="en-US" dirty="0"/>
              <a:t>This parameter represents the optical thickness of clouds at visible wavelengths (approximately 0.6 microns). It is determined from the satellite-measured visible solar reflectivity of cloudy scenes, assuming that the pixel is uniformly covered by clouds. The retrieval depends on an assumed particle size and shape.</a:t>
            </a:r>
            <a:endParaRPr lang="en-US" dirty="0" smtClean="0"/>
          </a:p>
        </p:txBody>
      </p:sp>
    </p:spTree>
    <p:extLst>
      <p:ext uri="{BB962C8B-B14F-4D97-AF65-F5344CB8AC3E}">
        <p14:creationId xmlns:p14="http://schemas.microsoft.com/office/powerpoint/2010/main" val="427530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ISCCP Cloud Classification</a:t>
            </a:r>
            <a:endParaRPr lang="en-US" dirty="0"/>
          </a:p>
        </p:txBody>
      </p:sp>
      <p:sp>
        <p:nvSpPr>
          <p:cNvPr id="3" name="Content Placeholder 2"/>
          <p:cNvSpPr>
            <a:spLocks noGrp="1"/>
          </p:cNvSpPr>
          <p:nvPr>
            <p:ph idx="1"/>
          </p:nvPr>
        </p:nvSpPr>
        <p:spPr>
          <a:xfrm>
            <a:off x="457200" y="1600199"/>
            <a:ext cx="3161211" cy="4811123"/>
          </a:xfrm>
        </p:spPr>
        <p:txBody>
          <a:bodyPr>
            <a:normAutofit/>
          </a:bodyPr>
          <a:lstStyle/>
          <a:p>
            <a:r>
              <a:rPr lang="en-US" b="1" dirty="0"/>
              <a:t>Cloud Types</a:t>
            </a:r>
            <a:endParaRPr lang="en-US" dirty="0"/>
          </a:p>
          <a:p>
            <a:r>
              <a:rPr lang="en-US" dirty="0"/>
              <a:t>A value of cloud top pressure and optical thickness is obtained for each cloudy pixel during the daytime. This information can be used to classify different cloud types as shown in the figure.</a:t>
            </a: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900" y="1598023"/>
            <a:ext cx="4914900" cy="4813300"/>
          </a:xfrm>
          <a:prstGeom prst="rect">
            <a:avLst/>
          </a:prstGeom>
        </p:spPr>
      </p:pic>
    </p:spTree>
    <p:extLst>
      <p:ext uri="{BB962C8B-B14F-4D97-AF65-F5344CB8AC3E}">
        <p14:creationId xmlns:p14="http://schemas.microsoft.com/office/powerpoint/2010/main" val="978416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CloudSat</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393" y="1797775"/>
            <a:ext cx="5563213" cy="3949881"/>
          </a:xfrm>
        </p:spPr>
      </p:pic>
    </p:spTree>
    <p:extLst>
      <p:ext uri="{BB962C8B-B14F-4D97-AF65-F5344CB8AC3E}">
        <p14:creationId xmlns:p14="http://schemas.microsoft.com/office/powerpoint/2010/main" val="2028362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Pacific Region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800" y="1600200"/>
            <a:ext cx="6502400" cy="4876800"/>
          </a:xfrm>
        </p:spPr>
      </p:pic>
    </p:spTree>
    <p:extLst>
      <p:ext uri="{BB962C8B-B14F-4D97-AF65-F5344CB8AC3E}">
        <p14:creationId xmlns:p14="http://schemas.microsoft.com/office/powerpoint/2010/main" val="1321159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binary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99607"/>
            <a:ext cx="6991922" cy="21971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38" y="3838361"/>
            <a:ext cx="5765800" cy="2476500"/>
          </a:xfrm>
          <a:prstGeom prst="rect">
            <a:avLst/>
          </a:prstGeom>
        </p:spPr>
      </p:pic>
      <p:sp>
        <p:nvSpPr>
          <p:cNvPr id="6" name="TextBox 5"/>
          <p:cNvSpPr txBox="1"/>
          <p:nvPr/>
        </p:nvSpPr>
        <p:spPr>
          <a:xfrm>
            <a:off x="6635579" y="2273643"/>
            <a:ext cx="2248930" cy="2031325"/>
          </a:xfrm>
          <a:prstGeom prst="rect">
            <a:avLst/>
          </a:prstGeom>
          <a:noFill/>
        </p:spPr>
        <p:txBody>
          <a:bodyPr wrap="square" rtlCol="0">
            <a:spAutoFit/>
          </a:bodyPr>
          <a:lstStyle/>
          <a:p>
            <a:r>
              <a:rPr lang="en-US" dirty="0" smtClean="0">
                <a:latin typeface="Menlo" charset="0"/>
                <a:ea typeface="Menlo" charset="0"/>
                <a:cs typeface="Menlo" charset="0"/>
              </a:rPr>
              <a:t>00000000 = 0</a:t>
            </a:r>
          </a:p>
          <a:p>
            <a:r>
              <a:rPr lang="en-US" dirty="0" smtClean="0">
                <a:latin typeface="Menlo" charset="0"/>
                <a:ea typeface="Menlo" charset="0"/>
                <a:cs typeface="Menlo" charset="0"/>
              </a:rPr>
              <a:t>00000001 = 1</a:t>
            </a:r>
          </a:p>
          <a:p>
            <a:r>
              <a:rPr lang="en-US" dirty="0" smtClean="0">
                <a:latin typeface="Menlo" charset="0"/>
                <a:ea typeface="Menlo" charset="0"/>
                <a:cs typeface="Menlo" charset="0"/>
              </a:rPr>
              <a:t>00000010 = 2</a:t>
            </a:r>
          </a:p>
          <a:p>
            <a:r>
              <a:rPr lang="en-US" dirty="0" smtClean="0">
                <a:latin typeface="Menlo" charset="0"/>
                <a:ea typeface="Menlo" charset="0"/>
                <a:cs typeface="Menlo" charset="0"/>
              </a:rPr>
              <a:t>00000011 = 3</a:t>
            </a:r>
          </a:p>
          <a:p>
            <a:r>
              <a:rPr lang="en-US" dirty="0" smtClean="0">
                <a:latin typeface="Menlo" charset="0"/>
                <a:ea typeface="Menlo" charset="0"/>
                <a:cs typeface="Menlo" charset="0"/>
              </a:rPr>
              <a:t>00000100 = 4</a:t>
            </a:r>
          </a:p>
          <a:p>
            <a:r>
              <a:rPr lang="en-US" dirty="0" smtClean="0">
                <a:latin typeface="Menlo" charset="0"/>
                <a:ea typeface="Menlo" charset="0"/>
                <a:cs typeface="Menlo" charset="0"/>
              </a:rPr>
              <a:t>00000101 = 5</a:t>
            </a:r>
          </a:p>
          <a:p>
            <a:r>
              <a:rPr lang="en-US" dirty="0" smtClean="0">
                <a:latin typeface="Menlo" charset="0"/>
                <a:ea typeface="Menlo" charset="0"/>
                <a:cs typeface="Menlo" charset="0"/>
              </a:rPr>
              <a:t>11111111 = 255</a:t>
            </a:r>
            <a:endParaRPr lang="en-US" dirty="0">
              <a:latin typeface="Menlo" charset="0"/>
              <a:ea typeface="Menlo" charset="0"/>
              <a:cs typeface="Menlo" charset="0"/>
            </a:endParaRPr>
          </a:p>
        </p:txBody>
      </p:sp>
    </p:spTree>
    <p:extLst>
      <p:ext uri="{BB962C8B-B14F-4D97-AF65-F5344CB8AC3E}">
        <p14:creationId xmlns:p14="http://schemas.microsoft.com/office/powerpoint/2010/main" val="1588776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Averaging Data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1691640"/>
            <a:ext cx="4876800" cy="4876800"/>
          </a:xfrm>
        </p:spPr>
      </p:pic>
      <p:sp>
        <p:nvSpPr>
          <p:cNvPr id="3" name="TextBox 2"/>
          <p:cNvSpPr txBox="1"/>
          <p:nvPr/>
        </p:nvSpPr>
        <p:spPr>
          <a:xfrm>
            <a:off x="530352" y="1618488"/>
            <a:ext cx="3072384" cy="4801314"/>
          </a:xfrm>
          <a:prstGeom prst="rect">
            <a:avLst/>
          </a:prstGeom>
          <a:noFill/>
        </p:spPr>
        <p:txBody>
          <a:bodyPr wrap="square" rtlCol="0">
            <a:spAutoFit/>
          </a:bodyPr>
          <a:lstStyle/>
          <a:p>
            <a:pPr marL="285750" indent="-285750">
              <a:buFont typeface="Arial" charset="0"/>
              <a:buChar char="•"/>
            </a:pPr>
            <a:r>
              <a:rPr lang="en-US" dirty="0" smtClean="0"/>
              <a:t>Use images to check your work</a:t>
            </a:r>
          </a:p>
          <a:p>
            <a:pPr marL="285750" indent="-285750">
              <a:buFont typeface="Arial" charset="0"/>
              <a:buChar char="•"/>
            </a:pPr>
            <a:r>
              <a:rPr lang="en-US" dirty="0" smtClean="0"/>
              <a:t>Data input - first place for error</a:t>
            </a:r>
          </a:p>
          <a:p>
            <a:pPr marL="285750" indent="-285750">
              <a:buFont typeface="Arial" charset="0"/>
              <a:buChar char="•"/>
            </a:pPr>
            <a:r>
              <a:rPr lang="en-US" dirty="0" smtClean="0"/>
              <a:t>Data averaging – second place for error</a:t>
            </a:r>
          </a:p>
          <a:p>
            <a:pPr marL="285750" indent="-285750">
              <a:buFont typeface="Arial" charset="0"/>
              <a:buChar char="•"/>
            </a:pPr>
            <a:r>
              <a:rPr lang="en-US" dirty="0" smtClean="0"/>
              <a:t>0.16 second interval (1.1km along track distance)</a:t>
            </a:r>
          </a:p>
          <a:p>
            <a:pPr marL="285750" indent="-285750">
              <a:buFont typeface="Arial" charset="0"/>
              <a:buChar char="•"/>
            </a:pPr>
            <a:endParaRPr lang="en-US" dirty="0"/>
          </a:p>
          <a:p>
            <a:pPr marL="285750" indent="-285750">
              <a:buFont typeface="Arial" charset="0"/>
              <a:buChar char="•"/>
            </a:pPr>
            <a:r>
              <a:rPr lang="en-US" dirty="0" smtClean="0"/>
              <a:t>The midpoint time of the averaging time interval is used to represent the time of the interval mean</a:t>
            </a:r>
          </a:p>
          <a:p>
            <a:pPr marL="285750" indent="-285750">
              <a:buFont typeface="Arial" charset="0"/>
              <a:buChar char="•"/>
            </a:pPr>
            <a:r>
              <a:rPr lang="en-US" dirty="0" smtClean="0"/>
              <a:t>Mean of a set of Means?</a:t>
            </a:r>
          </a:p>
          <a:p>
            <a:pPr marL="285750" indent="-285750">
              <a:buFont typeface="Arial" charset="0"/>
              <a:buChar char="•"/>
            </a:pPr>
            <a:r>
              <a:rPr lang="en-US" dirty="0" smtClean="0"/>
              <a:t>Depends on the sample number.    </a:t>
            </a:r>
            <a:endParaRPr lang="en-US" dirty="0"/>
          </a:p>
        </p:txBody>
      </p:sp>
      <p:sp>
        <p:nvSpPr>
          <p:cNvPr id="5" name="TextBox 4"/>
          <p:cNvSpPr txBox="1"/>
          <p:nvPr/>
        </p:nvSpPr>
        <p:spPr>
          <a:xfrm>
            <a:off x="5166360" y="704088"/>
            <a:ext cx="2011680" cy="369332"/>
          </a:xfrm>
          <a:prstGeom prst="rect">
            <a:avLst/>
          </a:prstGeom>
          <a:noFill/>
        </p:spPr>
        <p:txBody>
          <a:bodyPr wrap="square" rtlCol="0">
            <a:spAutoFit/>
          </a:bodyPr>
          <a:lstStyle/>
          <a:p>
            <a:r>
              <a:rPr lang="en-US" dirty="0" smtClean="0"/>
              <a:t>19 Aug 2008</a:t>
            </a:r>
            <a:endParaRPr lang="en-US" dirty="0"/>
          </a:p>
        </p:txBody>
      </p:sp>
      <p:sp>
        <p:nvSpPr>
          <p:cNvPr id="6" name="TextBox 5"/>
          <p:cNvSpPr txBox="1"/>
          <p:nvPr/>
        </p:nvSpPr>
        <p:spPr>
          <a:xfrm>
            <a:off x="4663440" y="1691640"/>
            <a:ext cx="932688" cy="369332"/>
          </a:xfrm>
          <a:prstGeom prst="rect">
            <a:avLst/>
          </a:prstGeom>
          <a:noFill/>
        </p:spPr>
        <p:txBody>
          <a:bodyPr wrap="square" rtlCol="0">
            <a:spAutoFit/>
          </a:bodyPr>
          <a:lstStyle/>
          <a:p>
            <a:r>
              <a:rPr lang="en-US" dirty="0" smtClean="0"/>
              <a:t>RAW</a:t>
            </a:r>
            <a:endParaRPr lang="en-US" dirty="0"/>
          </a:p>
        </p:txBody>
      </p:sp>
      <p:sp>
        <p:nvSpPr>
          <p:cNvPr id="7" name="TextBox 6"/>
          <p:cNvSpPr txBox="1"/>
          <p:nvPr/>
        </p:nvSpPr>
        <p:spPr>
          <a:xfrm>
            <a:off x="7050024" y="1755648"/>
            <a:ext cx="1197864" cy="369332"/>
          </a:xfrm>
          <a:prstGeom prst="rect">
            <a:avLst/>
          </a:prstGeom>
          <a:noFill/>
        </p:spPr>
        <p:txBody>
          <a:bodyPr wrap="square" rtlCol="0">
            <a:spAutoFit/>
          </a:bodyPr>
          <a:lstStyle/>
          <a:p>
            <a:r>
              <a:rPr lang="en-US" dirty="0" smtClean="0"/>
              <a:t>Averaged</a:t>
            </a:r>
            <a:endParaRPr lang="en-US" dirty="0"/>
          </a:p>
        </p:txBody>
      </p:sp>
      <p:sp>
        <p:nvSpPr>
          <p:cNvPr id="8" name="TextBox 7"/>
          <p:cNvSpPr txBox="1"/>
          <p:nvPr/>
        </p:nvSpPr>
        <p:spPr>
          <a:xfrm rot="-5400000">
            <a:off x="7929807" y="2114763"/>
            <a:ext cx="1952898" cy="338554"/>
          </a:xfrm>
          <a:prstGeom prst="rect">
            <a:avLst/>
          </a:prstGeom>
          <a:noFill/>
        </p:spPr>
        <p:txBody>
          <a:bodyPr wrap="square" rtlCol="0">
            <a:spAutoFit/>
          </a:bodyPr>
          <a:lstStyle/>
          <a:p>
            <a:r>
              <a:rPr lang="en-US" sz="1600" dirty="0" smtClean="0"/>
              <a:t>Specific humidity</a:t>
            </a:r>
            <a:endParaRPr lang="en-US" sz="1600" dirty="0"/>
          </a:p>
        </p:txBody>
      </p:sp>
      <p:sp>
        <p:nvSpPr>
          <p:cNvPr id="9" name="TextBox 8"/>
          <p:cNvSpPr txBox="1"/>
          <p:nvPr/>
        </p:nvSpPr>
        <p:spPr>
          <a:xfrm rot="-5400000">
            <a:off x="8370244" y="3616758"/>
            <a:ext cx="1072025" cy="338554"/>
          </a:xfrm>
          <a:prstGeom prst="rect">
            <a:avLst/>
          </a:prstGeom>
          <a:noFill/>
        </p:spPr>
        <p:txBody>
          <a:bodyPr wrap="square" rtlCol="0">
            <a:spAutoFit/>
          </a:bodyPr>
          <a:lstStyle/>
          <a:p>
            <a:r>
              <a:rPr lang="en-US" sz="1600" smtClean="0"/>
              <a:t>Pressure</a:t>
            </a:r>
            <a:endParaRPr lang="en-US" sz="1600" dirty="0"/>
          </a:p>
        </p:txBody>
      </p:sp>
      <p:sp>
        <p:nvSpPr>
          <p:cNvPr id="10" name="TextBox 9"/>
          <p:cNvSpPr txBox="1"/>
          <p:nvPr/>
        </p:nvSpPr>
        <p:spPr>
          <a:xfrm rot="-5400000">
            <a:off x="8358052" y="4688783"/>
            <a:ext cx="1072025" cy="338554"/>
          </a:xfrm>
          <a:prstGeom prst="rect">
            <a:avLst/>
          </a:prstGeom>
          <a:noFill/>
        </p:spPr>
        <p:txBody>
          <a:bodyPr wrap="square" rtlCol="0">
            <a:spAutoFit/>
          </a:bodyPr>
          <a:lstStyle/>
          <a:p>
            <a:r>
              <a:rPr lang="en-US" sz="1600" dirty="0" err="1"/>
              <a:t>c</a:t>
            </a:r>
            <a:r>
              <a:rPr lang="en-US" sz="1600" dirty="0" err="1" smtClean="0"/>
              <a:t>h</a:t>
            </a:r>
            <a:r>
              <a:rPr lang="en-US" sz="1600" dirty="0" smtClean="0"/>
              <a:t> 31 rad</a:t>
            </a:r>
            <a:endParaRPr lang="en-US" sz="1600" dirty="0"/>
          </a:p>
        </p:txBody>
      </p:sp>
      <p:sp>
        <p:nvSpPr>
          <p:cNvPr id="11" name="TextBox 10"/>
          <p:cNvSpPr txBox="1"/>
          <p:nvPr/>
        </p:nvSpPr>
        <p:spPr>
          <a:xfrm rot="-5400000">
            <a:off x="8616141" y="5540707"/>
            <a:ext cx="631823" cy="338554"/>
          </a:xfrm>
          <a:prstGeom prst="rect">
            <a:avLst/>
          </a:prstGeom>
          <a:noFill/>
        </p:spPr>
        <p:txBody>
          <a:bodyPr wrap="square" rtlCol="0">
            <a:spAutoFit/>
          </a:bodyPr>
          <a:lstStyle/>
          <a:p>
            <a:r>
              <a:rPr lang="en-US" sz="1600" smtClean="0"/>
              <a:t>DBZ</a:t>
            </a:r>
            <a:endParaRPr lang="en-US" sz="1600" dirty="0"/>
          </a:p>
        </p:txBody>
      </p:sp>
    </p:spTree>
    <p:extLst>
      <p:ext uri="{BB962C8B-B14F-4D97-AF65-F5344CB8AC3E}">
        <p14:creationId xmlns:p14="http://schemas.microsoft.com/office/powerpoint/2010/main" val="1073828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Finding cloud top and base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1524000"/>
            <a:ext cx="4876800" cy="4876800"/>
          </a:xfrm>
        </p:spPr>
      </p:pic>
      <p:sp>
        <p:nvSpPr>
          <p:cNvPr id="2" name="TextBox 1"/>
          <p:cNvSpPr txBox="1"/>
          <p:nvPr/>
        </p:nvSpPr>
        <p:spPr>
          <a:xfrm>
            <a:off x="530352" y="1764792"/>
            <a:ext cx="2679192" cy="1477328"/>
          </a:xfrm>
          <a:prstGeom prst="rect">
            <a:avLst/>
          </a:prstGeom>
          <a:noFill/>
        </p:spPr>
        <p:txBody>
          <a:bodyPr wrap="square" rtlCol="0">
            <a:spAutoFit/>
          </a:bodyPr>
          <a:lstStyle/>
          <a:p>
            <a:r>
              <a:rPr lang="en-US" dirty="0" smtClean="0"/>
              <a:t>Original data had cloud layer information.  Should I average those values to get an average layer top?</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52" y="3328416"/>
            <a:ext cx="3337560" cy="3337560"/>
          </a:xfrm>
          <a:prstGeom prst="rect">
            <a:avLst/>
          </a:prstGeom>
        </p:spPr>
      </p:pic>
    </p:spTree>
    <p:extLst>
      <p:ext uri="{BB962C8B-B14F-4D97-AF65-F5344CB8AC3E}">
        <p14:creationId xmlns:p14="http://schemas.microsoft.com/office/powerpoint/2010/main" val="2073071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1161288"/>
          </a:xfrm>
        </p:spPr>
        <p:txBody>
          <a:bodyPr>
            <a:normAutofit lnSpcReduction="10000"/>
          </a:bodyPr>
          <a:lstStyle/>
          <a:p>
            <a:r>
              <a:rPr lang="en-US" dirty="0" smtClean="0"/>
              <a:t>Now that we have the cloud top pressure of each </a:t>
            </a:r>
            <a:r>
              <a:rPr lang="en-US" dirty="0" err="1" smtClean="0"/>
              <a:t>cloudsat</a:t>
            </a:r>
            <a:r>
              <a:rPr lang="en-US" dirty="0" smtClean="0"/>
              <a:t> profile.  How does that compare to the ISCCP cloud top pressure and optical depth value of the profile?</a:t>
            </a:r>
          </a:p>
        </p:txBody>
      </p:sp>
      <p:sp>
        <p:nvSpPr>
          <p:cNvPr id="4" name="TextBox 3"/>
          <p:cNvSpPr txBox="1"/>
          <p:nvPr/>
        </p:nvSpPr>
        <p:spPr>
          <a:xfrm>
            <a:off x="146304" y="2871216"/>
            <a:ext cx="4261104" cy="3539430"/>
          </a:xfrm>
          <a:prstGeom prst="rect">
            <a:avLst/>
          </a:prstGeom>
          <a:noFill/>
        </p:spPr>
        <p:txBody>
          <a:bodyPr wrap="square" rtlCol="0">
            <a:spAutoFit/>
          </a:bodyPr>
          <a:lstStyle/>
          <a:p>
            <a:r>
              <a:rPr lang="en-US" sz="1400" dirty="0" err="1"/>
              <a:t>netcdf</a:t>
            </a:r>
            <a:r>
              <a:rPr lang="en-US" sz="1400" dirty="0"/>
              <a:t> isccp_profiles_east_200806 </a:t>
            </a:r>
            <a:r>
              <a:rPr lang="en-US" sz="1400" dirty="0" smtClean="0"/>
              <a:t>{</a:t>
            </a:r>
          </a:p>
          <a:p>
            <a:r>
              <a:rPr lang="en-US" sz="1400" dirty="0" smtClean="0"/>
              <a:t>dimensions</a:t>
            </a:r>
            <a:r>
              <a:rPr lang="en-US" sz="1400" dirty="0"/>
              <a:t>:	</a:t>
            </a:r>
            <a:endParaRPr lang="en-US" sz="1400" dirty="0" smtClean="0"/>
          </a:p>
          <a:p>
            <a:r>
              <a:rPr lang="en-US" sz="1400" dirty="0" smtClean="0"/>
              <a:t>profiles </a:t>
            </a:r>
            <a:r>
              <a:rPr lang="en-US" sz="1400" dirty="0"/>
              <a:t>= UNLIMITED ; // (16802 </a:t>
            </a:r>
            <a:r>
              <a:rPr lang="en-US" sz="1400" dirty="0" smtClean="0"/>
              <a:t>currently)</a:t>
            </a:r>
          </a:p>
          <a:p>
            <a:r>
              <a:rPr lang="en-US" sz="1400" dirty="0" smtClean="0"/>
              <a:t>variables</a:t>
            </a:r>
            <a:r>
              <a:rPr lang="en-US" sz="1400" dirty="0"/>
              <a:t>:	double </a:t>
            </a:r>
            <a:r>
              <a:rPr lang="en-US" sz="1400" dirty="0" err="1"/>
              <a:t>cloudsat_profile</a:t>
            </a:r>
            <a:r>
              <a:rPr lang="en-US" sz="1400" dirty="0"/>
              <a:t>(profiles) ;	</a:t>
            </a:r>
            <a:r>
              <a:rPr lang="en-US" sz="1400" dirty="0" smtClean="0"/>
              <a:t>   </a:t>
            </a:r>
          </a:p>
          <a:p>
            <a:r>
              <a:rPr lang="en-US" sz="1400" dirty="0"/>
              <a:t> </a:t>
            </a:r>
            <a:r>
              <a:rPr lang="en-US" sz="1400" dirty="0" smtClean="0"/>
              <a:t>                  double </a:t>
            </a:r>
            <a:r>
              <a:rPr lang="en-US" sz="1400" dirty="0" err="1"/>
              <a:t>julian_day</a:t>
            </a:r>
            <a:r>
              <a:rPr lang="en-US" sz="1400" dirty="0"/>
              <a:t>(profiles) ;	</a:t>
            </a:r>
            <a:endParaRPr lang="en-US" sz="1400" dirty="0" smtClean="0"/>
          </a:p>
          <a:p>
            <a:r>
              <a:rPr lang="en-US" sz="1400" dirty="0"/>
              <a:t> </a:t>
            </a:r>
            <a:r>
              <a:rPr lang="en-US" sz="1400" dirty="0" smtClean="0"/>
              <a:t>                  float </a:t>
            </a:r>
            <a:r>
              <a:rPr lang="en-US" sz="1400" dirty="0" err="1"/>
              <a:t>cs_lat</a:t>
            </a:r>
            <a:r>
              <a:rPr lang="en-US" sz="1400" dirty="0"/>
              <a:t>(profiles) ;	</a:t>
            </a:r>
            <a:endParaRPr lang="en-US" sz="1400" dirty="0" smtClean="0"/>
          </a:p>
          <a:p>
            <a:r>
              <a:rPr lang="en-US" sz="1400" dirty="0"/>
              <a:t> </a:t>
            </a:r>
            <a:r>
              <a:rPr lang="en-US" sz="1400" dirty="0" smtClean="0"/>
              <a:t>                  float </a:t>
            </a:r>
            <a:r>
              <a:rPr lang="en-US" sz="1400" dirty="0" err="1"/>
              <a:t>cs_lon</a:t>
            </a:r>
            <a:r>
              <a:rPr lang="en-US" sz="1400" dirty="0"/>
              <a:t>(profiles) ;	</a:t>
            </a:r>
            <a:endParaRPr lang="en-US" sz="1400" dirty="0" smtClean="0"/>
          </a:p>
          <a:p>
            <a:r>
              <a:rPr lang="en-US" sz="1400" dirty="0"/>
              <a:t> </a:t>
            </a:r>
            <a:r>
              <a:rPr lang="en-US" sz="1400" dirty="0" smtClean="0"/>
              <a:t>                  float </a:t>
            </a:r>
            <a:r>
              <a:rPr lang="en-US" sz="1400" dirty="0" err="1"/>
              <a:t>actual_top</a:t>
            </a:r>
            <a:r>
              <a:rPr lang="en-US" sz="1400" dirty="0"/>
              <a:t>(profiles) ;	</a:t>
            </a:r>
            <a:endParaRPr lang="en-US" sz="1400" dirty="0" smtClean="0"/>
          </a:p>
          <a:p>
            <a:r>
              <a:rPr lang="en-US" sz="1400" dirty="0"/>
              <a:t> </a:t>
            </a:r>
            <a:r>
              <a:rPr lang="en-US" sz="1400" dirty="0" smtClean="0"/>
              <a:t>                  float </a:t>
            </a:r>
            <a:r>
              <a:rPr lang="en-US" sz="1400" dirty="0" err="1"/>
              <a:t>actual_base</a:t>
            </a:r>
            <a:r>
              <a:rPr lang="en-US" sz="1400" dirty="0"/>
              <a:t>(profiles) ;	</a:t>
            </a:r>
            <a:endParaRPr lang="en-US" sz="1400" dirty="0" smtClean="0"/>
          </a:p>
          <a:p>
            <a:r>
              <a:rPr lang="en-US" sz="1400" dirty="0"/>
              <a:t> </a:t>
            </a:r>
            <a:r>
              <a:rPr lang="en-US" sz="1400" dirty="0" smtClean="0"/>
              <a:t>                  float </a:t>
            </a:r>
            <a:r>
              <a:rPr lang="en-US" sz="1400" dirty="0">
                <a:solidFill>
                  <a:srgbClr val="FF0000"/>
                </a:solidFill>
              </a:rPr>
              <a:t>actual_ptop1</a:t>
            </a:r>
            <a:r>
              <a:rPr lang="en-US" sz="1400" dirty="0"/>
              <a:t>(profiles) ;	</a:t>
            </a:r>
            <a:endParaRPr lang="en-US" sz="1400" dirty="0" smtClean="0"/>
          </a:p>
          <a:p>
            <a:r>
              <a:rPr lang="en-US" sz="1400" dirty="0"/>
              <a:t> </a:t>
            </a:r>
            <a:r>
              <a:rPr lang="en-US" sz="1400" dirty="0" smtClean="0"/>
              <a:t>                  float </a:t>
            </a:r>
            <a:r>
              <a:rPr lang="en-US" sz="1400" dirty="0" err="1"/>
              <a:t>isccp_cloud_top_height</a:t>
            </a:r>
            <a:r>
              <a:rPr lang="en-US" sz="1400" dirty="0"/>
              <a:t>(profiles) ;	 </a:t>
            </a:r>
            <a:r>
              <a:rPr lang="en-US" sz="1400" dirty="0" smtClean="0"/>
              <a:t>        float </a:t>
            </a:r>
            <a:r>
              <a:rPr lang="en-US" sz="1400" dirty="0" err="1">
                <a:solidFill>
                  <a:srgbClr val="FF0000"/>
                </a:solidFill>
              </a:rPr>
              <a:t>isccp_ptop</a:t>
            </a:r>
            <a:r>
              <a:rPr lang="en-US" sz="1400" dirty="0">
                <a:solidFill>
                  <a:srgbClr val="FF0000"/>
                </a:solidFill>
              </a:rPr>
              <a:t>(profiles)</a:t>
            </a:r>
            <a:r>
              <a:rPr lang="en-US" sz="1400" dirty="0"/>
              <a:t> ;	</a:t>
            </a:r>
            <a:endParaRPr lang="en-US" sz="1400" dirty="0" smtClean="0"/>
          </a:p>
          <a:p>
            <a:r>
              <a:rPr lang="en-US" sz="1400" dirty="0"/>
              <a:t> </a:t>
            </a:r>
            <a:r>
              <a:rPr lang="en-US" sz="1400" dirty="0" smtClean="0"/>
              <a:t>                 float </a:t>
            </a:r>
            <a:r>
              <a:rPr lang="en-US" sz="1400" dirty="0" err="1">
                <a:solidFill>
                  <a:srgbClr val="FF0000"/>
                </a:solidFill>
              </a:rPr>
              <a:t>total_tau</a:t>
            </a:r>
            <a:r>
              <a:rPr lang="en-US" sz="1400" dirty="0">
                <a:solidFill>
                  <a:srgbClr val="FF0000"/>
                </a:solidFill>
              </a:rPr>
              <a:t>(profiles) ;	</a:t>
            </a:r>
            <a:endParaRPr lang="en-US" sz="1400" dirty="0" smtClean="0">
              <a:solidFill>
                <a:srgbClr val="FF0000"/>
              </a:solidFill>
            </a:endParaRPr>
          </a:p>
          <a:p>
            <a:r>
              <a:rPr lang="en-US" sz="1400" dirty="0"/>
              <a:t> </a:t>
            </a:r>
            <a:r>
              <a:rPr lang="en-US" sz="1400" dirty="0" smtClean="0"/>
              <a:t>                 float </a:t>
            </a:r>
            <a:r>
              <a:rPr lang="en-US" sz="1400" dirty="0" err="1"/>
              <a:t>zenith_angle</a:t>
            </a:r>
            <a:r>
              <a:rPr lang="en-US" sz="1400" dirty="0"/>
              <a:t>(profiles) ;	</a:t>
            </a:r>
            <a:endParaRPr lang="en-US" sz="1400" dirty="0" smtClean="0"/>
          </a:p>
          <a:p>
            <a:r>
              <a:rPr lang="en-US" sz="1400" dirty="0"/>
              <a:t> </a:t>
            </a:r>
            <a:r>
              <a:rPr lang="en-US" sz="1400" dirty="0" smtClean="0"/>
              <a:t>                 float </a:t>
            </a:r>
            <a:r>
              <a:rPr lang="en-US" sz="1400" dirty="0" err="1"/>
              <a:t>top_layer_top</a:t>
            </a:r>
            <a:r>
              <a:rPr lang="en-US" sz="1400" dirty="0"/>
              <a:t>(profiles) ;	</a:t>
            </a:r>
            <a:endParaRPr lang="en-US" sz="1400" dirty="0" smtClean="0"/>
          </a:p>
          <a:p>
            <a:r>
              <a:rPr lang="en-US" sz="1400" dirty="0"/>
              <a:t> </a:t>
            </a:r>
            <a:r>
              <a:rPr lang="en-US" sz="1400" dirty="0" smtClean="0"/>
              <a:t>                 float </a:t>
            </a:r>
            <a:r>
              <a:rPr lang="en-US" sz="1400" dirty="0" err="1"/>
              <a:t>top_layer_base</a:t>
            </a:r>
            <a:r>
              <a:rPr lang="en-US" sz="1400" dirty="0"/>
              <a:t>(profiles) ;	</a:t>
            </a:r>
          </a:p>
        </p:txBody>
      </p:sp>
      <p:sp>
        <p:nvSpPr>
          <p:cNvPr id="5" name="TextBox 4"/>
          <p:cNvSpPr txBox="1"/>
          <p:nvPr/>
        </p:nvSpPr>
        <p:spPr>
          <a:xfrm>
            <a:off x="4251960" y="2837688"/>
            <a:ext cx="3995928" cy="2893100"/>
          </a:xfrm>
          <a:prstGeom prst="rect">
            <a:avLst/>
          </a:prstGeom>
          <a:noFill/>
        </p:spPr>
        <p:txBody>
          <a:bodyPr wrap="square" rtlCol="0">
            <a:spAutoFit/>
          </a:bodyPr>
          <a:lstStyle/>
          <a:p>
            <a:r>
              <a:rPr lang="en-US" sz="1400" dirty="0" smtClean="0"/>
              <a:t>float </a:t>
            </a:r>
            <a:r>
              <a:rPr lang="en-US" sz="1400" dirty="0" err="1"/>
              <a:t>top_layer_thickness</a:t>
            </a:r>
            <a:r>
              <a:rPr lang="en-US" sz="1400" dirty="0"/>
              <a:t>(profiles) </a:t>
            </a:r>
            <a:r>
              <a:rPr lang="en-US" sz="1400" dirty="0" smtClean="0"/>
              <a:t>;</a:t>
            </a:r>
          </a:p>
          <a:p>
            <a:r>
              <a:rPr lang="en-US" sz="1400" dirty="0" smtClean="0"/>
              <a:t>float </a:t>
            </a:r>
            <a:r>
              <a:rPr lang="en-US" sz="1400" dirty="0"/>
              <a:t>actual_top2(profiles) ;	</a:t>
            </a:r>
            <a:endParaRPr lang="en-US" sz="1400" dirty="0" smtClean="0"/>
          </a:p>
          <a:p>
            <a:r>
              <a:rPr lang="en-US" sz="1400" dirty="0" smtClean="0"/>
              <a:t>float </a:t>
            </a:r>
            <a:r>
              <a:rPr lang="en-US" sz="1400" dirty="0"/>
              <a:t>actual_base2(profiles) ;	</a:t>
            </a:r>
            <a:endParaRPr lang="en-US" sz="1400" dirty="0" smtClean="0"/>
          </a:p>
          <a:p>
            <a:r>
              <a:rPr lang="en-US" sz="1400" dirty="0" smtClean="0"/>
              <a:t>float </a:t>
            </a:r>
            <a:r>
              <a:rPr lang="en-US" sz="1400" dirty="0"/>
              <a:t>actual_ptop2(profiles) ;	</a:t>
            </a:r>
            <a:endParaRPr lang="en-US" sz="1400" dirty="0" smtClean="0"/>
          </a:p>
          <a:p>
            <a:r>
              <a:rPr lang="en-US" sz="1400" dirty="0" smtClean="0"/>
              <a:t>float </a:t>
            </a:r>
            <a:r>
              <a:rPr lang="en-US" sz="1400" dirty="0" err="1"/>
              <a:t>s_layer_top</a:t>
            </a:r>
            <a:r>
              <a:rPr lang="en-US" sz="1400" dirty="0"/>
              <a:t>(profiles) ;	</a:t>
            </a:r>
            <a:endParaRPr lang="en-US" sz="1400" dirty="0" smtClean="0"/>
          </a:p>
          <a:p>
            <a:r>
              <a:rPr lang="en-US" sz="1400" dirty="0" smtClean="0"/>
              <a:t>float </a:t>
            </a:r>
            <a:r>
              <a:rPr lang="en-US" sz="1400" dirty="0" err="1"/>
              <a:t>s_layer_base</a:t>
            </a:r>
            <a:r>
              <a:rPr lang="en-US" sz="1400" dirty="0"/>
              <a:t>(profiles) ;	</a:t>
            </a:r>
            <a:endParaRPr lang="en-US" sz="1400" dirty="0" smtClean="0"/>
          </a:p>
          <a:p>
            <a:r>
              <a:rPr lang="en-US" sz="1400" dirty="0" smtClean="0"/>
              <a:t>float </a:t>
            </a:r>
            <a:r>
              <a:rPr lang="en-US" sz="1400" dirty="0" err="1"/>
              <a:t>s_layer_thickness</a:t>
            </a:r>
            <a:r>
              <a:rPr lang="en-US" sz="1400" dirty="0"/>
              <a:t>(profiles) ;	</a:t>
            </a:r>
            <a:endParaRPr lang="en-US" sz="1400" dirty="0" smtClean="0"/>
          </a:p>
          <a:p>
            <a:r>
              <a:rPr lang="en-US" sz="1400" dirty="0" smtClean="0"/>
              <a:t>float </a:t>
            </a:r>
            <a:r>
              <a:rPr lang="en-US" sz="1400" dirty="0"/>
              <a:t>actual_top3(profiles) ;	</a:t>
            </a:r>
            <a:endParaRPr lang="en-US" sz="1400" dirty="0" smtClean="0"/>
          </a:p>
          <a:p>
            <a:r>
              <a:rPr lang="en-US" sz="1400" dirty="0" smtClean="0"/>
              <a:t>float </a:t>
            </a:r>
            <a:r>
              <a:rPr lang="en-US" sz="1400" dirty="0"/>
              <a:t>actual_base3(profiles) ;	</a:t>
            </a:r>
            <a:endParaRPr lang="en-US" sz="1400" dirty="0" smtClean="0"/>
          </a:p>
          <a:p>
            <a:r>
              <a:rPr lang="en-US" sz="1400" dirty="0" smtClean="0"/>
              <a:t>float </a:t>
            </a:r>
            <a:r>
              <a:rPr lang="en-US" sz="1400" dirty="0"/>
              <a:t>actual_ptop3(profiles) ;	</a:t>
            </a:r>
            <a:endParaRPr lang="en-US" sz="1400" dirty="0" smtClean="0"/>
          </a:p>
          <a:p>
            <a:r>
              <a:rPr lang="en-US" sz="1400" dirty="0" smtClean="0"/>
              <a:t>float </a:t>
            </a:r>
            <a:r>
              <a:rPr lang="en-US" sz="1400" dirty="0" err="1"/>
              <a:t>t_layer_top</a:t>
            </a:r>
            <a:r>
              <a:rPr lang="en-US" sz="1400" dirty="0"/>
              <a:t>(profiles) ;	</a:t>
            </a:r>
            <a:endParaRPr lang="en-US" sz="1400" dirty="0" smtClean="0"/>
          </a:p>
          <a:p>
            <a:r>
              <a:rPr lang="en-US" sz="1400" dirty="0" smtClean="0"/>
              <a:t>float </a:t>
            </a:r>
            <a:r>
              <a:rPr lang="en-US" sz="1400" dirty="0" err="1"/>
              <a:t>t_layer_base</a:t>
            </a:r>
            <a:r>
              <a:rPr lang="en-US" sz="1400" dirty="0"/>
              <a:t>(profiles) ;	</a:t>
            </a:r>
            <a:endParaRPr lang="en-US" sz="1400" dirty="0" smtClean="0"/>
          </a:p>
          <a:p>
            <a:r>
              <a:rPr lang="en-US" sz="1400" dirty="0" smtClean="0"/>
              <a:t>float </a:t>
            </a:r>
            <a:r>
              <a:rPr lang="en-US" sz="1400" dirty="0" err="1"/>
              <a:t>t_layer_thickness</a:t>
            </a:r>
            <a:r>
              <a:rPr lang="en-US" sz="1400" dirty="0"/>
              <a:t>(profiles) ;}</a:t>
            </a:r>
          </a:p>
        </p:txBody>
      </p:sp>
    </p:spTree>
    <p:extLst>
      <p:ext uri="{BB962C8B-B14F-4D97-AF65-F5344CB8AC3E}">
        <p14:creationId xmlns:p14="http://schemas.microsoft.com/office/powerpoint/2010/main" val="396142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1208"/>
            <a:ext cx="8229600" cy="990600"/>
          </a:xfrm>
        </p:spPr>
        <p:txBody>
          <a:bodyPr/>
          <a:lstStyle/>
          <a:p>
            <a:r>
              <a:rPr lang="en-US" dirty="0" smtClean="0"/>
              <a:t>Frequency Distribution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9877420"/>
              </p:ext>
            </p:extLst>
          </p:nvPr>
        </p:nvGraphicFramePr>
        <p:xfrm>
          <a:off x="1389889" y="1842478"/>
          <a:ext cx="3550482" cy="3484866"/>
        </p:xfrm>
        <a:graphic>
          <a:graphicData uri="http://schemas.openxmlformats.org/drawingml/2006/table">
            <a:tbl>
              <a:tblPr firstRow="1" bandRow="1">
                <a:tableStyleId>{69CF1AB2-1976-4502-BF36-3FF5EA218861}</a:tableStyleId>
              </a:tblPr>
              <a:tblGrid>
                <a:gridCol w="591747"/>
                <a:gridCol w="591747"/>
                <a:gridCol w="591747"/>
                <a:gridCol w="591747"/>
                <a:gridCol w="591747"/>
                <a:gridCol w="591747"/>
              </a:tblGrid>
              <a:tr h="497838">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9783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497838">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9783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9783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49783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9783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1944406" y="5961888"/>
            <a:ext cx="2441448" cy="369332"/>
          </a:xfrm>
          <a:prstGeom prst="rect">
            <a:avLst/>
          </a:prstGeom>
          <a:noFill/>
        </p:spPr>
        <p:txBody>
          <a:bodyPr wrap="square" rtlCol="0">
            <a:spAutoFit/>
          </a:bodyPr>
          <a:lstStyle/>
          <a:p>
            <a:r>
              <a:rPr lang="en-US" dirty="0" smtClean="0"/>
              <a:t>Optical depth</a:t>
            </a:r>
            <a:endParaRPr lang="en-US" dirty="0"/>
          </a:p>
        </p:txBody>
      </p:sp>
      <p:sp>
        <p:nvSpPr>
          <p:cNvPr id="6" name="TextBox 5"/>
          <p:cNvSpPr txBox="1"/>
          <p:nvPr/>
        </p:nvSpPr>
        <p:spPr>
          <a:xfrm rot="16200000">
            <a:off x="-873252" y="3382293"/>
            <a:ext cx="2660905" cy="369332"/>
          </a:xfrm>
          <a:prstGeom prst="rect">
            <a:avLst/>
          </a:prstGeom>
          <a:noFill/>
        </p:spPr>
        <p:txBody>
          <a:bodyPr wrap="square" rtlCol="0">
            <a:spAutoFit/>
          </a:bodyPr>
          <a:lstStyle/>
          <a:p>
            <a:r>
              <a:rPr lang="en-US" dirty="0" smtClean="0"/>
              <a:t>Cloud top pressure (</a:t>
            </a:r>
            <a:r>
              <a:rPr lang="en-US" dirty="0" err="1" smtClean="0"/>
              <a:t>mb</a:t>
            </a:r>
            <a:r>
              <a:rPr lang="en-US" dirty="0" smtClean="0"/>
              <a:t>)</a:t>
            </a:r>
            <a:endParaRPr lang="en-US" dirty="0"/>
          </a:p>
        </p:txBody>
      </p:sp>
      <p:sp>
        <p:nvSpPr>
          <p:cNvPr id="7" name="TextBox 6"/>
          <p:cNvSpPr txBox="1"/>
          <p:nvPr/>
        </p:nvSpPr>
        <p:spPr>
          <a:xfrm>
            <a:off x="1229868" y="5365864"/>
            <a:ext cx="4489703" cy="369332"/>
          </a:xfrm>
          <a:prstGeom prst="rect">
            <a:avLst/>
          </a:prstGeom>
          <a:noFill/>
        </p:spPr>
        <p:txBody>
          <a:bodyPr wrap="square" rtlCol="0">
            <a:spAutoFit/>
          </a:bodyPr>
          <a:lstStyle/>
          <a:p>
            <a:r>
              <a:rPr lang="en-US" dirty="0" smtClean="0"/>
              <a:t>0       1       4       9       23     60     380</a:t>
            </a:r>
            <a:endParaRPr lang="en-US" dirty="0"/>
          </a:p>
        </p:txBody>
      </p:sp>
      <p:sp>
        <p:nvSpPr>
          <p:cNvPr id="8" name="TextBox 7"/>
          <p:cNvSpPr txBox="1"/>
          <p:nvPr/>
        </p:nvSpPr>
        <p:spPr>
          <a:xfrm>
            <a:off x="706868" y="1524000"/>
            <a:ext cx="818058" cy="4009046"/>
          </a:xfrm>
          <a:prstGeom prst="rect">
            <a:avLst/>
          </a:prstGeom>
          <a:noFill/>
        </p:spPr>
        <p:txBody>
          <a:bodyPr wrap="square" rtlCol="0">
            <a:spAutoFit/>
          </a:bodyPr>
          <a:lstStyle/>
          <a:p>
            <a:pPr>
              <a:lnSpc>
                <a:spcPct val="180000"/>
              </a:lnSpc>
            </a:pPr>
            <a:r>
              <a:rPr lang="en-US" dirty="0" smtClean="0"/>
              <a:t>30</a:t>
            </a:r>
          </a:p>
          <a:p>
            <a:pPr>
              <a:lnSpc>
                <a:spcPct val="180000"/>
              </a:lnSpc>
            </a:pPr>
            <a:r>
              <a:rPr lang="en-US" dirty="0" smtClean="0"/>
              <a:t>180</a:t>
            </a:r>
          </a:p>
          <a:p>
            <a:pPr>
              <a:lnSpc>
                <a:spcPct val="180000"/>
              </a:lnSpc>
            </a:pPr>
            <a:r>
              <a:rPr lang="en-US" dirty="0" smtClean="0"/>
              <a:t>310</a:t>
            </a:r>
          </a:p>
          <a:p>
            <a:pPr>
              <a:lnSpc>
                <a:spcPct val="180000"/>
              </a:lnSpc>
            </a:pPr>
            <a:r>
              <a:rPr lang="en-US" dirty="0" smtClean="0"/>
              <a:t>440</a:t>
            </a:r>
          </a:p>
          <a:p>
            <a:pPr>
              <a:lnSpc>
                <a:spcPct val="180000"/>
              </a:lnSpc>
            </a:pPr>
            <a:r>
              <a:rPr lang="en-US" dirty="0" smtClean="0"/>
              <a:t>560</a:t>
            </a:r>
          </a:p>
          <a:p>
            <a:pPr>
              <a:lnSpc>
                <a:spcPct val="180000"/>
              </a:lnSpc>
            </a:pPr>
            <a:r>
              <a:rPr lang="en-US" dirty="0" smtClean="0"/>
              <a:t>680</a:t>
            </a:r>
          </a:p>
          <a:p>
            <a:pPr>
              <a:lnSpc>
                <a:spcPct val="180000"/>
              </a:lnSpc>
            </a:pPr>
            <a:r>
              <a:rPr lang="en-US" dirty="0" smtClean="0"/>
              <a:t>800</a:t>
            </a:r>
          </a:p>
          <a:p>
            <a:pPr>
              <a:lnSpc>
                <a:spcPct val="180000"/>
              </a:lnSpc>
            </a:pPr>
            <a:r>
              <a:rPr lang="en-US" dirty="0" smtClean="0"/>
              <a:t>1000</a:t>
            </a:r>
            <a:endParaRPr lang="en-US" dirty="0"/>
          </a:p>
        </p:txBody>
      </p:sp>
      <p:sp>
        <p:nvSpPr>
          <p:cNvPr id="10" name="TextBox 9"/>
          <p:cNvSpPr txBox="1"/>
          <p:nvPr/>
        </p:nvSpPr>
        <p:spPr>
          <a:xfrm>
            <a:off x="5065776" y="1524000"/>
            <a:ext cx="3858768" cy="3847207"/>
          </a:xfrm>
          <a:prstGeom prst="rect">
            <a:avLst/>
          </a:prstGeom>
          <a:noFill/>
        </p:spPr>
        <p:txBody>
          <a:bodyPr wrap="square" rtlCol="0">
            <a:spAutoFit/>
          </a:bodyPr>
          <a:lstStyle/>
          <a:p>
            <a:r>
              <a:rPr lang="en-US" sz="1400" dirty="0" err="1"/>
              <a:t>d</a:t>
            </a:r>
            <a:r>
              <a:rPr lang="en-US" sz="1400" dirty="0" err="1" smtClean="0"/>
              <a:t>ata_counts</a:t>
            </a:r>
            <a:r>
              <a:rPr lang="en-US" sz="1400" dirty="0" smtClean="0"/>
              <a:t>=</a:t>
            </a:r>
            <a:r>
              <a:rPr lang="en-US" sz="1400" dirty="0" err="1" smtClean="0"/>
              <a:t>num_tau_bins</a:t>
            </a:r>
            <a:r>
              <a:rPr lang="en-US" sz="1400" dirty="0" smtClean="0"/>
              <a:t> X </a:t>
            </a:r>
            <a:r>
              <a:rPr lang="en-US" sz="1400" dirty="0" err="1" smtClean="0"/>
              <a:t>num_ctp_bins</a:t>
            </a:r>
            <a:endParaRPr lang="en-US" sz="1400" dirty="0" smtClean="0"/>
          </a:p>
          <a:p>
            <a:endParaRPr lang="en-US" dirty="0" smtClean="0"/>
          </a:p>
          <a:p>
            <a:r>
              <a:rPr lang="en-US" dirty="0" smtClean="0"/>
              <a:t>For </a:t>
            </a:r>
            <a:r>
              <a:rPr lang="en-US" dirty="0" err="1" smtClean="0"/>
              <a:t>i</a:t>
            </a:r>
            <a:r>
              <a:rPr lang="en-US" dirty="0" smtClean="0"/>
              <a:t>=0,num_ctp_bins do begin</a:t>
            </a:r>
          </a:p>
          <a:p>
            <a:r>
              <a:rPr lang="en-US" dirty="0" smtClean="0"/>
              <a:t>For j=0,num_tau_bins do begin</a:t>
            </a:r>
          </a:p>
          <a:p>
            <a:r>
              <a:rPr lang="en-US" dirty="0"/>
              <a:t> </a:t>
            </a:r>
            <a:r>
              <a:rPr lang="en-US" dirty="0" smtClean="0"/>
              <a:t>result=where(</a:t>
            </a:r>
            <a:r>
              <a:rPr lang="en-US" dirty="0" err="1" smtClean="0"/>
              <a:t>ctp</a:t>
            </a:r>
            <a:r>
              <a:rPr lang="en-US" dirty="0" smtClean="0"/>
              <a:t> le </a:t>
            </a:r>
            <a:r>
              <a:rPr lang="en-US" dirty="0" err="1" smtClean="0"/>
              <a:t>pbin</a:t>
            </a:r>
            <a:r>
              <a:rPr lang="en-US" dirty="0" smtClean="0"/>
              <a:t>[</a:t>
            </a:r>
            <a:r>
              <a:rPr lang="en-US" dirty="0" err="1" smtClean="0"/>
              <a:t>i</a:t>
            </a:r>
            <a:r>
              <a:rPr lang="en-US" dirty="0" smtClean="0"/>
              <a:t>] and</a:t>
            </a:r>
          </a:p>
          <a:p>
            <a:r>
              <a:rPr lang="en-US" dirty="0"/>
              <a:t> </a:t>
            </a:r>
            <a:r>
              <a:rPr lang="en-US" dirty="0" smtClean="0"/>
              <a:t>                      </a:t>
            </a:r>
            <a:r>
              <a:rPr lang="en-US" dirty="0" err="1" smtClean="0"/>
              <a:t>ctp</a:t>
            </a:r>
            <a:r>
              <a:rPr lang="en-US" dirty="0" smtClean="0"/>
              <a:t> </a:t>
            </a:r>
            <a:r>
              <a:rPr lang="en-US" dirty="0" err="1" smtClean="0"/>
              <a:t>gt</a:t>
            </a:r>
            <a:r>
              <a:rPr lang="en-US" dirty="0" smtClean="0"/>
              <a:t> </a:t>
            </a:r>
            <a:r>
              <a:rPr lang="en-US" dirty="0" err="1" smtClean="0"/>
              <a:t>pbin</a:t>
            </a:r>
            <a:r>
              <a:rPr lang="en-US" dirty="0" smtClean="0"/>
              <a:t>[i+1] and</a:t>
            </a:r>
          </a:p>
          <a:p>
            <a:r>
              <a:rPr lang="en-US" dirty="0"/>
              <a:t> </a:t>
            </a:r>
            <a:r>
              <a:rPr lang="en-US" dirty="0" smtClean="0"/>
              <a:t>                      tau </a:t>
            </a:r>
            <a:r>
              <a:rPr lang="en-US" dirty="0" err="1" smtClean="0"/>
              <a:t>ge</a:t>
            </a:r>
            <a:r>
              <a:rPr lang="en-US" dirty="0" smtClean="0"/>
              <a:t> </a:t>
            </a:r>
            <a:r>
              <a:rPr lang="en-US" dirty="0" err="1" smtClean="0"/>
              <a:t>tbin</a:t>
            </a:r>
            <a:r>
              <a:rPr lang="en-US" dirty="0" smtClean="0"/>
              <a:t>[</a:t>
            </a:r>
            <a:r>
              <a:rPr lang="en-US" dirty="0" err="1" smtClean="0"/>
              <a:t>i</a:t>
            </a:r>
            <a:r>
              <a:rPr lang="en-US" dirty="0" smtClean="0"/>
              <a:t>] and </a:t>
            </a:r>
          </a:p>
          <a:p>
            <a:r>
              <a:rPr lang="en-US" dirty="0"/>
              <a:t> </a:t>
            </a:r>
            <a:r>
              <a:rPr lang="en-US" dirty="0" smtClean="0"/>
              <a:t>                      tau </a:t>
            </a:r>
            <a:r>
              <a:rPr lang="en-US" dirty="0" err="1" smtClean="0"/>
              <a:t>lt</a:t>
            </a:r>
            <a:r>
              <a:rPr lang="en-US" dirty="0" smtClean="0"/>
              <a:t> </a:t>
            </a:r>
            <a:r>
              <a:rPr lang="en-US" dirty="0" err="1" smtClean="0"/>
              <a:t>tbin</a:t>
            </a:r>
            <a:r>
              <a:rPr lang="en-US" dirty="0" smtClean="0"/>
              <a:t>[i+1],count)</a:t>
            </a:r>
          </a:p>
          <a:p>
            <a:r>
              <a:rPr lang="en-US" dirty="0" smtClean="0"/>
              <a:t> </a:t>
            </a:r>
            <a:r>
              <a:rPr lang="en-US" dirty="0" err="1"/>
              <a:t>d</a:t>
            </a:r>
            <a:r>
              <a:rPr lang="en-US" dirty="0" err="1" smtClean="0"/>
              <a:t>ata_counts</a:t>
            </a:r>
            <a:r>
              <a:rPr lang="en-US" dirty="0" smtClean="0"/>
              <a:t>[</a:t>
            </a:r>
            <a:r>
              <a:rPr lang="en-US" dirty="0" err="1" smtClean="0"/>
              <a:t>i,j</a:t>
            </a:r>
            <a:r>
              <a:rPr lang="en-US" dirty="0" smtClean="0"/>
              <a:t>]=count</a:t>
            </a:r>
          </a:p>
          <a:p>
            <a:r>
              <a:rPr lang="en-US" dirty="0" err="1"/>
              <a:t>e</a:t>
            </a:r>
            <a:r>
              <a:rPr lang="en-US" dirty="0" err="1" smtClean="0"/>
              <a:t>ndfor</a:t>
            </a:r>
            <a:endParaRPr lang="en-US" dirty="0" smtClean="0"/>
          </a:p>
          <a:p>
            <a:r>
              <a:rPr lang="en-US" dirty="0" err="1" smtClean="0"/>
              <a:t>Endfor</a:t>
            </a:r>
            <a:endParaRPr lang="en-US" dirty="0" smtClean="0"/>
          </a:p>
          <a:p>
            <a:endParaRPr lang="en-US" dirty="0"/>
          </a:p>
          <a:p>
            <a:r>
              <a:rPr lang="en-US" sz="1400" dirty="0" err="1"/>
              <a:t>d</a:t>
            </a:r>
            <a:r>
              <a:rPr lang="en-US" sz="1400" dirty="0" err="1" smtClean="0"/>
              <a:t>ata_freq</a:t>
            </a:r>
            <a:r>
              <a:rPr lang="en-US" sz="1400" dirty="0" smtClean="0"/>
              <a:t>=</a:t>
            </a:r>
            <a:r>
              <a:rPr lang="en-US" sz="1400" dirty="0" err="1" smtClean="0"/>
              <a:t>data_counts</a:t>
            </a:r>
            <a:r>
              <a:rPr lang="en-US" sz="1400" dirty="0" smtClean="0"/>
              <a:t>/total(</a:t>
            </a:r>
            <a:r>
              <a:rPr lang="en-US" sz="1400" dirty="0" err="1" smtClean="0"/>
              <a:t>data_counts</a:t>
            </a:r>
            <a:r>
              <a:rPr lang="en-US" sz="1400" dirty="0" smtClean="0"/>
              <a:t>)</a:t>
            </a:r>
          </a:p>
          <a:p>
            <a:endParaRPr lang="en-US" dirty="0"/>
          </a:p>
        </p:txBody>
      </p:sp>
    </p:spTree>
    <p:extLst>
      <p:ext uri="{BB962C8B-B14F-4D97-AF65-F5344CB8AC3E}">
        <p14:creationId xmlns:p14="http://schemas.microsoft.com/office/powerpoint/2010/main" val="1892727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ISCCP cloud top pressure vs tau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786930"/>
              </p:ext>
            </p:extLst>
          </p:nvPr>
        </p:nvGraphicFramePr>
        <p:xfrm>
          <a:off x="1321307" y="1865376"/>
          <a:ext cx="4306824" cy="3566162"/>
        </p:xfrm>
        <a:graphic>
          <a:graphicData uri="http://schemas.openxmlformats.org/drawingml/2006/table">
            <a:tbl>
              <a:tblPr firstRow="1" bandRow="1">
                <a:tableStyleId>{69CF1AB2-1976-4502-BF36-3FF5EA218861}</a:tableStyleId>
              </a:tblPr>
              <a:tblGrid>
                <a:gridCol w="717804"/>
                <a:gridCol w="717804"/>
                <a:gridCol w="717804"/>
                <a:gridCol w="717804"/>
                <a:gridCol w="717804"/>
                <a:gridCol w="717804"/>
              </a:tblGrid>
              <a:tr h="434500">
                <a:tc>
                  <a:txBody>
                    <a:bodyPr/>
                    <a:lstStyle/>
                    <a:p>
                      <a:r>
                        <a:rPr lang="en-US" sz="1600" b="0" dirty="0" smtClean="0">
                          <a:latin typeface="Menlo" charset="0"/>
                          <a:ea typeface="Menlo" charset="0"/>
                          <a:cs typeface="Menlo" charset="0"/>
                        </a:rPr>
                        <a:t>760</a:t>
                      </a:r>
                      <a:endParaRPr lang="en-US" sz="1600" b="0" dirty="0">
                        <a:latin typeface="Menlo" charset="0"/>
                        <a:ea typeface="Menlo" charset="0"/>
                        <a:cs typeface="Menlo" charset="0"/>
                      </a:endParaRPr>
                    </a:p>
                  </a:txBody>
                  <a:tcPr/>
                </a:tc>
                <a:tc>
                  <a:txBody>
                    <a:bodyPr/>
                    <a:lstStyle/>
                    <a:p>
                      <a:r>
                        <a:rPr lang="en-US" sz="1600" b="0" dirty="0" smtClean="0">
                          <a:latin typeface="Menlo" charset="0"/>
                          <a:ea typeface="Menlo" charset="0"/>
                          <a:cs typeface="Menlo" charset="0"/>
                        </a:rPr>
                        <a:t>339</a:t>
                      </a:r>
                      <a:endParaRPr lang="en-US" sz="1600" b="0" dirty="0">
                        <a:latin typeface="Menlo" charset="0"/>
                        <a:ea typeface="Menlo" charset="0"/>
                        <a:cs typeface="Menlo" charset="0"/>
                      </a:endParaRPr>
                    </a:p>
                  </a:txBody>
                  <a:tcPr/>
                </a:tc>
                <a:tc>
                  <a:txBody>
                    <a:bodyPr/>
                    <a:lstStyle/>
                    <a:p>
                      <a:r>
                        <a:rPr lang="en-US" sz="1600" b="0" dirty="0" smtClean="0">
                          <a:latin typeface="Menlo" charset="0"/>
                          <a:ea typeface="Menlo" charset="0"/>
                          <a:cs typeface="Menlo" charset="0"/>
                        </a:rPr>
                        <a:t>24</a:t>
                      </a:r>
                      <a:endParaRPr lang="en-US" sz="1600" b="0" dirty="0">
                        <a:latin typeface="Menlo" charset="0"/>
                        <a:ea typeface="Menlo" charset="0"/>
                        <a:cs typeface="Menlo" charset="0"/>
                      </a:endParaRPr>
                    </a:p>
                  </a:txBody>
                  <a:tcPr/>
                </a:tc>
                <a:tc>
                  <a:txBody>
                    <a:bodyPr/>
                    <a:lstStyle/>
                    <a:p>
                      <a:r>
                        <a:rPr lang="en-US" sz="1600" b="0" dirty="0" smtClean="0">
                          <a:latin typeface="Menlo" charset="0"/>
                          <a:ea typeface="Menlo" charset="0"/>
                          <a:cs typeface="Menlo" charset="0"/>
                        </a:rPr>
                        <a:t>15</a:t>
                      </a:r>
                      <a:endParaRPr lang="en-US" sz="1600" b="0" dirty="0">
                        <a:latin typeface="Menlo" charset="0"/>
                        <a:ea typeface="Menlo" charset="0"/>
                        <a:cs typeface="Menlo" charset="0"/>
                      </a:endParaRPr>
                    </a:p>
                  </a:txBody>
                  <a:tcPr/>
                </a:tc>
                <a:tc>
                  <a:txBody>
                    <a:bodyPr/>
                    <a:lstStyle/>
                    <a:p>
                      <a:r>
                        <a:rPr lang="en-US" sz="1600" b="0" dirty="0" smtClean="0">
                          <a:latin typeface="Menlo" charset="0"/>
                          <a:ea typeface="Menlo" charset="0"/>
                          <a:cs typeface="Menlo" charset="0"/>
                        </a:rPr>
                        <a:t>20</a:t>
                      </a:r>
                      <a:endParaRPr lang="en-US" sz="1600" b="0" dirty="0">
                        <a:latin typeface="Menlo" charset="0"/>
                        <a:ea typeface="Menlo" charset="0"/>
                        <a:cs typeface="Menlo" charset="0"/>
                      </a:endParaRPr>
                    </a:p>
                  </a:txBody>
                  <a:tcPr/>
                </a:tc>
                <a:tc>
                  <a:txBody>
                    <a:bodyPr/>
                    <a:lstStyle/>
                    <a:p>
                      <a:r>
                        <a:rPr lang="en-US" sz="1600" b="0" dirty="0" smtClean="0">
                          <a:latin typeface="Menlo" charset="0"/>
                          <a:ea typeface="Menlo" charset="0"/>
                          <a:cs typeface="Menlo" charset="0"/>
                        </a:rPr>
                        <a:t>191</a:t>
                      </a:r>
                      <a:endParaRPr lang="en-US" sz="1600" b="0" dirty="0">
                        <a:latin typeface="Menlo" charset="0"/>
                        <a:ea typeface="Menlo" charset="0"/>
                        <a:cs typeface="Menlo" charset="0"/>
                      </a:endParaRPr>
                    </a:p>
                  </a:txBody>
                  <a:tcPr/>
                </a:tc>
              </a:tr>
              <a:tr h="511608">
                <a:tc>
                  <a:txBody>
                    <a:bodyPr/>
                    <a:lstStyle/>
                    <a:p>
                      <a:r>
                        <a:rPr lang="en-US" sz="1600" dirty="0" smtClean="0">
                          <a:latin typeface="Menlo" charset="0"/>
                          <a:ea typeface="Menlo" charset="0"/>
                          <a:cs typeface="Menlo" charset="0"/>
                        </a:rPr>
                        <a:t>166</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478</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234</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292</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465</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419</a:t>
                      </a:r>
                      <a:endParaRPr lang="en-US" sz="1600" dirty="0">
                        <a:latin typeface="Menlo" charset="0"/>
                        <a:ea typeface="Menlo" charset="0"/>
                        <a:cs typeface="Menlo" charset="0"/>
                      </a:endParaRPr>
                    </a:p>
                  </a:txBody>
                  <a:tcPr/>
                </a:tc>
              </a:tr>
              <a:tr h="511608">
                <a:tc>
                  <a:txBody>
                    <a:bodyPr/>
                    <a:lstStyle/>
                    <a:p>
                      <a:r>
                        <a:rPr lang="en-US" sz="1600" dirty="0" smtClean="0">
                          <a:latin typeface="Menlo" charset="0"/>
                          <a:ea typeface="Menlo" charset="0"/>
                          <a:cs typeface="Menlo" charset="0"/>
                        </a:rPr>
                        <a:t>141</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289</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148</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293</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456</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148</a:t>
                      </a:r>
                      <a:endParaRPr lang="en-US" sz="1600" dirty="0">
                        <a:latin typeface="Menlo" charset="0"/>
                        <a:ea typeface="Menlo" charset="0"/>
                        <a:cs typeface="Menlo" charset="0"/>
                      </a:endParaRPr>
                    </a:p>
                  </a:txBody>
                  <a:tcPr/>
                </a:tc>
              </a:tr>
              <a:tr h="511608">
                <a:tc>
                  <a:txBody>
                    <a:bodyPr/>
                    <a:lstStyle/>
                    <a:p>
                      <a:r>
                        <a:rPr lang="en-US" sz="1600" dirty="0" smtClean="0">
                          <a:latin typeface="Menlo" charset="0"/>
                          <a:ea typeface="Menlo" charset="0"/>
                          <a:cs typeface="Menlo" charset="0"/>
                        </a:rPr>
                        <a:t>45</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213</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122</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355</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367</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39</a:t>
                      </a:r>
                      <a:endParaRPr lang="en-US" sz="1600" dirty="0">
                        <a:latin typeface="Menlo" charset="0"/>
                        <a:ea typeface="Menlo" charset="0"/>
                        <a:cs typeface="Menlo" charset="0"/>
                      </a:endParaRPr>
                    </a:p>
                  </a:txBody>
                  <a:tcPr/>
                </a:tc>
              </a:tr>
              <a:tr h="542615">
                <a:tc>
                  <a:txBody>
                    <a:bodyPr/>
                    <a:lstStyle/>
                    <a:p>
                      <a:r>
                        <a:rPr lang="en-US" sz="1600" dirty="0" smtClean="0">
                          <a:latin typeface="Menlo" charset="0"/>
                          <a:ea typeface="Menlo" charset="0"/>
                          <a:cs typeface="Menlo" charset="0"/>
                        </a:rPr>
                        <a:t>8</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323</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609</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3035</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917</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72</a:t>
                      </a:r>
                      <a:endParaRPr lang="en-US" sz="1600" dirty="0">
                        <a:latin typeface="Menlo" charset="0"/>
                        <a:ea typeface="Menlo" charset="0"/>
                        <a:cs typeface="Menlo" charset="0"/>
                      </a:endParaRPr>
                    </a:p>
                  </a:txBody>
                  <a:tcPr/>
                </a:tc>
              </a:tr>
              <a:tr h="542615">
                <a:tc>
                  <a:txBody>
                    <a:bodyPr/>
                    <a:lstStyle/>
                    <a:p>
                      <a:r>
                        <a:rPr lang="en-US" sz="1600" dirty="0" smtClean="0">
                          <a:latin typeface="Menlo" charset="0"/>
                          <a:ea typeface="Menlo" charset="0"/>
                          <a:cs typeface="Menlo" charset="0"/>
                        </a:rPr>
                        <a:t>2</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102</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682</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2795</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841</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64</a:t>
                      </a:r>
                      <a:endParaRPr lang="en-US" sz="1600" dirty="0">
                        <a:latin typeface="Menlo" charset="0"/>
                        <a:ea typeface="Menlo" charset="0"/>
                        <a:cs typeface="Menlo" charset="0"/>
                      </a:endParaRPr>
                    </a:p>
                  </a:txBody>
                  <a:tcPr/>
                </a:tc>
              </a:tr>
              <a:tr h="511608">
                <a:tc>
                  <a:txBody>
                    <a:bodyPr/>
                    <a:lstStyle/>
                    <a:p>
                      <a:r>
                        <a:rPr lang="en-US" sz="1600" dirty="0" smtClean="0">
                          <a:latin typeface="Menlo" charset="0"/>
                          <a:ea typeface="Menlo" charset="0"/>
                          <a:cs typeface="Menlo" charset="0"/>
                        </a:rPr>
                        <a:t>2</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13</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170</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480</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226</a:t>
                      </a:r>
                      <a:endParaRPr lang="en-US" sz="1600" dirty="0">
                        <a:latin typeface="Menlo" charset="0"/>
                        <a:ea typeface="Menlo" charset="0"/>
                        <a:cs typeface="Menlo" charset="0"/>
                      </a:endParaRPr>
                    </a:p>
                  </a:txBody>
                  <a:tcPr/>
                </a:tc>
                <a:tc>
                  <a:txBody>
                    <a:bodyPr/>
                    <a:lstStyle/>
                    <a:p>
                      <a:r>
                        <a:rPr lang="en-US" sz="1600" dirty="0" smtClean="0">
                          <a:latin typeface="Menlo" charset="0"/>
                          <a:ea typeface="Menlo" charset="0"/>
                          <a:cs typeface="Menlo" charset="0"/>
                        </a:rPr>
                        <a:t>11</a:t>
                      </a:r>
                      <a:endParaRPr lang="en-US" sz="1600" dirty="0">
                        <a:latin typeface="Menlo" charset="0"/>
                        <a:ea typeface="Menlo" charset="0"/>
                        <a:cs typeface="Menlo" charset="0"/>
                      </a:endParaRPr>
                    </a:p>
                  </a:txBody>
                  <a:tcPr/>
                </a:tc>
              </a:tr>
            </a:tbl>
          </a:graphicData>
        </a:graphic>
      </p:graphicFrame>
      <p:sp>
        <p:nvSpPr>
          <p:cNvPr id="5" name="TextBox 4"/>
          <p:cNvSpPr txBox="1"/>
          <p:nvPr/>
        </p:nvSpPr>
        <p:spPr>
          <a:xfrm>
            <a:off x="688580" y="1541826"/>
            <a:ext cx="818058" cy="4009046"/>
          </a:xfrm>
          <a:prstGeom prst="rect">
            <a:avLst/>
          </a:prstGeom>
          <a:noFill/>
        </p:spPr>
        <p:txBody>
          <a:bodyPr wrap="square" rtlCol="0">
            <a:spAutoFit/>
          </a:bodyPr>
          <a:lstStyle/>
          <a:p>
            <a:pPr>
              <a:lnSpc>
                <a:spcPct val="180000"/>
              </a:lnSpc>
            </a:pPr>
            <a:r>
              <a:rPr lang="en-US" dirty="0" smtClean="0"/>
              <a:t>30</a:t>
            </a:r>
          </a:p>
          <a:p>
            <a:pPr>
              <a:lnSpc>
                <a:spcPct val="180000"/>
              </a:lnSpc>
            </a:pPr>
            <a:r>
              <a:rPr lang="en-US" dirty="0" smtClean="0"/>
              <a:t>180</a:t>
            </a:r>
          </a:p>
          <a:p>
            <a:pPr>
              <a:lnSpc>
                <a:spcPct val="180000"/>
              </a:lnSpc>
            </a:pPr>
            <a:r>
              <a:rPr lang="en-US" dirty="0" smtClean="0"/>
              <a:t>310</a:t>
            </a:r>
          </a:p>
          <a:p>
            <a:pPr>
              <a:lnSpc>
                <a:spcPct val="180000"/>
              </a:lnSpc>
            </a:pPr>
            <a:r>
              <a:rPr lang="en-US" dirty="0" smtClean="0"/>
              <a:t>440</a:t>
            </a:r>
          </a:p>
          <a:p>
            <a:pPr>
              <a:lnSpc>
                <a:spcPct val="180000"/>
              </a:lnSpc>
            </a:pPr>
            <a:r>
              <a:rPr lang="en-US" dirty="0" smtClean="0"/>
              <a:t>560</a:t>
            </a:r>
          </a:p>
          <a:p>
            <a:pPr>
              <a:lnSpc>
                <a:spcPct val="180000"/>
              </a:lnSpc>
            </a:pPr>
            <a:r>
              <a:rPr lang="en-US" dirty="0" smtClean="0"/>
              <a:t>680</a:t>
            </a:r>
          </a:p>
          <a:p>
            <a:pPr>
              <a:lnSpc>
                <a:spcPct val="180000"/>
              </a:lnSpc>
            </a:pPr>
            <a:r>
              <a:rPr lang="en-US" dirty="0" smtClean="0"/>
              <a:t>800</a:t>
            </a:r>
          </a:p>
          <a:p>
            <a:pPr>
              <a:lnSpc>
                <a:spcPct val="180000"/>
              </a:lnSpc>
            </a:pPr>
            <a:r>
              <a:rPr lang="en-US" dirty="0" smtClean="0"/>
              <a:t>1000</a:t>
            </a:r>
            <a:endParaRPr lang="en-US" dirty="0"/>
          </a:p>
        </p:txBody>
      </p:sp>
      <p:sp>
        <p:nvSpPr>
          <p:cNvPr id="6" name="TextBox 5"/>
          <p:cNvSpPr txBox="1"/>
          <p:nvPr/>
        </p:nvSpPr>
        <p:spPr>
          <a:xfrm rot="16200000">
            <a:off x="-1292144" y="3801184"/>
            <a:ext cx="3498689" cy="369332"/>
          </a:xfrm>
          <a:prstGeom prst="rect">
            <a:avLst/>
          </a:prstGeom>
          <a:noFill/>
        </p:spPr>
        <p:txBody>
          <a:bodyPr wrap="square" rtlCol="0">
            <a:spAutoFit/>
          </a:bodyPr>
          <a:lstStyle/>
          <a:p>
            <a:r>
              <a:rPr lang="en-US" smtClean="0"/>
              <a:t>ISCCP Cloud </a:t>
            </a:r>
            <a:r>
              <a:rPr lang="en-US" dirty="0" smtClean="0"/>
              <a:t>top pressure (</a:t>
            </a:r>
            <a:r>
              <a:rPr lang="en-US" dirty="0" err="1" smtClean="0"/>
              <a:t>mb</a:t>
            </a:r>
            <a:r>
              <a:rPr lang="en-US" dirty="0" smtClean="0"/>
              <a:t>)</a:t>
            </a:r>
            <a:endParaRPr lang="en-US" dirty="0"/>
          </a:p>
        </p:txBody>
      </p:sp>
      <p:sp>
        <p:nvSpPr>
          <p:cNvPr id="7" name="TextBox 6"/>
          <p:cNvSpPr txBox="1"/>
          <p:nvPr/>
        </p:nvSpPr>
        <p:spPr>
          <a:xfrm>
            <a:off x="1229868" y="5365864"/>
            <a:ext cx="4489703" cy="369332"/>
          </a:xfrm>
          <a:prstGeom prst="rect">
            <a:avLst/>
          </a:prstGeom>
          <a:noFill/>
        </p:spPr>
        <p:txBody>
          <a:bodyPr wrap="square" rtlCol="0">
            <a:spAutoFit/>
          </a:bodyPr>
          <a:lstStyle/>
          <a:p>
            <a:r>
              <a:rPr lang="en-US" dirty="0" smtClean="0"/>
              <a:t>0       1       4       9       23     60     380</a:t>
            </a:r>
            <a:endParaRPr lang="en-US" dirty="0"/>
          </a:p>
        </p:txBody>
      </p:sp>
      <p:sp>
        <p:nvSpPr>
          <p:cNvPr id="8" name="TextBox 7"/>
          <p:cNvSpPr txBox="1"/>
          <p:nvPr/>
        </p:nvSpPr>
        <p:spPr>
          <a:xfrm>
            <a:off x="1944406" y="5961888"/>
            <a:ext cx="2441448" cy="369332"/>
          </a:xfrm>
          <a:prstGeom prst="rect">
            <a:avLst/>
          </a:prstGeom>
          <a:noFill/>
        </p:spPr>
        <p:txBody>
          <a:bodyPr wrap="square" rtlCol="0">
            <a:spAutoFit/>
          </a:bodyPr>
          <a:lstStyle/>
          <a:p>
            <a:r>
              <a:rPr lang="en-US" dirty="0" smtClean="0"/>
              <a:t>Optical depth</a:t>
            </a:r>
            <a:endParaRPr lang="en-US" dirty="0"/>
          </a:p>
        </p:txBody>
      </p:sp>
    </p:spTree>
    <p:extLst>
      <p:ext uri="{BB962C8B-B14F-4D97-AF65-F5344CB8AC3E}">
        <p14:creationId xmlns:p14="http://schemas.microsoft.com/office/powerpoint/2010/main" val="1718063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7315200" cy="4876800"/>
          </a:xfrm>
        </p:spPr>
      </p:pic>
    </p:spTree>
    <p:extLst>
      <p:ext uri="{BB962C8B-B14F-4D97-AF65-F5344CB8AC3E}">
        <p14:creationId xmlns:p14="http://schemas.microsoft.com/office/powerpoint/2010/main" val="2577528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680" y="630936"/>
            <a:ext cx="5864352" cy="5864352"/>
          </a:xfrm>
        </p:spPr>
      </p:pic>
    </p:spTree>
    <p:extLst>
      <p:ext uri="{BB962C8B-B14F-4D97-AF65-F5344CB8AC3E}">
        <p14:creationId xmlns:p14="http://schemas.microsoft.com/office/powerpoint/2010/main" val="1035955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a:t>
            </a:r>
            <a:endParaRPr lang="en-US" dirty="0"/>
          </a:p>
        </p:txBody>
      </p:sp>
      <p:sp>
        <p:nvSpPr>
          <p:cNvPr id="3" name="Content Placeholder 2"/>
          <p:cNvSpPr>
            <a:spLocks noGrp="1"/>
          </p:cNvSpPr>
          <p:nvPr>
            <p:ph idx="1"/>
          </p:nvPr>
        </p:nvSpPr>
        <p:spPr/>
        <p:txBody>
          <a:bodyPr/>
          <a:lstStyle/>
          <a:p>
            <a:r>
              <a:rPr lang="en-US" dirty="0" smtClean="0"/>
              <a:t>Separate programs for averaging, finding cloud tops, and then plotting to save time</a:t>
            </a:r>
          </a:p>
          <a:p>
            <a:endParaRPr lang="en-US" dirty="0"/>
          </a:p>
          <a:p>
            <a:endParaRPr lang="en-US" dirty="0" smtClean="0"/>
          </a:p>
          <a:p>
            <a:endParaRPr lang="en-US" dirty="0"/>
          </a:p>
          <a:p>
            <a:r>
              <a:rPr lang="en-US" dirty="0" smtClean="0"/>
              <a:t>Homework</a:t>
            </a:r>
          </a:p>
          <a:p>
            <a:r>
              <a:rPr lang="en-US" dirty="0" err="1" smtClean="0"/>
              <a:t>Isccp</a:t>
            </a:r>
            <a:r>
              <a:rPr lang="en-US" dirty="0" smtClean="0"/>
              <a:t> cloud top pressure vs. </a:t>
            </a:r>
            <a:r>
              <a:rPr lang="en-US" dirty="0" err="1" smtClean="0"/>
              <a:t>cloudsat</a:t>
            </a:r>
            <a:r>
              <a:rPr lang="en-US"/>
              <a:t> </a:t>
            </a:r>
            <a:r>
              <a:rPr lang="en-US" smtClean="0"/>
              <a:t>cloud top pressure</a:t>
            </a:r>
            <a:endParaRPr lang="en-US" dirty="0"/>
          </a:p>
        </p:txBody>
      </p:sp>
    </p:spTree>
    <p:extLst>
      <p:ext uri="{BB962C8B-B14F-4D97-AF65-F5344CB8AC3E}">
        <p14:creationId xmlns:p14="http://schemas.microsoft.com/office/powerpoint/2010/main" val="982430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828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find these points?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012950"/>
            <a:ext cx="4038600" cy="4038600"/>
          </a:xfrm>
        </p:spPr>
      </p:pic>
      <p:sp>
        <p:nvSpPr>
          <p:cNvPr id="4" name="Content Placeholder 3"/>
          <p:cNvSpPr>
            <a:spLocks noGrp="1"/>
          </p:cNvSpPr>
          <p:nvPr>
            <p:ph sz="half" idx="2"/>
          </p:nvPr>
        </p:nvSpPr>
        <p:spPr>
          <a:xfrm>
            <a:off x="4648199" y="1673351"/>
            <a:ext cx="4226859" cy="4745377"/>
          </a:xfrm>
        </p:spPr>
        <p:txBody>
          <a:bodyPr>
            <a:normAutofit fontScale="92500" lnSpcReduction="10000"/>
          </a:bodyPr>
          <a:lstStyle/>
          <a:p>
            <a:pPr marL="0" indent="0">
              <a:buNone/>
            </a:pPr>
            <a:r>
              <a:rPr lang="en-US" sz="2000" dirty="0" smtClean="0"/>
              <a:t>Ceres </a:t>
            </a:r>
            <a:r>
              <a:rPr lang="en-US" sz="2000" dirty="0" err="1" smtClean="0"/>
              <a:t>toa</a:t>
            </a:r>
            <a:r>
              <a:rPr lang="en-US" sz="2000" dirty="0" smtClean="0"/>
              <a:t> </a:t>
            </a:r>
            <a:r>
              <a:rPr lang="en-US" sz="2000" dirty="0" err="1" smtClean="0"/>
              <a:t>lw</a:t>
            </a:r>
            <a:endParaRPr lang="en-US" sz="2000" dirty="0" smtClean="0"/>
          </a:p>
          <a:p>
            <a:pPr marL="0" indent="0">
              <a:buNone/>
            </a:pPr>
            <a:r>
              <a:rPr lang="en-US" sz="2000" dirty="0" err="1"/>
              <a:t>c</a:t>
            </a:r>
            <a:r>
              <a:rPr lang="en-US" sz="2000" dirty="0" err="1" smtClean="0"/>
              <a:t>_flux</a:t>
            </a:r>
            <a:r>
              <a:rPr lang="en-US" sz="2000" dirty="0" smtClean="0"/>
              <a:t> </a:t>
            </a:r>
            <a:r>
              <a:rPr lang="en-US" sz="2000" dirty="0" err="1" smtClean="0"/>
              <a:t>gt</a:t>
            </a:r>
            <a:r>
              <a:rPr lang="en-US" sz="2000" dirty="0" smtClean="0"/>
              <a:t> 250 and </a:t>
            </a:r>
            <a:r>
              <a:rPr lang="en-US" sz="2000" dirty="0" err="1" smtClean="0"/>
              <a:t>c_flux</a:t>
            </a:r>
            <a:r>
              <a:rPr lang="en-US" sz="2000" dirty="0" smtClean="0"/>
              <a:t> </a:t>
            </a:r>
            <a:r>
              <a:rPr lang="en-US" sz="2000" dirty="0" err="1" smtClean="0"/>
              <a:t>lt</a:t>
            </a:r>
            <a:r>
              <a:rPr lang="en-US" sz="2000" dirty="0" smtClean="0"/>
              <a:t> 260</a:t>
            </a:r>
          </a:p>
          <a:p>
            <a:pPr marL="0" indent="0">
              <a:buNone/>
            </a:pPr>
            <a:r>
              <a:rPr lang="en-US" sz="2000" dirty="0" smtClean="0"/>
              <a:t>RRTM </a:t>
            </a:r>
            <a:r>
              <a:rPr lang="en-US" sz="2000" dirty="0" err="1" smtClean="0"/>
              <a:t>toa</a:t>
            </a:r>
            <a:r>
              <a:rPr lang="en-US" sz="2000" dirty="0" smtClean="0"/>
              <a:t> </a:t>
            </a:r>
            <a:r>
              <a:rPr lang="en-US" sz="2000" dirty="0" err="1" smtClean="0"/>
              <a:t>lw</a:t>
            </a:r>
            <a:endParaRPr lang="en-US" sz="2000" dirty="0" smtClean="0"/>
          </a:p>
          <a:p>
            <a:pPr marL="0" indent="0">
              <a:buNone/>
            </a:pPr>
            <a:r>
              <a:rPr lang="en-US" sz="2000" dirty="0"/>
              <a:t>a</a:t>
            </a:r>
            <a:r>
              <a:rPr lang="en-US" sz="2000" dirty="0" smtClean="0"/>
              <a:t>bs(</a:t>
            </a:r>
            <a:r>
              <a:rPr lang="en-US" sz="2000" dirty="0" err="1" smtClean="0"/>
              <a:t>c_flux-r_flux</a:t>
            </a:r>
            <a:r>
              <a:rPr lang="en-US" sz="2000" dirty="0" smtClean="0"/>
              <a:t>) </a:t>
            </a:r>
            <a:r>
              <a:rPr lang="en-US" sz="2000" dirty="0" err="1" smtClean="0"/>
              <a:t>gt</a:t>
            </a:r>
            <a:r>
              <a:rPr lang="en-US" sz="2000" dirty="0" smtClean="0"/>
              <a:t> 30</a:t>
            </a:r>
          </a:p>
          <a:p>
            <a:pPr marL="0" indent="0">
              <a:buNone/>
            </a:pPr>
            <a:endParaRPr lang="en-US" sz="2000" dirty="0"/>
          </a:p>
          <a:p>
            <a:pPr marL="0" indent="0">
              <a:buNone/>
            </a:pPr>
            <a:r>
              <a:rPr lang="en-US" sz="2000" dirty="0" err="1"/>
              <a:t>i</a:t>
            </a:r>
            <a:r>
              <a:rPr lang="en-US" sz="2000" dirty="0" err="1" smtClean="0"/>
              <a:t>dx</a:t>
            </a:r>
            <a:r>
              <a:rPr lang="en-US" sz="2000" dirty="0" smtClean="0"/>
              <a:t>=where(</a:t>
            </a:r>
            <a:r>
              <a:rPr lang="en-US" sz="2000" dirty="0" err="1" smtClean="0"/>
              <a:t>c_flux</a:t>
            </a:r>
            <a:r>
              <a:rPr lang="en-US" sz="2000" dirty="0" smtClean="0"/>
              <a:t> </a:t>
            </a:r>
            <a:r>
              <a:rPr lang="en-US" sz="2000" dirty="0" err="1" smtClean="0"/>
              <a:t>gt</a:t>
            </a:r>
            <a:r>
              <a:rPr lang="en-US" sz="2000" dirty="0" smtClean="0"/>
              <a:t> 250 and </a:t>
            </a:r>
            <a:r>
              <a:rPr lang="en-US" sz="2000" dirty="0" err="1" smtClean="0"/>
              <a:t>c_flux</a:t>
            </a:r>
            <a:r>
              <a:rPr lang="en-US" sz="2000" dirty="0" smtClean="0"/>
              <a:t> </a:t>
            </a:r>
            <a:r>
              <a:rPr lang="en-US" sz="2000" dirty="0" err="1" smtClean="0"/>
              <a:t>lt</a:t>
            </a:r>
            <a:r>
              <a:rPr lang="en-US" sz="2000" dirty="0" smtClean="0"/>
              <a:t> 260 and </a:t>
            </a:r>
          </a:p>
          <a:p>
            <a:pPr marL="0" indent="0">
              <a:buNone/>
            </a:pPr>
            <a:r>
              <a:rPr lang="en-US" sz="2000" dirty="0" smtClean="0"/>
              <a:t>abs(</a:t>
            </a:r>
            <a:r>
              <a:rPr lang="en-US" sz="2000" dirty="0" err="1" smtClean="0"/>
              <a:t>c_flux-r_flux</a:t>
            </a:r>
            <a:r>
              <a:rPr lang="en-US" sz="2000" dirty="0" smtClean="0"/>
              <a:t>) </a:t>
            </a:r>
            <a:r>
              <a:rPr lang="en-US" sz="2000" dirty="0" err="1" smtClean="0"/>
              <a:t>gt</a:t>
            </a:r>
            <a:r>
              <a:rPr lang="en-US" sz="2000" dirty="0" smtClean="0"/>
              <a:t> 30,count)</a:t>
            </a:r>
          </a:p>
          <a:p>
            <a:pPr marL="0" indent="0">
              <a:buNone/>
            </a:pPr>
            <a:endParaRPr lang="en-US" sz="2000" dirty="0"/>
          </a:p>
          <a:p>
            <a:pPr marL="0" indent="0">
              <a:buNone/>
            </a:pPr>
            <a:r>
              <a:rPr lang="en-US" sz="2000" dirty="0" err="1" smtClean="0"/>
              <a:t>c_flux_bad</a:t>
            </a:r>
            <a:r>
              <a:rPr lang="en-US" sz="2000" dirty="0" smtClean="0"/>
              <a:t>=</a:t>
            </a:r>
            <a:r>
              <a:rPr lang="en-US" sz="2000" dirty="0" err="1" smtClean="0"/>
              <a:t>c_flux</a:t>
            </a:r>
            <a:r>
              <a:rPr lang="en-US" sz="2000" dirty="0" smtClean="0"/>
              <a:t>[</a:t>
            </a:r>
            <a:r>
              <a:rPr lang="en-US" sz="2000" dirty="0" err="1" smtClean="0"/>
              <a:t>idx</a:t>
            </a:r>
            <a:r>
              <a:rPr lang="en-US" sz="2000" dirty="0" smtClean="0"/>
              <a:t>]</a:t>
            </a:r>
          </a:p>
          <a:p>
            <a:pPr marL="0" indent="0">
              <a:buNone/>
            </a:pPr>
            <a:r>
              <a:rPr lang="en-US" sz="2000" dirty="0" err="1" smtClean="0"/>
              <a:t>r_flux_bad</a:t>
            </a:r>
            <a:r>
              <a:rPr lang="en-US" sz="2000" dirty="0" smtClean="0"/>
              <a:t>=</a:t>
            </a:r>
            <a:r>
              <a:rPr lang="en-US" sz="2000" dirty="0" err="1" smtClean="0"/>
              <a:t>r_flux</a:t>
            </a:r>
            <a:r>
              <a:rPr lang="en-US" sz="2000" dirty="0" smtClean="0"/>
              <a:t>[</a:t>
            </a:r>
            <a:r>
              <a:rPr lang="en-US" sz="2000" dirty="0" err="1" smtClean="0"/>
              <a:t>idx</a:t>
            </a:r>
            <a:r>
              <a:rPr lang="en-US" sz="2000" dirty="0" smtClean="0"/>
              <a:t>]</a:t>
            </a:r>
          </a:p>
          <a:p>
            <a:pPr marL="0" indent="0">
              <a:buNone/>
            </a:pPr>
            <a:r>
              <a:rPr lang="en-US" sz="2000" dirty="0" err="1" smtClean="0"/>
              <a:t>julian_day_bad</a:t>
            </a:r>
            <a:r>
              <a:rPr lang="en-US" sz="2000" dirty="0" smtClean="0"/>
              <a:t>=</a:t>
            </a:r>
            <a:r>
              <a:rPr lang="en-US" sz="2000" dirty="0" err="1" smtClean="0"/>
              <a:t>julian_day</a:t>
            </a:r>
            <a:r>
              <a:rPr lang="en-US" sz="2000" dirty="0" smtClean="0"/>
              <a:t>[</a:t>
            </a:r>
            <a:r>
              <a:rPr lang="en-US" sz="2000" dirty="0" err="1" smtClean="0"/>
              <a:t>idx</a:t>
            </a:r>
            <a:r>
              <a:rPr lang="en-US" sz="2000" dirty="0" smtClean="0"/>
              <a:t>]</a:t>
            </a:r>
          </a:p>
          <a:p>
            <a:pPr marL="0" indent="0">
              <a:buNone/>
            </a:pPr>
            <a:endParaRPr lang="en-US" sz="2000" dirty="0" smtClean="0"/>
          </a:p>
          <a:p>
            <a:pPr marL="0" indent="0">
              <a:buNone/>
            </a:pPr>
            <a:r>
              <a:rPr lang="en-US" sz="1800" dirty="0" err="1" smtClean="0"/>
              <a:t>caldat,julian_day_bad,mm,dd,yy,hh,mi,ss</a:t>
            </a:r>
            <a:endParaRPr lang="en-US" sz="1800" dirty="0" smtClean="0"/>
          </a:p>
        </p:txBody>
      </p:sp>
    </p:spTree>
    <p:extLst>
      <p:ext uri="{BB962C8B-B14F-4D97-AF65-F5344CB8AC3E}">
        <p14:creationId xmlns:p14="http://schemas.microsoft.com/office/powerpoint/2010/main" val="71621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RGB</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00200"/>
            <a:ext cx="7924800" cy="4876800"/>
          </a:xfrm>
        </p:spPr>
      </p:pic>
    </p:spTree>
    <p:extLst>
      <p:ext uri="{BB962C8B-B14F-4D97-AF65-F5344CB8AC3E}">
        <p14:creationId xmlns:p14="http://schemas.microsoft.com/office/powerpoint/2010/main" val="3488127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85" y="1748478"/>
            <a:ext cx="4466969" cy="4466969"/>
          </a:xfrm>
          <a:prstGeom prst="rect">
            <a:avLst/>
          </a:prstGeom>
        </p:spPr>
      </p:pic>
      <p:sp>
        <p:nvSpPr>
          <p:cNvPr id="6" name="TextBox 5"/>
          <p:cNvSpPr txBox="1"/>
          <p:nvPr/>
        </p:nvSpPr>
        <p:spPr>
          <a:xfrm>
            <a:off x="778476" y="939114"/>
            <a:ext cx="5214551" cy="369332"/>
          </a:xfrm>
          <a:prstGeom prst="rect">
            <a:avLst/>
          </a:prstGeom>
          <a:noFill/>
        </p:spPr>
        <p:txBody>
          <a:bodyPr wrap="square" rtlCol="0">
            <a:spAutoFit/>
          </a:bodyPr>
          <a:lstStyle/>
          <a:p>
            <a:r>
              <a:rPr lang="en-US" dirty="0" smtClean="0"/>
              <a:t>July 2008</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854" y="1748478"/>
            <a:ext cx="4436078" cy="4436078"/>
          </a:xfrm>
          <a:prstGeom prst="rect">
            <a:avLst/>
          </a:prstGeom>
        </p:spPr>
      </p:pic>
      <p:sp>
        <p:nvSpPr>
          <p:cNvPr id="8" name="TextBox 7"/>
          <p:cNvSpPr txBox="1"/>
          <p:nvPr/>
        </p:nvSpPr>
        <p:spPr>
          <a:xfrm>
            <a:off x="5548184" y="1123780"/>
            <a:ext cx="2483708" cy="369332"/>
          </a:xfrm>
          <a:prstGeom prst="rect">
            <a:avLst/>
          </a:prstGeom>
          <a:noFill/>
        </p:spPr>
        <p:txBody>
          <a:bodyPr wrap="square" rtlCol="0">
            <a:spAutoFit/>
          </a:bodyPr>
          <a:lstStyle/>
          <a:p>
            <a:r>
              <a:rPr lang="en-US" dirty="0" smtClean="0"/>
              <a:t>January 2008</a:t>
            </a:r>
            <a:endParaRPr lang="en-US" dirty="0"/>
          </a:p>
        </p:txBody>
      </p:sp>
    </p:spTree>
    <p:extLst>
      <p:ext uri="{BB962C8B-B14F-4D97-AF65-F5344CB8AC3E}">
        <p14:creationId xmlns:p14="http://schemas.microsoft.com/office/powerpoint/2010/main" val="1257684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start looking for issues with our calculated values?</a:t>
            </a:r>
            <a:endParaRPr lang="en-US" dirty="0"/>
          </a:p>
        </p:txBody>
      </p:sp>
      <p:sp>
        <p:nvSpPr>
          <p:cNvPr id="4" name="Content Placeholder 3"/>
          <p:cNvSpPr>
            <a:spLocks noGrp="1"/>
          </p:cNvSpPr>
          <p:nvPr>
            <p:ph sz="half" idx="2"/>
          </p:nvPr>
        </p:nvSpPr>
        <p:spPr>
          <a:xfrm>
            <a:off x="457200" y="1673353"/>
            <a:ext cx="3603065" cy="1132600"/>
          </a:xfrm>
        </p:spPr>
        <p:txBody>
          <a:bodyPr>
            <a:normAutofit fontScale="47500" lnSpcReduction="20000"/>
          </a:bodyPr>
          <a:lstStyle/>
          <a:p>
            <a:r>
              <a:rPr lang="en-US" dirty="0" smtClean="0"/>
              <a:t>PDF (probability density function) </a:t>
            </a:r>
          </a:p>
          <a:p>
            <a:r>
              <a:rPr lang="en-US" dirty="0" smtClean="0"/>
              <a:t>Bar chart that shows how many data points are within a range (an interval) called a bin</a:t>
            </a:r>
          </a:p>
          <a:p>
            <a:r>
              <a:rPr lang="en-US" dirty="0" smtClean="0"/>
              <a:t>even bins, uneven bins, counts, frequency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76" y="2955306"/>
            <a:ext cx="3558987" cy="355898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438" y="3554964"/>
            <a:ext cx="3488017" cy="2790414"/>
          </a:xfrm>
          <a:prstGeom prst="rect">
            <a:avLst/>
          </a:prstGeom>
        </p:spPr>
      </p:pic>
      <p:sp>
        <p:nvSpPr>
          <p:cNvPr id="9" name="TextBox 8"/>
          <p:cNvSpPr txBox="1"/>
          <p:nvPr/>
        </p:nvSpPr>
        <p:spPr>
          <a:xfrm>
            <a:off x="4903693" y="1281953"/>
            <a:ext cx="4123765" cy="2123658"/>
          </a:xfrm>
          <a:prstGeom prst="rect">
            <a:avLst/>
          </a:prstGeom>
          <a:noFill/>
        </p:spPr>
        <p:txBody>
          <a:bodyPr wrap="square" rtlCol="0">
            <a:spAutoFit/>
          </a:bodyPr>
          <a:lstStyle/>
          <a:p>
            <a:r>
              <a:rPr lang="de-DE" sz="1200" dirty="0"/>
              <a:t>-94.3000     -91.7812     -89.2624     -86.7436     -84.2248     -81.7060     -79.1872     -76.6684     -74.1496     -71.6308     -69.1120     -66.5932     -64.0744     -61.5556     -59.0368     -56.5180     -53.9992     -51.4804     -48.9616     -46.4428     -43.9240     -41.4052     -38.8864     -36.3676     -33.8488     -31.3300     -28.8112     -26.2924     -23.7736     -21.2548     -18.7360     -16.2172     -13.6984     -11.1796     -8.66083     -6.14203     -3.62323     -1.10443      1.41437      3.93317      6.45197      8.97077      11.4896      14.0084      16.5272      19.0460      21.5648      24.0836      26.6024      29.1212      31.6400      </a:t>
            </a:r>
            <a:r>
              <a:rPr lang="de-DE" sz="1200" dirty="0" smtClean="0"/>
              <a:t>34.1588</a:t>
            </a:r>
            <a:endParaRPr lang="en-US" sz="1200" dirty="0"/>
          </a:p>
        </p:txBody>
      </p:sp>
      <p:sp>
        <p:nvSpPr>
          <p:cNvPr id="10" name="TextBox 9"/>
          <p:cNvSpPr txBox="1"/>
          <p:nvPr/>
        </p:nvSpPr>
        <p:spPr>
          <a:xfrm>
            <a:off x="6875929" y="3644768"/>
            <a:ext cx="2151529" cy="646331"/>
          </a:xfrm>
          <a:prstGeom prst="rect">
            <a:avLst/>
          </a:prstGeom>
          <a:noFill/>
        </p:spPr>
        <p:txBody>
          <a:bodyPr wrap="square" rtlCol="0">
            <a:spAutoFit/>
          </a:bodyPr>
          <a:lstStyle/>
          <a:p>
            <a:r>
              <a:rPr lang="en-US" sz="1200" dirty="0" err="1" smtClean="0"/>
              <a:t>start_bin</a:t>
            </a:r>
            <a:r>
              <a:rPr lang="en-US" sz="1200" dirty="0" smtClean="0"/>
              <a:t>=</a:t>
            </a:r>
            <a:r>
              <a:rPr lang="en-US" sz="1200" dirty="0" err="1" smtClean="0"/>
              <a:t>dmin</a:t>
            </a:r>
            <a:endParaRPr lang="en-US" sz="1200" dirty="0" smtClean="0"/>
          </a:p>
          <a:p>
            <a:r>
              <a:rPr lang="en-US" sz="1200" dirty="0" err="1" smtClean="0"/>
              <a:t>end_bin</a:t>
            </a:r>
            <a:r>
              <a:rPr lang="en-US" sz="1200" dirty="0" smtClean="0"/>
              <a:t>=</a:t>
            </a:r>
            <a:r>
              <a:rPr lang="en-US" sz="1200" dirty="0" err="1" smtClean="0"/>
              <a:t>dmax</a:t>
            </a:r>
            <a:endParaRPr lang="en-US" sz="1200" dirty="0" smtClean="0"/>
          </a:p>
          <a:p>
            <a:r>
              <a:rPr lang="en-US" sz="1200" dirty="0" err="1" smtClean="0"/>
              <a:t>dbin</a:t>
            </a:r>
            <a:r>
              <a:rPr lang="en-US" sz="1200" dirty="0"/>
              <a:t>=(</a:t>
            </a:r>
            <a:r>
              <a:rPr lang="en-US" sz="1200" dirty="0" err="1" smtClean="0"/>
              <a:t>end_bin-start_bin</a:t>
            </a:r>
            <a:r>
              <a:rPr lang="en-US" sz="1200" dirty="0"/>
              <a:t>)/</a:t>
            </a:r>
            <a:r>
              <a:rPr lang="en-US" sz="1200" dirty="0" smtClean="0"/>
              <a:t>100</a:t>
            </a:r>
            <a:endParaRPr lang="en-US" sz="1200" dirty="0"/>
          </a:p>
        </p:txBody>
      </p:sp>
    </p:spTree>
    <p:extLst>
      <p:ext uri="{BB962C8B-B14F-4D97-AF65-F5344CB8AC3E}">
        <p14:creationId xmlns:p14="http://schemas.microsoft.com/office/powerpoint/2010/main" val="141713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8090" y="638823"/>
            <a:ext cx="6076604" cy="6076604"/>
          </a:xfrm>
        </p:spPr>
      </p:pic>
      <p:sp>
        <p:nvSpPr>
          <p:cNvPr id="2" name="TextBox 1"/>
          <p:cNvSpPr txBox="1"/>
          <p:nvPr/>
        </p:nvSpPr>
        <p:spPr>
          <a:xfrm>
            <a:off x="6464695" y="1165411"/>
            <a:ext cx="2150388" cy="738664"/>
          </a:xfrm>
          <a:prstGeom prst="rect">
            <a:avLst/>
          </a:prstGeom>
          <a:noFill/>
        </p:spPr>
        <p:txBody>
          <a:bodyPr wrap="square" rtlCol="0">
            <a:spAutoFit/>
          </a:bodyPr>
          <a:lstStyle/>
          <a:p>
            <a:r>
              <a:rPr lang="en-US" sz="1400" dirty="0" smtClean="0"/>
              <a:t>Black=all profiles</a:t>
            </a:r>
          </a:p>
          <a:p>
            <a:r>
              <a:rPr lang="en-US" sz="1400" dirty="0" smtClean="0"/>
              <a:t>Blue=exclude profiles with a max </a:t>
            </a:r>
            <a:r>
              <a:rPr lang="en-US" sz="1400" dirty="0" err="1" smtClean="0"/>
              <a:t>dbz</a:t>
            </a:r>
            <a:r>
              <a:rPr lang="en-US" sz="1400" dirty="0" smtClean="0"/>
              <a:t> </a:t>
            </a:r>
            <a:r>
              <a:rPr lang="en-US" sz="1400" dirty="0" err="1" smtClean="0"/>
              <a:t>ge</a:t>
            </a:r>
            <a:r>
              <a:rPr lang="en-US" sz="1400" dirty="0" smtClean="0"/>
              <a:t> 10</a:t>
            </a:r>
            <a:endParaRPr lang="en-US" sz="1400" dirty="0"/>
          </a:p>
        </p:txBody>
      </p:sp>
    </p:spTree>
    <p:extLst>
      <p:ext uri="{BB962C8B-B14F-4D97-AF65-F5344CB8AC3E}">
        <p14:creationId xmlns:p14="http://schemas.microsoft.com/office/powerpoint/2010/main" val="464956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7840" y="547255"/>
            <a:ext cx="6029498" cy="6029498"/>
          </a:xfrm>
        </p:spPr>
      </p:pic>
    </p:spTree>
    <p:extLst>
      <p:ext uri="{BB962C8B-B14F-4D97-AF65-F5344CB8AC3E}">
        <p14:creationId xmlns:p14="http://schemas.microsoft.com/office/powerpoint/2010/main" val="1916683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51165"/>
            <a:ext cx="6079375" cy="6079375"/>
          </a:xfrm>
        </p:spPr>
      </p:pic>
      <p:sp>
        <p:nvSpPr>
          <p:cNvPr id="2" name="TextBox 1"/>
          <p:cNvSpPr txBox="1"/>
          <p:nvPr/>
        </p:nvSpPr>
        <p:spPr>
          <a:xfrm>
            <a:off x="6079375" y="1246094"/>
            <a:ext cx="2643284" cy="923330"/>
          </a:xfrm>
          <a:prstGeom prst="rect">
            <a:avLst/>
          </a:prstGeom>
          <a:noFill/>
        </p:spPr>
        <p:txBody>
          <a:bodyPr wrap="square" rtlCol="0">
            <a:spAutoFit/>
          </a:bodyPr>
          <a:lstStyle/>
          <a:p>
            <a:r>
              <a:rPr lang="en-US" dirty="0" err="1" smtClean="0"/>
              <a:t>Idx</a:t>
            </a:r>
            <a:r>
              <a:rPr lang="en-US" dirty="0" smtClean="0"/>
              <a:t>=where(</a:t>
            </a:r>
            <a:r>
              <a:rPr lang="en-US" dirty="0" err="1" smtClean="0"/>
              <a:t>c_flux</a:t>
            </a:r>
            <a:r>
              <a:rPr lang="en-US" dirty="0" smtClean="0"/>
              <a:t> </a:t>
            </a:r>
            <a:r>
              <a:rPr lang="en-US" dirty="0" err="1" smtClean="0"/>
              <a:t>gt</a:t>
            </a:r>
            <a:r>
              <a:rPr lang="en-US" dirty="0" smtClean="0"/>
              <a:t> 600 and </a:t>
            </a:r>
            <a:r>
              <a:rPr lang="en-US" dirty="0" err="1" smtClean="0"/>
              <a:t>r_flux</a:t>
            </a:r>
            <a:r>
              <a:rPr lang="en-US" dirty="0" smtClean="0"/>
              <a:t> </a:t>
            </a:r>
            <a:r>
              <a:rPr lang="en-US" dirty="0" err="1" smtClean="0"/>
              <a:t>gt</a:t>
            </a:r>
            <a:r>
              <a:rPr lang="en-US" dirty="0" smtClean="0"/>
              <a:t> 400 and </a:t>
            </a:r>
            <a:r>
              <a:rPr lang="en-US" dirty="0" err="1" smtClean="0"/>
              <a:t>r_flux</a:t>
            </a:r>
            <a:r>
              <a:rPr lang="en-US" dirty="0" smtClean="0"/>
              <a:t> </a:t>
            </a:r>
            <a:r>
              <a:rPr lang="en-US" dirty="0" err="1" smtClean="0"/>
              <a:t>lt</a:t>
            </a:r>
            <a:r>
              <a:rPr lang="en-US" dirty="0" smtClean="0"/>
              <a:t> 500</a:t>
            </a:r>
            <a:endParaRPr lang="en-US" dirty="0"/>
          </a:p>
        </p:txBody>
      </p:sp>
      <p:sp>
        <p:nvSpPr>
          <p:cNvPr id="3" name="TextBox 2"/>
          <p:cNvSpPr txBox="1"/>
          <p:nvPr/>
        </p:nvSpPr>
        <p:spPr>
          <a:xfrm>
            <a:off x="6293224" y="2985247"/>
            <a:ext cx="2232211" cy="923330"/>
          </a:xfrm>
          <a:prstGeom prst="rect">
            <a:avLst/>
          </a:prstGeom>
          <a:noFill/>
        </p:spPr>
        <p:txBody>
          <a:bodyPr wrap="square" rtlCol="0">
            <a:spAutoFit/>
          </a:bodyPr>
          <a:lstStyle/>
          <a:p>
            <a:r>
              <a:rPr lang="en-US" dirty="0" smtClean="0"/>
              <a:t>Dotted line=profiles with max </a:t>
            </a:r>
            <a:r>
              <a:rPr lang="en-US" dirty="0" err="1" smtClean="0"/>
              <a:t>dbz</a:t>
            </a:r>
            <a:r>
              <a:rPr lang="en-US" dirty="0" smtClean="0"/>
              <a:t> of 10 excluded.</a:t>
            </a:r>
            <a:endParaRPr lang="en-US" dirty="0"/>
          </a:p>
        </p:txBody>
      </p:sp>
    </p:spTree>
    <p:extLst>
      <p:ext uri="{BB962C8B-B14F-4D97-AF65-F5344CB8AC3E}">
        <p14:creationId xmlns:p14="http://schemas.microsoft.com/office/powerpoint/2010/main" val="31214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(WHICH, FIND)</a:t>
            </a:r>
            <a:endParaRPr lang="en-US" dirty="0"/>
          </a:p>
        </p:txBody>
      </p:sp>
      <p:sp>
        <p:nvSpPr>
          <p:cNvPr id="5" name="Content Placeholder 4"/>
          <p:cNvSpPr>
            <a:spLocks noGrp="1"/>
          </p:cNvSpPr>
          <p:nvPr>
            <p:ph idx="1"/>
          </p:nvPr>
        </p:nvSpPr>
        <p:spPr/>
        <p:txBody>
          <a:bodyPr/>
          <a:lstStyle/>
          <a:p>
            <a:pPr marL="0" indent="0">
              <a:buNone/>
            </a:pPr>
            <a:r>
              <a:rPr lang="en-US" dirty="0" err="1"/>
              <a:t>c</a:t>
            </a:r>
            <a:r>
              <a:rPr lang="en-US" dirty="0" err="1" smtClean="0"/>
              <a:t>loud_base</a:t>
            </a:r>
            <a:r>
              <a:rPr lang="en-US" dirty="0" smtClean="0"/>
              <a:t>=[4,7,9,2,10,9,10]           units=kilometers</a:t>
            </a:r>
          </a:p>
          <a:p>
            <a:pPr marL="0" indent="0">
              <a:buNone/>
            </a:pPr>
            <a:r>
              <a:rPr lang="en-US" dirty="0" smtClean="0"/>
              <a:t>                      0 1 2 3  4  5  6</a:t>
            </a:r>
            <a:endParaRPr lang="en-US" dirty="0"/>
          </a:p>
          <a:p>
            <a:pPr marL="0" indent="0">
              <a:buNone/>
            </a:pPr>
            <a:r>
              <a:rPr lang="en-US" dirty="0"/>
              <a:t>r</a:t>
            </a:r>
            <a:r>
              <a:rPr lang="en-US" dirty="0" smtClean="0"/>
              <a:t>esult=where(</a:t>
            </a:r>
            <a:r>
              <a:rPr lang="en-US" dirty="0" err="1" smtClean="0"/>
              <a:t>cloud_base</a:t>
            </a:r>
            <a:r>
              <a:rPr lang="en-US" dirty="0" smtClean="0"/>
              <a:t> GE 8.0,count)</a:t>
            </a:r>
          </a:p>
          <a:p>
            <a:pPr marL="0" indent="0">
              <a:buNone/>
            </a:pPr>
            <a:r>
              <a:rPr lang="en-US" dirty="0"/>
              <a:t>c</a:t>
            </a:r>
            <a:r>
              <a:rPr lang="en-US" dirty="0" smtClean="0"/>
              <a:t>ount=4</a:t>
            </a:r>
          </a:p>
          <a:p>
            <a:pPr marL="0" indent="0">
              <a:buNone/>
            </a:pPr>
            <a:r>
              <a:rPr lang="en-US" dirty="0"/>
              <a:t>r</a:t>
            </a:r>
            <a:r>
              <a:rPr lang="en-US" dirty="0" smtClean="0"/>
              <a:t>esult=[2,4,5,6]</a:t>
            </a:r>
          </a:p>
          <a:p>
            <a:pPr marL="0" indent="0">
              <a:buNone/>
            </a:pPr>
            <a:r>
              <a:rPr lang="en-US" dirty="0" err="1" smtClean="0"/>
              <a:t>cloud_base_high</a:t>
            </a:r>
            <a:r>
              <a:rPr lang="en-US" dirty="0" smtClean="0"/>
              <a:t>=</a:t>
            </a:r>
            <a:r>
              <a:rPr lang="en-US" dirty="0" err="1" smtClean="0"/>
              <a:t>cloud_base</a:t>
            </a:r>
            <a:r>
              <a:rPr lang="en-US" dirty="0" smtClean="0"/>
              <a:t>[result]</a:t>
            </a:r>
          </a:p>
          <a:p>
            <a:pPr marL="0" indent="0">
              <a:buNone/>
            </a:pPr>
            <a:r>
              <a:rPr lang="en-US" dirty="0" err="1"/>
              <a:t>c</a:t>
            </a:r>
            <a:r>
              <a:rPr lang="en-US" dirty="0" err="1" smtClean="0"/>
              <a:t>loud_base_high</a:t>
            </a:r>
            <a:r>
              <a:rPr lang="en-US" dirty="0" smtClean="0"/>
              <a:t>=[9,10,9,10]</a:t>
            </a:r>
            <a:endParaRPr lang="en-US" dirty="0"/>
          </a:p>
        </p:txBody>
      </p:sp>
    </p:spTree>
    <p:extLst>
      <p:ext uri="{BB962C8B-B14F-4D97-AF65-F5344CB8AC3E}">
        <p14:creationId xmlns:p14="http://schemas.microsoft.com/office/powerpoint/2010/main" val="804230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Some RGB triplets</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5375" y="3176587"/>
            <a:ext cx="6953250" cy="1724025"/>
          </a:xfrm>
        </p:spPr>
      </p:pic>
    </p:spTree>
    <p:extLst>
      <p:ext uri="{BB962C8B-B14F-4D97-AF65-F5344CB8AC3E}">
        <p14:creationId xmlns:p14="http://schemas.microsoft.com/office/powerpoint/2010/main" val="3748392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t>
            </a:r>
            <a:r>
              <a:rPr lang="en-US" dirty="0" err="1" smtClean="0"/>
              <a:t>colortable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800" y="1565275"/>
            <a:ext cx="6502400" cy="4876800"/>
          </a:xfrm>
        </p:spPr>
      </p:pic>
      <p:graphicFrame>
        <p:nvGraphicFramePr>
          <p:cNvPr id="4" name="Table 3"/>
          <p:cNvGraphicFramePr>
            <a:graphicFrameLocks noGrp="1"/>
          </p:cNvGraphicFramePr>
          <p:nvPr>
            <p:extLst>
              <p:ext uri="{D42A27DB-BD31-4B8C-83A1-F6EECF244321}">
                <p14:modId xmlns:p14="http://schemas.microsoft.com/office/powerpoint/2010/main" val="2075408364"/>
              </p:ext>
            </p:extLst>
          </p:nvPr>
        </p:nvGraphicFramePr>
        <p:xfrm>
          <a:off x="6693408" y="2852928"/>
          <a:ext cx="652272" cy="3008376"/>
        </p:xfrm>
        <a:graphic>
          <a:graphicData uri="http://schemas.openxmlformats.org/drawingml/2006/table">
            <a:tbl>
              <a:tblPr firstRow="1" bandRow="1">
                <a:tableStyleId>{69CF1AB2-1976-4502-BF36-3FF5EA218861}</a:tableStyleId>
              </a:tblPr>
              <a:tblGrid>
                <a:gridCol w="652272"/>
              </a:tblGrid>
              <a:tr h="376047">
                <a:tc>
                  <a:txBody>
                    <a:bodyPr/>
                    <a:lstStyle/>
                    <a:p>
                      <a:r>
                        <a:rPr lang="en-US" dirty="0" smtClean="0"/>
                        <a:t>1</a:t>
                      </a:r>
                      <a:endParaRPr lang="en-US" dirty="0"/>
                    </a:p>
                  </a:txBody>
                  <a:tcPr/>
                </a:tc>
              </a:tr>
              <a:tr h="376047">
                <a:tc>
                  <a:txBody>
                    <a:bodyPr/>
                    <a:lstStyle/>
                    <a:p>
                      <a:r>
                        <a:rPr lang="en-US" dirty="0" smtClean="0"/>
                        <a:t>2</a:t>
                      </a:r>
                      <a:endParaRPr lang="en-US" dirty="0"/>
                    </a:p>
                  </a:txBody>
                  <a:tcPr/>
                </a:tc>
              </a:tr>
              <a:tr h="376047">
                <a:tc>
                  <a:txBody>
                    <a:bodyPr/>
                    <a:lstStyle/>
                    <a:p>
                      <a:r>
                        <a:rPr lang="en-US" dirty="0" smtClean="0"/>
                        <a:t>3</a:t>
                      </a:r>
                      <a:endParaRPr lang="en-US" dirty="0"/>
                    </a:p>
                  </a:txBody>
                  <a:tcPr/>
                </a:tc>
              </a:tr>
              <a:tr h="376047">
                <a:tc>
                  <a:txBody>
                    <a:bodyPr/>
                    <a:lstStyle/>
                    <a:p>
                      <a:r>
                        <a:rPr lang="en-US" dirty="0" smtClean="0"/>
                        <a:t>4</a:t>
                      </a:r>
                      <a:endParaRPr lang="en-US" dirty="0"/>
                    </a:p>
                  </a:txBody>
                  <a:tcPr/>
                </a:tc>
              </a:tr>
              <a:tr h="376047">
                <a:tc>
                  <a:txBody>
                    <a:bodyPr/>
                    <a:lstStyle/>
                    <a:p>
                      <a:r>
                        <a:rPr lang="en-US" dirty="0" smtClean="0"/>
                        <a:t>5</a:t>
                      </a:r>
                      <a:endParaRPr lang="en-US" dirty="0"/>
                    </a:p>
                  </a:txBody>
                  <a:tcPr/>
                </a:tc>
              </a:tr>
              <a:tr h="376047">
                <a:tc>
                  <a:txBody>
                    <a:bodyPr/>
                    <a:lstStyle/>
                    <a:p>
                      <a:r>
                        <a:rPr lang="en-US" dirty="0" smtClean="0"/>
                        <a:t>6</a:t>
                      </a:r>
                      <a:endParaRPr lang="en-US" dirty="0"/>
                    </a:p>
                  </a:txBody>
                  <a:tcPr/>
                </a:tc>
              </a:tr>
              <a:tr h="376047">
                <a:tc>
                  <a:txBody>
                    <a:bodyPr/>
                    <a:lstStyle/>
                    <a:p>
                      <a:r>
                        <a:rPr lang="en-US" dirty="0" smtClean="0"/>
                        <a:t>7</a:t>
                      </a:r>
                      <a:endParaRPr lang="en-US" dirty="0"/>
                    </a:p>
                  </a:txBody>
                  <a:tcPr/>
                </a:tc>
              </a:tr>
              <a:tr h="376047">
                <a:tc>
                  <a:txBody>
                    <a:bodyPr/>
                    <a:lstStyle/>
                    <a:p>
                      <a:r>
                        <a:rPr lang="en-US" dirty="0" smtClean="0"/>
                        <a:t>8</a:t>
                      </a:r>
                      <a:endParaRPr lang="en-US" dirty="0"/>
                    </a:p>
                  </a:txBody>
                  <a:tcPr/>
                </a:tc>
              </a:tr>
            </a:tbl>
          </a:graphicData>
        </a:graphic>
      </p:graphicFrame>
    </p:spTree>
    <p:extLst>
      <p:ext uri="{BB962C8B-B14F-4D97-AF65-F5344CB8AC3E}">
        <p14:creationId xmlns:p14="http://schemas.microsoft.com/office/powerpoint/2010/main" val="3114108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bit (1 byte) pixel values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1368" y="1745742"/>
            <a:ext cx="5541264" cy="4585716"/>
          </a:xfrm>
        </p:spPr>
      </p:pic>
    </p:spTree>
    <p:extLst>
      <p:ext uri="{BB962C8B-B14F-4D97-AF65-F5344CB8AC3E}">
        <p14:creationId xmlns:p14="http://schemas.microsoft.com/office/powerpoint/2010/main" val="1491185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bit (3 byte) pixel values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1670" y="1729740"/>
            <a:ext cx="5280660" cy="4617720"/>
          </a:xfrm>
        </p:spPr>
      </p:pic>
    </p:spTree>
    <p:extLst>
      <p:ext uri="{BB962C8B-B14F-4D97-AF65-F5344CB8AC3E}">
        <p14:creationId xmlns:p14="http://schemas.microsoft.com/office/powerpoint/2010/main" val="1002576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Any 2d data set can be though of as an image.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1125" y="1606296"/>
            <a:ext cx="6381750" cy="5105400"/>
          </a:xfrm>
        </p:spPr>
      </p:pic>
    </p:spTree>
    <p:extLst>
      <p:ext uri="{BB962C8B-B14F-4D97-AF65-F5344CB8AC3E}">
        <p14:creationId xmlns:p14="http://schemas.microsoft.com/office/powerpoint/2010/main" val="525664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Byte Scaling</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6879" y="1667691"/>
            <a:ext cx="6227064" cy="4981651"/>
          </a:xfrm>
        </p:spPr>
      </p:pic>
      <p:cxnSp>
        <p:nvCxnSpPr>
          <p:cNvPr id="8" name="Straight Connector 7"/>
          <p:cNvCxnSpPr/>
          <p:nvPr/>
        </p:nvCxnSpPr>
        <p:spPr>
          <a:xfrm>
            <a:off x="1289304" y="4654296"/>
            <a:ext cx="5029200" cy="182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19486" y="3546739"/>
            <a:ext cx="1205702" cy="369332"/>
          </a:xfrm>
          <a:prstGeom prst="rect">
            <a:avLst/>
          </a:prstGeom>
          <a:noFill/>
        </p:spPr>
        <p:txBody>
          <a:bodyPr wrap="square" rtlCol="0">
            <a:spAutoFit/>
          </a:bodyPr>
          <a:lstStyle/>
          <a:p>
            <a:r>
              <a:rPr lang="en-US" smtClean="0"/>
              <a:t>Data min</a:t>
            </a:r>
            <a:endParaRPr lang="en-US"/>
          </a:p>
        </p:txBody>
      </p:sp>
      <p:sp>
        <p:nvSpPr>
          <p:cNvPr id="10" name="TextBox 9"/>
          <p:cNvSpPr txBox="1"/>
          <p:nvPr/>
        </p:nvSpPr>
        <p:spPr>
          <a:xfrm>
            <a:off x="5212079" y="3546739"/>
            <a:ext cx="1201783" cy="369332"/>
          </a:xfrm>
          <a:prstGeom prst="rect">
            <a:avLst/>
          </a:prstGeom>
          <a:noFill/>
        </p:spPr>
        <p:txBody>
          <a:bodyPr wrap="square" rtlCol="0">
            <a:spAutoFit/>
          </a:bodyPr>
          <a:lstStyle/>
          <a:p>
            <a:r>
              <a:rPr lang="en-US" smtClean="0"/>
              <a:t>Data max</a:t>
            </a:r>
            <a:endParaRPr lang="en-US"/>
          </a:p>
        </p:txBody>
      </p:sp>
      <p:sp>
        <p:nvSpPr>
          <p:cNvPr id="11" name="TextBox 10"/>
          <p:cNvSpPr txBox="1"/>
          <p:nvPr/>
        </p:nvSpPr>
        <p:spPr>
          <a:xfrm>
            <a:off x="1289304" y="4023360"/>
            <a:ext cx="602851" cy="369332"/>
          </a:xfrm>
          <a:prstGeom prst="rect">
            <a:avLst/>
          </a:prstGeom>
          <a:noFill/>
        </p:spPr>
        <p:txBody>
          <a:bodyPr wrap="square" rtlCol="0">
            <a:spAutoFit/>
          </a:bodyPr>
          <a:lstStyle/>
          <a:p>
            <a:r>
              <a:rPr lang="en-US" dirty="0" smtClean="0"/>
              <a:t>-40</a:t>
            </a:r>
            <a:endParaRPr lang="en-US" dirty="0"/>
          </a:p>
        </p:txBody>
      </p:sp>
      <p:sp>
        <p:nvSpPr>
          <p:cNvPr id="12" name="TextBox 11"/>
          <p:cNvSpPr txBox="1"/>
          <p:nvPr/>
        </p:nvSpPr>
        <p:spPr>
          <a:xfrm>
            <a:off x="5943600" y="4023360"/>
            <a:ext cx="522514" cy="369332"/>
          </a:xfrm>
          <a:prstGeom prst="rect">
            <a:avLst/>
          </a:prstGeom>
          <a:noFill/>
        </p:spPr>
        <p:txBody>
          <a:bodyPr wrap="square" rtlCol="0">
            <a:spAutoFit/>
          </a:bodyPr>
          <a:lstStyle/>
          <a:p>
            <a:r>
              <a:rPr lang="en-US" dirty="0" smtClean="0"/>
              <a:t>25</a:t>
            </a:r>
            <a:endParaRPr lang="en-US" dirty="0"/>
          </a:p>
        </p:txBody>
      </p:sp>
    </p:spTree>
    <p:extLst>
      <p:ext uri="{BB962C8B-B14F-4D97-AF65-F5344CB8AC3E}">
        <p14:creationId xmlns:p14="http://schemas.microsoft.com/office/powerpoint/2010/main" val="16592324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14155</TotalTime>
  <Words>936</Words>
  <Application>Microsoft Macintosh PowerPoint</Application>
  <PresentationFormat>On-screen Show (4:3)</PresentationFormat>
  <Paragraphs>243</Paragraphs>
  <Slides>35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Calibri</vt:lpstr>
      <vt:lpstr>Menlo</vt:lpstr>
      <vt:lpstr>Arial</vt:lpstr>
      <vt:lpstr>Clarity</vt:lpstr>
      <vt:lpstr>Images and Colortables</vt:lpstr>
      <vt:lpstr>A little binary</vt:lpstr>
      <vt:lpstr>RGB</vt:lpstr>
      <vt:lpstr>Some RGB triplets</vt:lpstr>
      <vt:lpstr>Simple colortable</vt:lpstr>
      <vt:lpstr>8 bit (1 byte) pixel values</vt:lpstr>
      <vt:lpstr>24 bit (3 byte) pixel values</vt:lpstr>
      <vt:lpstr>Any 2d data set can be though of as an image.</vt:lpstr>
      <vt:lpstr>Byte Scaling</vt:lpstr>
      <vt:lpstr>PowerPoint Presentation</vt:lpstr>
      <vt:lpstr>Resizing the byte array</vt:lpstr>
      <vt:lpstr>Image File Formats</vt:lpstr>
      <vt:lpstr>Image File Formats</vt:lpstr>
      <vt:lpstr>Vector vs Raster</vt:lpstr>
      <vt:lpstr>Earth’s Radiation Budget</vt:lpstr>
      <vt:lpstr>ISCCP:  International Satellite Cloud Climatology Project</vt:lpstr>
      <vt:lpstr>ISCCP Cloud Classification</vt:lpstr>
      <vt:lpstr>CloudSat</vt:lpstr>
      <vt:lpstr>Pacific Region</vt:lpstr>
      <vt:lpstr>Averaging Data</vt:lpstr>
      <vt:lpstr>Finding cloud top and base</vt:lpstr>
      <vt:lpstr>PowerPoint Presentation</vt:lpstr>
      <vt:lpstr>Frequency Distribution</vt:lpstr>
      <vt:lpstr>ISCCP cloud top pressure vs tau</vt:lpstr>
      <vt:lpstr>PowerPoint Presentation</vt:lpstr>
      <vt:lpstr>PowerPoint Presentation</vt:lpstr>
      <vt:lpstr>Optimizing</vt:lpstr>
      <vt:lpstr>PowerPoint Presentation</vt:lpstr>
      <vt:lpstr>How do we find these points?</vt:lpstr>
      <vt:lpstr>PowerPoint Presentation</vt:lpstr>
      <vt:lpstr>How do we start looking for issues with our calculated values?</vt:lpstr>
      <vt:lpstr>PowerPoint Presentation</vt:lpstr>
      <vt:lpstr>PowerPoint Presentation</vt:lpstr>
      <vt:lpstr>PowerPoint Presentation</vt:lpstr>
      <vt:lpstr>WHERE (WHICH, FIND)</vt:lpstr>
    </vt:vector>
  </TitlesOfParts>
  <Company>University of Utah</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Sciences 6910</dc:title>
  <dc:creator>Ryan Bares</dc:creator>
  <cp:lastModifiedBy>Microsoft Office User</cp:lastModifiedBy>
  <cp:revision>194</cp:revision>
  <dcterms:created xsi:type="dcterms:W3CDTF">2016-10-10T20:13:40Z</dcterms:created>
  <dcterms:modified xsi:type="dcterms:W3CDTF">2016-12-01T22:12:46Z</dcterms:modified>
</cp:coreProperties>
</file>