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80" r:id="rId2"/>
    <p:sldId id="259" r:id="rId3"/>
    <p:sldId id="260" r:id="rId4"/>
    <p:sldId id="289" r:id="rId5"/>
    <p:sldId id="261" r:id="rId6"/>
    <p:sldId id="266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83" r:id="rId16"/>
    <p:sldId id="284" r:id="rId17"/>
    <p:sldId id="285" r:id="rId18"/>
    <p:sldId id="267" r:id="rId19"/>
    <p:sldId id="268" r:id="rId20"/>
    <p:sldId id="273" r:id="rId21"/>
    <p:sldId id="274" r:id="rId22"/>
    <p:sldId id="288" r:id="rId23"/>
    <p:sldId id="275" r:id="rId24"/>
    <p:sldId id="276" r:id="rId25"/>
    <p:sldId id="277" r:id="rId26"/>
    <p:sldId id="281" r:id="rId27"/>
    <p:sldId id="282" r:id="rId28"/>
    <p:sldId id="278" r:id="rId29"/>
    <p:sldId id="257" r:id="rId30"/>
    <p:sldId id="256" r:id="rId31"/>
    <p:sldId id="258" r:id="rId32"/>
    <p:sldId id="286" r:id="rId33"/>
    <p:sldId id="290" r:id="rId34"/>
    <p:sldId id="287" r:id="rId35"/>
    <p:sldId id="279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0769"/>
  </p:normalViewPr>
  <p:slideViewPr>
    <p:cSldViewPr snapToGrid="0" snapToObjects="1">
      <p:cViewPr varScale="1">
        <p:scale>
          <a:sx n="91" d="100"/>
          <a:sy n="91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85206-D333-ED4F-9F87-2EA2B6783FC1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74CB6-EBC7-1943-8537-EB519C39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this slide breaks</a:t>
            </a:r>
            <a:r>
              <a:rPr lang="en-US" baseline="0" dirty="0" smtClean="0"/>
              <a:t> some of these design rules. So lets distill this down even </a:t>
            </a:r>
            <a:r>
              <a:rPr lang="en-US" baseline="0" dirty="0" smtClean="0"/>
              <a:t>further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most important contribution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far to the study of the graph.”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AMERICAN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ASSOCIATION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all seen this before.</a:t>
            </a:r>
            <a:r>
              <a:rPr lang="en-US" baseline="0" dirty="0" smtClean="0"/>
              <a:t> This is a good example to show us the direction of things.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an magic eye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6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styling here differs from </a:t>
            </a:r>
            <a:r>
              <a:rPr lang="en-US" dirty="0" err="1" smtClean="0"/>
              <a:t>Tufte’s</a:t>
            </a:r>
            <a:r>
              <a:rPr lang="en-US" dirty="0" smtClean="0"/>
              <a:t> view points, </a:t>
            </a:r>
            <a:r>
              <a:rPr lang="en-US" dirty="0" err="1" smtClean="0"/>
              <a:t>Tufte</a:t>
            </a:r>
            <a:r>
              <a:rPr lang="en-US" baseline="0" dirty="0" smtClean="0"/>
              <a:t> is a designer and an amazing one at that, but per many journals that relate to our field, they prefer sans-serif fonts.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AGU, Science, AMS prefer Arial or Helvetica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little bit about fonts</a:t>
            </a:r>
          </a:p>
          <a:p>
            <a:endParaRPr lang="en-US" dirty="0" smtClean="0"/>
          </a:p>
          <a:p>
            <a:r>
              <a:rPr lang="en-US" dirty="0" smtClean="0"/>
              <a:t>Georgia</a:t>
            </a:r>
            <a:r>
              <a:rPr lang="en-US" baseline="0" dirty="0" smtClean="0"/>
              <a:t>, fixed, </a:t>
            </a:r>
            <a:r>
              <a:rPr lang="en-US" baseline="0" dirty="0" smtClean="0"/>
              <a:t>Helvetica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Fixed</a:t>
            </a:r>
            <a:r>
              <a:rPr lang="en-US" baseline="0" dirty="0" smtClean="0"/>
              <a:t> 79 chars, 12 words</a:t>
            </a:r>
          </a:p>
          <a:p>
            <a:r>
              <a:rPr lang="en-US" baseline="0" dirty="0" smtClean="0"/>
              <a:t>Serif 74 chars, 14 words</a:t>
            </a:r>
          </a:p>
          <a:p>
            <a:r>
              <a:rPr lang="en-US" baseline="0" dirty="0" smtClean="0"/>
              <a:t>Sans-serif, 83,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could be misunderstood</a:t>
            </a:r>
            <a:r>
              <a:rPr lang="en-US" baseline="0" dirty="0" smtClean="0"/>
              <a:t> about this plot?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limit discussed here is a computational limit, in reality the solution turns complex and IDL can’t resolve it without further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dot goes a long way. As</a:t>
            </a:r>
            <a:r>
              <a:rPr lang="en-US" baseline="0" dirty="0" smtClean="0"/>
              <a:t> long as you note it in the caption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revisit this</a:t>
            </a:r>
            <a:r>
              <a:rPr lang="en-US" baseline="0" dirty="0" smtClean="0"/>
              <a:t> 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one has all the good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can’t read this!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2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"Linked"</a:t>
            </a:r>
            <a:r>
              <a:rPr lang="en-US" baseline="0" dirty="0" smtClean="0"/>
              <a:t> 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9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last slide was similar to many figures</a:t>
            </a:r>
            <a:r>
              <a:rPr lang="en-US" baseline="0" dirty="0" smtClean="0"/>
              <a:t> we see, so lets make it simpler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7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The eye can follow the satellite's path of travel without having to play the orientation game in your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3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could argue either</a:t>
            </a:r>
            <a:r>
              <a:rPr lang="en-US" baseline="0" dirty="0" smtClean="0"/>
              <a:t> way on this one.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A) The quartiles are significantly chosen</a:t>
            </a:r>
          </a:p>
          <a:p>
            <a:r>
              <a:rPr lang="en-US" baseline="0" dirty="0" smtClean="0"/>
              <a:t>B) The quartiles are all close enough they should have been all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8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Raster bad (dot matrix</a:t>
            </a:r>
            <a:r>
              <a:rPr lang="en-US" baseline="0" dirty="0" smtClean="0"/>
              <a:t> layout)</a:t>
            </a:r>
            <a:r>
              <a:rPr lang="en-US" dirty="0" smtClean="0"/>
              <a:t>,</a:t>
            </a:r>
            <a:r>
              <a:rPr lang="en-US" baseline="0" dirty="0" smtClean="0"/>
              <a:t> vector good (bunch of math </a:t>
            </a:r>
            <a:r>
              <a:rPr lang="en-US" baseline="0" dirty="0" err="1" smtClean="0"/>
              <a:t>eqns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8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Vector based images prevent</a:t>
            </a:r>
            <a:r>
              <a:rPr lang="en-US" baseline="0" dirty="0" smtClean="0"/>
              <a:t> this nonsense.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9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figure</a:t>
            </a:r>
            <a:r>
              <a:rPr lang="en-US" baseline="0" dirty="0" smtClean="0"/>
              <a:t> shows the incoming and outgoing energies in a simple line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Onward to colors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</a:t>
            </a:r>
            <a:r>
              <a:rPr lang="en-US" dirty="0" smtClean="0"/>
              <a:t>wrong with</a:t>
            </a:r>
            <a:r>
              <a:rPr lang="en-US" baseline="0" dirty="0" smtClean="0"/>
              <a:t>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if you print this on a BW printer, what do you have now?</a:t>
            </a:r>
          </a:p>
          <a:p>
            <a:r>
              <a:rPr lang="en-US" baseline="0" dirty="0" smtClean="0"/>
              <a:t>What if you are color blind?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going</a:t>
            </a:r>
            <a:r>
              <a:rPr lang="en-US" baseline="0" dirty="0" smtClean="0"/>
              <a:t> to use color, try using the same color, just in a gradient.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</a:t>
            </a:r>
            <a:r>
              <a:rPr lang="en-US" baseline="0" dirty="0" smtClean="0"/>
              <a:t> this one?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Keep in mind this is a diagnostic figure; what is really bad about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no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 to know the min and max of KE as time</a:t>
            </a:r>
            <a:r>
              <a:rPr lang="en-US" baseline="0" dirty="0" smtClean="0"/>
              <a:t> progresses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4CB6-EBC7-1943-8537-EB519C3980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68A6-1C41-D24B-8111-1AD255974B20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5AF2-97CD-A64A-9163-4CC8EFFF2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92368"/>
            <a:ext cx="9144000" cy="1273200"/>
          </a:xfrm>
        </p:spPr>
        <p:txBody>
          <a:bodyPr/>
          <a:lstStyle/>
          <a:p>
            <a:r>
              <a:rPr lang="en-US" dirty="0" smtClean="0"/>
              <a:t>Scientific Figures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34" y="1841357"/>
            <a:ext cx="5336931" cy="3821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7534" y="5844323"/>
            <a:ext cx="3747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https://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imgur.com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/gallery/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akeVeiq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19" y="548639"/>
            <a:ext cx="7695614" cy="53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7467600" cy="57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7467600" cy="57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52399"/>
            <a:ext cx="6291263" cy="6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54816"/>
            <a:ext cx="6291263" cy="6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fill colors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9" y="1911839"/>
            <a:ext cx="10291102" cy="36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9" y="952697"/>
            <a:ext cx="8504602" cy="3999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778" y="5546275"/>
            <a:ext cx="872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http://ffden-2.phys.uaf.edu/webproj/212_spring_2014/Amanda_Mcpherson/Amanda_McPherson</a:t>
            </a:r>
            <a:r>
              <a:rPr lang="en-US" sz="1400" i="1" dirty="0" smtClean="0">
                <a:latin typeface="Century Gothic" charset="0"/>
                <a:ea typeface="Century Gothic" charset="0"/>
                <a:cs typeface="Century Gothic" charset="0"/>
              </a:rPr>
              <a:t>/</a:t>
            </a:r>
          </a:p>
          <a:p>
            <a:r>
              <a:rPr lang="en-US" sz="1400" i="1" dirty="0" err="1" smtClean="0">
                <a:latin typeface="Century Gothic" charset="0"/>
                <a:ea typeface="Century Gothic" charset="0"/>
                <a:cs typeface="Century Gothic" charset="0"/>
              </a:rPr>
              <a:t>em_electric_magnetic_propagating_waves.jpg</a:t>
            </a:r>
            <a:endParaRPr lang="en-US" sz="14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2" y="1857326"/>
            <a:ext cx="6269562" cy="4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1052" y="5880295"/>
            <a:ext cx="331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https://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i.stack.imgur.com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qjamj.png</a:t>
            </a:r>
            <a:endParaRPr lang="en-US" sz="14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4153" y="1087884"/>
            <a:ext cx="52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Are the colors helpful or </a:t>
            </a:r>
            <a:r>
              <a:rPr lang="en-US" sz="2400" smtClean="0">
                <a:latin typeface="Franklin Gothic Book" charset="0"/>
                <a:ea typeface="Franklin Gothic Book" charset="0"/>
                <a:cs typeface="Franklin Gothic Book" charset="0"/>
              </a:rPr>
              <a:t>a hindrance?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fonts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bolding selectively</a:t>
            </a:r>
          </a:p>
          <a:p>
            <a:r>
              <a:rPr lang="en-US" dirty="0" smtClean="0"/>
              <a:t>Use large font size</a:t>
            </a:r>
          </a:p>
          <a:p>
            <a:r>
              <a:rPr lang="en-US" dirty="0" smtClean="0"/>
              <a:t>Use both upper and lower case letters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sans-serif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787" y="2210593"/>
            <a:ext cx="8462963" cy="13255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Georgia" charset="0"/>
                <a:ea typeface="Georgia" charset="0"/>
                <a:cs typeface="Georgia" charset="0"/>
              </a:rPr>
              <a:t>Serif</a:t>
            </a:r>
            <a:r>
              <a:rPr lang="en-US" sz="8000" dirty="0" smtClean="0"/>
              <a:t>  </a:t>
            </a:r>
            <a:r>
              <a:rPr lang="en-US" sz="3600" dirty="0" smtClean="0">
                <a:latin typeface="Andale Mono" charset="0"/>
                <a:ea typeface="Andale Mono" charset="0"/>
                <a:cs typeface="Andale Mono" charset="0"/>
              </a:rPr>
              <a:t>vs. </a:t>
            </a:r>
            <a:r>
              <a:rPr lang="en-US" sz="8000" dirty="0" smtClean="0">
                <a:latin typeface="Helvetica" charset="0"/>
                <a:ea typeface="Helvetica" charset="0"/>
                <a:cs typeface="Helvetica" charset="0"/>
              </a:rPr>
              <a:t>San-Serif</a:t>
            </a:r>
            <a:endParaRPr lang="en-US" sz="80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57263" y="3371850"/>
            <a:ext cx="4114800" cy="1928991"/>
            <a:chOff x="957263" y="3371850"/>
            <a:chExt cx="4114800" cy="1928991"/>
          </a:xfrm>
        </p:grpSpPr>
        <p:sp>
          <p:nvSpPr>
            <p:cNvPr id="4" name="TextBox 3"/>
            <p:cNvSpPr txBox="1"/>
            <p:nvPr/>
          </p:nvSpPr>
          <p:spPr>
            <a:xfrm>
              <a:off x="957263" y="4100512"/>
              <a:ext cx="411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eorgia" charset="0"/>
                  <a:ea typeface="Georgia" charset="0"/>
                  <a:cs typeface="Georgia" charset="0"/>
                </a:rPr>
                <a:t>Easier to read in printed mediums.  Used to control the “flow” of the eye.</a:t>
              </a:r>
              <a:endParaRPr lang="en-US" sz="2400" dirty="0">
                <a:latin typeface="Georgia" charset="0"/>
                <a:ea typeface="Georgia" charset="0"/>
                <a:cs typeface="Georgia" charset="0"/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rot="5400000">
              <a:off x="2628902" y="3500437"/>
              <a:ext cx="728661" cy="471487"/>
            </a:xfrm>
            <a:prstGeom prst="curvedConnector3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57950" y="3371849"/>
            <a:ext cx="4757738" cy="1928991"/>
            <a:chOff x="6457950" y="3371849"/>
            <a:chExt cx="4757738" cy="1928991"/>
          </a:xfrm>
        </p:grpSpPr>
        <p:sp>
          <p:nvSpPr>
            <p:cNvPr id="5" name="TextBox 4"/>
            <p:cNvSpPr txBox="1"/>
            <p:nvPr/>
          </p:nvSpPr>
          <p:spPr>
            <a:xfrm>
              <a:off x="6457950" y="4100511"/>
              <a:ext cx="47577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Better at smaller print sizes, and survive reproduction. Use these for your figures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1" name="Curved Connector 10"/>
            <p:cNvCxnSpPr/>
            <p:nvPr/>
          </p:nvCxnSpPr>
          <p:spPr>
            <a:xfrm rot="16200000" flipH="1">
              <a:off x="8422483" y="3378993"/>
              <a:ext cx="728661" cy="714373"/>
            </a:xfrm>
            <a:prstGeom prst="curvedConnector3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72064" y="445909"/>
            <a:ext cx="6315073" cy="2311578"/>
            <a:chOff x="5072064" y="445909"/>
            <a:chExt cx="6315073" cy="2311578"/>
          </a:xfrm>
        </p:grpSpPr>
        <p:sp>
          <p:nvSpPr>
            <p:cNvPr id="8" name="TextBox 7"/>
            <p:cNvSpPr txBox="1"/>
            <p:nvPr/>
          </p:nvSpPr>
          <p:spPr>
            <a:xfrm>
              <a:off x="6196012" y="445909"/>
              <a:ext cx="51911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ndale Mono" charset="0"/>
                  <a:ea typeface="Andale Mono" charset="0"/>
                  <a:cs typeface="Andale Mono" charset="0"/>
                </a:rPr>
                <a:t>Fixed-width or “Typewriter” font, used to display things such as computer code.</a:t>
              </a:r>
              <a:endParaRPr lang="en-US" sz="2400" dirty="0"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rot="10800000" flipV="1">
              <a:off x="5072064" y="1414463"/>
              <a:ext cx="1385886" cy="1343024"/>
            </a:xfrm>
            <a:prstGeom prst="curvedConnector3">
              <a:avLst>
                <a:gd name="adj1" fmla="val 96392"/>
              </a:avLst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8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scientific figure?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144" y="2546252"/>
            <a:ext cx="10044333" cy="28698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well‐designed presentation of interesting data</a:t>
            </a:r>
            <a:r>
              <a:rPr lang="en-US" dirty="0" smtClean="0"/>
              <a:t>, containing substance, statistics and design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Complex ideas are distilled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down with clarity, precision and efficiency</a:t>
            </a:r>
          </a:p>
          <a:p>
            <a:r>
              <a:rPr lang="en-US" dirty="0" smtClean="0"/>
              <a:t>Delivers the reader the </a:t>
            </a:r>
            <a:r>
              <a:rPr lang="en-US" i="1" dirty="0" smtClean="0">
                <a:solidFill>
                  <a:srgbClr val="FF0000"/>
                </a:solidFill>
              </a:rPr>
              <a:t>greatest number of ideas in the shortest time </a:t>
            </a:r>
            <a:r>
              <a:rPr lang="en-US" dirty="0" smtClean="0"/>
              <a:t>with the least ink in the smallest space</a:t>
            </a:r>
          </a:p>
          <a:p>
            <a:r>
              <a:rPr lang="en-US" dirty="0" smtClean="0"/>
              <a:t>Almost always </a:t>
            </a:r>
            <a:r>
              <a:rPr lang="en-US" i="1" dirty="0" smtClean="0">
                <a:solidFill>
                  <a:srgbClr val="FF0000"/>
                </a:solidFill>
              </a:rPr>
              <a:t>multivariate</a:t>
            </a:r>
          </a:p>
          <a:p>
            <a:r>
              <a:rPr lang="en-US" dirty="0" smtClean="0"/>
              <a:t>Requires </a:t>
            </a:r>
            <a:r>
              <a:rPr lang="en-US" i="1" dirty="0" smtClean="0">
                <a:solidFill>
                  <a:srgbClr val="FF0000"/>
                </a:solidFill>
              </a:rPr>
              <a:t>telling the truth</a:t>
            </a:r>
            <a:r>
              <a:rPr lang="en-US" dirty="0" smtClean="0"/>
              <a:t> about the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2" y="5781821"/>
            <a:ext cx="10275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Century Gothic" charset="0"/>
                <a:ea typeface="Century Gothic" charset="0"/>
                <a:cs typeface="Century Gothic" charset="0"/>
              </a:rPr>
              <a:t>Tufte</a:t>
            </a:r>
            <a:r>
              <a:rPr lang="en-US" sz="1400" i="1" dirty="0" smtClean="0">
                <a:latin typeface="Century Gothic" charset="0"/>
                <a:ea typeface="Century Gothic" charset="0"/>
                <a:cs typeface="Century Gothic" charset="0"/>
              </a:rPr>
              <a:t>, Edward R. The Visual Display of Quantitative Information; Graphics Press: Cheshire, CT, 1983; </a:t>
            </a:r>
          </a:p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1400" i="1" dirty="0" smtClean="0">
                <a:latin typeface="Century Gothic" charset="0"/>
                <a:ea typeface="Century Gothic" charset="0"/>
                <a:cs typeface="Century Gothic" charset="0"/>
              </a:rPr>
              <a:t>pp 1‐197. Graphical Excellence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145" y="1547446"/>
            <a:ext cx="100443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Franklin Gothic Book" charset="0"/>
                <a:ea typeface="Franklin Gothic Book" charset="0"/>
                <a:cs typeface="Franklin Gothic Book" charset="0"/>
              </a:rPr>
              <a:t>Edward </a:t>
            </a:r>
            <a:r>
              <a:rPr lang="en-US" sz="2600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Tufte</a:t>
            </a:r>
            <a:r>
              <a:rPr lang="en-US" sz="2600" dirty="0" smtClean="0">
                <a:latin typeface="Franklin Gothic Book" charset="0"/>
                <a:ea typeface="Franklin Gothic Book" charset="0"/>
                <a:cs typeface="Franklin Gothic Book" charset="0"/>
              </a:rPr>
              <a:t> describes the visual display of information in terms of "</a:t>
            </a:r>
            <a:r>
              <a:rPr lang="en-US" sz="2600" b="1" i="1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Graphical Excellence</a:t>
            </a:r>
            <a:r>
              <a:rPr lang="en-US" sz="2600" dirty="0" smtClean="0">
                <a:latin typeface="Franklin Gothic Book" charset="0"/>
                <a:ea typeface="Franklin Gothic Book" charset="0"/>
                <a:cs typeface="Franklin Gothic Book" charset="0"/>
              </a:rPr>
              <a:t>".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</a:t>
            </a:r>
            <a:r>
              <a:rPr lang="en-US" dirty="0"/>
              <a:t>the all </a:t>
            </a:r>
            <a:r>
              <a:rPr lang="en-US" dirty="0" smtClean="0"/>
              <a:t>axes</a:t>
            </a:r>
          </a:p>
          <a:p>
            <a:r>
              <a:rPr lang="en-US" dirty="0" smtClean="0"/>
              <a:t>Use </a:t>
            </a:r>
            <a:r>
              <a:rPr lang="en-US" dirty="0"/>
              <a:t>indicator labels </a:t>
            </a:r>
            <a:r>
              <a:rPr lang="en-US" dirty="0" smtClean="0"/>
              <a:t>sparingly</a:t>
            </a:r>
          </a:p>
          <a:p>
            <a:r>
              <a:rPr lang="en-US" dirty="0" smtClean="0"/>
              <a:t>Be </a:t>
            </a:r>
            <a:r>
              <a:rPr lang="en-US" dirty="0"/>
              <a:t>consistent with all </a:t>
            </a:r>
            <a:r>
              <a:rPr lang="en-US" dirty="0" smtClean="0"/>
              <a:t>figures</a:t>
            </a:r>
          </a:p>
          <a:p>
            <a:r>
              <a:rPr lang="en-US" dirty="0" smtClean="0"/>
              <a:t>Use </a:t>
            </a:r>
            <a:r>
              <a:rPr lang="en-US" dirty="0"/>
              <a:t>common conventions with variables and axes</a:t>
            </a:r>
          </a:p>
        </p:txBody>
      </p:sp>
    </p:spTree>
    <p:extLst>
      <p:ext uri="{BB962C8B-B14F-4D97-AF65-F5344CB8AC3E}">
        <p14:creationId xmlns:p14="http://schemas.microsoft.com/office/powerpoint/2010/main" val="320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13" y="666750"/>
            <a:ext cx="6420612" cy="5391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51631" y="2883878"/>
            <a:ext cx="2996418" cy="984737"/>
            <a:chOff x="8651631" y="2883878"/>
            <a:chExt cx="2996418" cy="984737"/>
          </a:xfrm>
        </p:grpSpPr>
        <p:sp>
          <p:nvSpPr>
            <p:cNvPr id="6" name="TextBox 5"/>
            <p:cNvSpPr txBox="1"/>
            <p:nvPr/>
          </p:nvSpPr>
          <p:spPr>
            <a:xfrm>
              <a:off x="8651631" y="2883878"/>
              <a:ext cx="299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Franklin Gothic Book" charset="0"/>
                  <a:ea typeface="Franklin Gothic Book" charset="0"/>
                  <a:cs typeface="Franklin Gothic Book" charset="0"/>
                </a:rPr>
                <a:t>Not the clearest label ever</a:t>
              </a:r>
              <a:endParaRPr lang="en-US" dirty="0"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  <p:cxnSp>
          <p:nvCxnSpPr>
            <p:cNvPr id="11" name="Elbow Connector 10"/>
            <p:cNvCxnSpPr/>
            <p:nvPr/>
          </p:nvCxnSpPr>
          <p:spPr>
            <a:xfrm rot="5400000">
              <a:off x="9107102" y="2938418"/>
              <a:ext cx="615405" cy="1244989"/>
            </a:xfrm>
            <a:prstGeom prst="bentConnector2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1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65" y="816269"/>
            <a:ext cx="6405489" cy="5120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144" y="2606627"/>
            <a:ext cx="312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 dot goes a long way. As long as you note it in the caption</a:t>
            </a:r>
            <a:endParaRPr lang="en-US" sz="2400" dirty="0"/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3713871" y="2141454"/>
            <a:ext cx="2616591" cy="1065337"/>
          </a:xfrm>
          <a:prstGeom prst="curvedConnector3">
            <a:avLst>
              <a:gd name="adj1" fmla="val 100538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Axes (not axis)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appropriate </a:t>
            </a:r>
            <a:r>
              <a:rPr lang="en-US" dirty="0" smtClean="0"/>
              <a:t>scale</a:t>
            </a:r>
          </a:p>
          <a:p>
            <a:r>
              <a:rPr lang="en-US" dirty="0" smtClean="0"/>
              <a:t>Labeled</a:t>
            </a:r>
          </a:p>
          <a:p>
            <a:r>
              <a:rPr lang="en-US" dirty="0" smtClean="0"/>
              <a:t>Readable</a:t>
            </a:r>
          </a:p>
          <a:p>
            <a:r>
              <a:rPr lang="en-US" dirty="0" smtClean="0"/>
              <a:t>Stacked (multiple plots), should be aligned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4" y="371856"/>
            <a:ext cx="8113776" cy="6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76" y="1859670"/>
            <a:ext cx="8744807" cy="3110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208" y="791894"/>
            <a:ext cx="52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This plot tells us nothing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0117"/>
          </a:xfrm>
        </p:spPr>
        <p:txBody>
          <a:bodyPr/>
          <a:lstStyle/>
          <a:p>
            <a:r>
              <a:rPr lang="en-US"/>
              <a:t>Graphics should tend toward the horizontal, greater in length </a:t>
            </a:r>
            <a:r>
              <a:rPr lang="en-US"/>
              <a:t>than </a:t>
            </a:r>
            <a:r>
              <a:rPr lang="en-US" smtClean="0"/>
              <a:t>height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651217"/>
            <a:ext cx="3680460" cy="508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9311" y="5880295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http://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xkcd.com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/1561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</a:t>
            </a:r>
            <a:endParaRPr lang="en-US" sz="14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2" y="2279262"/>
            <a:ext cx="6223000" cy="295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4992" y="5572518"/>
            <a:ext cx="6024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http://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jakevdp.github.io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/blog/2013/07/10/XKCD-plots-in-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matplotlib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2780" y="651217"/>
            <a:ext cx="527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Takes up far more real estate, compared to this one 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4902316" y="900332"/>
            <a:ext cx="1217131" cy="847522"/>
          </a:xfrm>
          <a:prstGeom prst="curvedConnector3">
            <a:avLst>
              <a:gd name="adj1" fmla="val 5000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7896543" y="1762866"/>
            <a:ext cx="797048" cy="235744"/>
          </a:xfrm>
          <a:prstGeom prst="curvedConnector3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46" y="196948"/>
            <a:ext cx="5699460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75" y="576808"/>
            <a:ext cx="5715736" cy="54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scientific figure?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4388"/>
            <a:ext cx="10515600" cy="21242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b="1" i="1" dirty="0" smtClean="0">
                <a:solidFill>
                  <a:srgbClr val="FF0000"/>
                </a:solidFill>
              </a:rPr>
              <a:t>Clarity</a:t>
            </a:r>
            <a:r>
              <a:rPr lang="en-US" sz="3600" dirty="0" smtClean="0"/>
              <a:t>, no ambiguity as what is being represented</a:t>
            </a:r>
          </a:p>
          <a:p>
            <a:pPr>
              <a:buClr>
                <a:schemeClr val="tx1"/>
              </a:buClr>
            </a:pPr>
            <a:r>
              <a:rPr lang="en-US" sz="3600" b="1" i="1" dirty="0" smtClean="0">
                <a:solidFill>
                  <a:srgbClr val="FF0000"/>
                </a:solidFill>
              </a:rPr>
              <a:t>Efficiency</a:t>
            </a:r>
            <a:r>
              <a:rPr lang="en-US" sz="3600" dirty="0" smtClean="0"/>
              <a:t>, reduced noise and junk</a:t>
            </a:r>
          </a:p>
          <a:p>
            <a:pPr>
              <a:buClr>
                <a:schemeClr val="tx1"/>
              </a:buClr>
            </a:pPr>
            <a:r>
              <a:rPr lang="en-US" sz="3600" b="1" i="1" dirty="0" smtClean="0">
                <a:solidFill>
                  <a:srgbClr val="FF0000"/>
                </a:solidFill>
              </a:rPr>
              <a:t>Truthful results</a:t>
            </a:r>
            <a:r>
              <a:rPr lang="en-US" sz="3600" dirty="0" smtClean="0"/>
              <a:t>, don't be a politician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3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51515"/>
          <a:stretch/>
        </p:blipFill>
        <p:spPr>
          <a:xfrm>
            <a:off x="3895282" y="1569542"/>
            <a:ext cx="7477820" cy="377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6"/>
          <a:stretch/>
        </p:blipFill>
        <p:spPr>
          <a:xfrm rot="16200000">
            <a:off x="763080" y="1917386"/>
            <a:ext cx="3943269" cy="2913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312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charset="0"/>
                <a:ea typeface="Franklin Gothic Demi" charset="0"/>
                <a:cs typeface="Franklin Gothic Demi" charset="0"/>
              </a:rPr>
              <a:t>A better idea</a:t>
            </a:r>
            <a:r>
              <a:rPr lang="mr-IN" sz="2400" dirty="0" smtClean="0">
                <a:latin typeface="Franklin Gothic Demi" charset="0"/>
                <a:ea typeface="Franklin Gothic Demi" charset="0"/>
                <a:cs typeface="Franklin Gothic Demi" charset="0"/>
              </a:rPr>
              <a:t>…</a:t>
            </a:r>
            <a:r>
              <a:rPr lang="en-US" sz="2400" dirty="0" smtClean="0">
                <a:latin typeface="Franklin Gothic Demi" charset="0"/>
                <a:ea typeface="Franklin Gothic Demi" charset="0"/>
                <a:cs typeface="Franklin Gothic Demi" charset="0"/>
              </a:rPr>
              <a:t> Why?</a:t>
            </a:r>
            <a:endParaRPr lang="en-US" sz="2400" dirty="0"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69" y="698986"/>
            <a:ext cx="4649190" cy="464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r="1"/>
          <a:stretch/>
        </p:blipFill>
        <p:spPr>
          <a:xfrm>
            <a:off x="2508497" y="5348176"/>
            <a:ext cx="6937498" cy="3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all journals want your images in EPS (</a:t>
            </a:r>
            <a:r>
              <a:rPr lang="en-US" dirty="0"/>
              <a:t>Encapsulated </a:t>
            </a:r>
            <a:r>
              <a:rPr lang="en-US" dirty="0" smtClean="0"/>
              <a:t>PostScript)</a:t>
            </a:r>
          </a:p>
          <a:p>
            <a:r>
              <a:rPr lang="en-US" dirty="0" smtClean="0"/>
              <a:t>This format is a vector based image, meaning it can scale without resolution loss.</a:t>
            </a:r>
          </a:p>
          <a:p>
            <a:r>
              <a:rPr lang="en-US" dirty="0" smtClean="0"/>
              <a:t>Python, IDL, </a:t>
            </a:r>
            <a:r>
              <a:rPr lang="en-US" dirty="0" err="1" smtClean="0"/>
              <a:t>MatLab</a:t>
            </a:r>
            <a:r>
              <a:rPr lang="en-US" dirty="0" smtClean="0"/>
              <a:t>, R and most others can export to EPS.</a:t>
            </a:r>
          </a:p>
          <a:p>
            <a:r>
              <a:rPr lang="en-US" dirty="0" smtClean="0"/>
              <a:t>Note the oddities in some programs (missing symbols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28" y="1356262"/>
            <a:ext cx="4843935" cy="387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2" y="1289150"/>
            <a:ext cx="4844013" cy="3873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892" y="5229955"/>
            <a:ext cx="52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Direct from IDL to EPS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124" y="5229955"/>
            <a:ext cx="52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Direct from IDL to PNG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329334" y="1566204"/>
            <a:ext cx="342313" cy="342313"/>
          </a:xfrm>
          <a:prstGeom prst="donut">
            <a:avLst>
              <a:gd name="adj" fmla="val 43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8562574" y="1624818"/>
            <a:ext cx="342313" cy="342313"/>
          </a:xfrm>
          <a:prstGeom prst="donut">
            <a:avLst>
              <a:gd name="adj" fmla="val 43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resize bitmapped images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03270" cy="307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5769" r="38097" b="40619"/>
          <a:stretch/>
        </p:blipFill>
        <p:spPr>
          <a:xfrm>
            <a:off x="6096000" y="1690688"/>
            <a:ext cx="4318781" cy="29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31859"/>
              </p:ext>
            </p:extLst>
          </p:nvPr>
        </p:nvGraphicFramePr>
        <p:xfrm>
          <a:off x="838198" y="1136074"/>
          <a:ext cx="10697310" cy="476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48655"/>
                <a:gridCol w="5348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Good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Bad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Terms are spelled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Excessive abbreviations to decode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Text runs left to right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Text in vertical or multiple directions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Data is clarified with small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Requires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repeated references to scattered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Legends 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labels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Axes,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curves and markers make sense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Repeated back and forth between legend and graphic required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Graphic attracts viewer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Graphic is repellent, filled with junk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Color choices (blue ‐ good)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Dark letters on dark contrast (Red &amp; green)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Font type is clear, precise, modest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Type is dense, heavy, overbearing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Upper &amp; lower case, with san-serif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All upper case, serifs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Graphics should tend toward the horizontal, greater in length than height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5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2362737"/>
            <a:ext cx="9107658" cy="1325563"/>
          </a:xfrm>
        </p:spPr>
        <p:txBody>
          <a:bodyPr/>
          <a:lstStyle/>
          <a:p>
            <a:r>
              <a:rPr lang="en-US" dirty="0" smtClean="0"/>
              <a:t>If you cant explain your figure to a middle schooler, then it’s probably too complex.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5113"/>
            <a:ext cx="10515600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15396"/>
            <a:ext cx="10515600" cy="648360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an existing figure that you have (or make one) and make it publication ready.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Captions</a:t>
            </a:r>
          </a:p>
          <a:p>
            <a:r>
              <a:rPr lang="en-US" dirty="0"/>
              <a:t>Readability </a:t>
            </a:r>
          </a:p>
          <a:p>
            <a:r>
              <a:rPr lang="en-US" dirty="0"/>
              <a:t>Fonts</a:t>
            </a:r>
          </a:p>
          <a:p>
            <a:r>
              <a:rPr lang="en-US" dirty="0"/>
              <a:t>Axes</a:t>
            </a:r>
          </a:p>
          <a:p>
            <a:r>
              <a:rPr lang="en-US" dirty="0"/>
              <a:t>Layout</a:t>
            </a:r>
          </a:p>
          <a:p>
            <a:r>
              <a:rPr lang="en-US" dirty="0"/>
              <a:t>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6209"/>
          </a:xfrm>
        </p:spPr>
        <p:txBody>
          <a:bodyPr/>
          <a:lstStyle/>
          <a:p>
            <a:r>
              <a:rPr lang="en-US" dirty="0" smtClean="0"/>
              <a:t>Describe all the axes</a:t>
            </a:r>
          </a:p>
          <a:p>
            <a:r>
              <a:rPr lang="en-US" dirty="0" smtClean="0"/>
              <a:t>Include information about the experiment to ensure understanding</a:t>
            </a:r>
          </a:p>
          <a:p>
            <a:r>
              <a:rPr lang="en-US" dirty="0" smtClean="0"/>
              <a:t>Discuss the curves/markers in the figure</a:t>
            </a:r>
          </a:p>
          <a:p>
            <a:r>
              <a:rPr lang="en-US" dirty="0" smtClean="0"/>
              <a:t>Match the markers used in the figure in the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02" y="590875"/>
            <a:ext cx="4621917" cy="4396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07" y="5050539"/>
            <a:ext cx="5698506" cy="976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269" y="6090127"/>
            <a:ext cx="1027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Mace, G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. G., and A. C. Abernathy 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(2016), Observational evidence for aerosol invigoration in shallow cumulus downstream of </a:t>
            </a:r>
            <a:r>
              <a:rPr lang="en-US" sz="1400" i="1" dirty="0" smtClean="0">
                <a:latin typeface="Century Gothic" charset="0"/>
                <a:ea typeface="Century Gothic" charset="0"/>
                <a:cs typeface="Century Gothic" charset="0"/>
              </a:rPr>
              <a:t> Mount 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Kilauea, 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Geophys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. Res. Lett., 43, 2981–2988, doi:10.1002/2016GL067830. </a:t>
            </a:r>
          </a:p>
        </p:txBody>
      </p:sp>
    </p:spTree>
    <p:extLst>
      <p:ext uri="{BB962C8B-B14F-4D97-AF65-F5344CB8AC3E}">
        <p14:creationId xmlns:p14="http://schemas.microsoft.com/office/powerpoint/2010/main" val="371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figure is concise and clear</a:t>
            </a:r>
          </a:p>
          <a:p>
            <a:r>
              <a:rPr lang="en-US" dirty="0" smtClean="0"/>
              <a:t>Uses legible fonts</a:t>
            </a:r>
          </a:p>
          <a:p>
            <a:r>
              <a:rPr lang="en-US" dirty="0" smtClean="0"/>
              <a:t>Productive use of colors; no use colors that don't reproduce well</a:t>
            </a:r>
          </a:p>
          <a:p>
            <a:r>
              <a:rPr lang="en-US" dirty="0" smtClean="0"/>
              <a:t>Accessible; people who are color blind or visually impaired</a:t>
            </a:r>
          </a:p>
          <a:p>
            <a:r>
              <a:rPr lang="en-US" dirty="0" smtClean="0"/>
              <a:t>High resolution image; don't scale up a bitmapped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4" y="371856"/>
            <a:ext cx="8113776" cy="6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19" y="548639"/>
            <a:ext cx="7695614" cy="538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317" y="6168682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http://</a:t>
            </a:r>
            <a:r>
              <a:rPr lang="en-US" sz="1400" i="1" dirty="0" err="1">
                <a:latin typeface="Century Gothic" charset="0"/>
                <a:ea typeface="Century Gothic" charset="0"/>
                <a:cs typeface="Century Gothic" charset="0"/>
              </a:rPr>
              <a:t>www.physicalgeography.net</a:t>
            </a:r>
            <a:r>
              <a:rPr lang="en-US" sz="1400" i="1" dirty="0">
                <a:latin typeface="Century Gothic" charset="0"/>
                <a:ea typeface="Century Gothic" charset="0"/>
                <a:cs typeface="Century Gothic" charset="0"/>
              </a:rPr>
              <a:t>/fundamentals/6i.html</a:t>
            </a:r>
          </a:p>
        </p:txBody>
      </p:sp>
    </p:spTree>
    <p:extLst>
      <p:ext uri="{BB962C8B-B14F-4D97-AF65-F5344CB8AC3E}">
        <p14:creationId xmlns:p14="http://schemas.microsoft.com/office/powerpoint/2010/main" val="17791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1093</Words>
  <Application>Microsoft Macintosh PowerPoint</Application>
  <PresentationFormat>Widescreen</PresentationFormat>
  <Paragraphs>169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Andale Mono</vt:lpstr>
      <vt:lpstr>Calibri</vt:lpstr>
      <vt:lpstr>Century Gothic</vt:lpstr>
      <vt:lpstr>Franklin Gothic Book</vt:lpstr>
      <vt:lpstr>Franklin Gothic Demi</vt:lpstr>
      <vt:lpstr>Franklin Gothic Demi Cond</vt:lpstr>
      <vt:lpstr>Georgia</vt:lpstr>
      <vt:lpstr>Helvetica</vt:lpstr>
      <vt:lpstr>Mangal</vt:lpstr>
      <vt:lpstr>Arial</vt:lpstr>
      <vt:lpstr>Office Theme</vt:lpstr>
      <vt:lpstr>Scientific Figures</vt:lpstr>
      <vt:lpstr>What makes a good scientific figure?</vt:lpstr>
      <vt:lpstr>What makes a good scientific figure?</vt:lpstr>
      <vt:lpstr>What we will talk about</vt:lpstr>
      <vt:lpstr>Captions</vt:lpstr>
      <vt:lpstr>PowerPoint Presentation</vt:lpstr>
      <vt:lpstr>Readability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fill colors</vt:lpstr>
      <vt:lpstr>PowerPoint Presentation</vt:lpstr>
      <vt:lpstr>PowerPoint Presentation</vt:lpstr>
      <vt:lpstr>On fonts…</vt:lpstr>
      <vt:lpstr>Serif  vs. San-Serif</vt:lpstr>
      <vt:lpstr>Labels</vt:lpstr>
      <vt:lpstr>PowerPoint Presentation</vt:lpstr>
      <vt:lpstr>PowerPoint Presentation</vt:lpstr>
      <vt:lpstr>Axes (not axis)</vt:lpstr>
      <vt:lpstr>PowerPoint Presentation</vt:lpstr>
      <vt:lpstr>PowerPoint Presentation</vt:lpstr>
      <vt:lpstr>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Export formats</vt:lpstr>
      <vt:lpstr>PowerPoint Presentation</vt:lpstr>
      <vt:lpstr>Don’t resize bitmapped images</vt:lpstr>
      <vt:lpstr>Summary</vt:lpstr>
      <vt:lpstr>If you cant explain your figure to a middle schooler, then it’s probably too complex.</vt:lpstr>
      <vt:lpstr>Questions?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Abernathy</dc:creator>
  <cp:lastModifiedBy>Adam C. Abernathy</cp:lastModifiedBy>
  <cp:revision>112</cp:revision>
  <dcterms:created xsi:type="dcterms:W3CDTF">2016-11-29T16:09:57Z</dcterms:created>
  <dcterms:modified xsi:type="dcterms:W3CDTF">2016-11-29T20:50:08Z</dcterms:modified>
</cp:coreProperties>
</file>