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82" d="100"/>
          <a:sy n="182" d="100"/>
        </p:scale>
        <p:origin x="-7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11044-55F9-BE4D-9D7E-3D98640591D6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7F895A-0194-254B-A06C-2CFD96F3E7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1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7F895A-0194-254B-A06C-2CFD96F3E7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CF9A-5941-4949-9128-AB5202C5C25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760F-F23A-2D4C-8033-EA252D5FCBB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CF9A-5941-4949-9128-AB5202C5C25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760F-F23A-2D4C-8033-EA252D5FC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CF9A-5941-4949-9128-AB5202C5C25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760F-F23A-2D4C-8033-EA252D5FC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CF9A-5941-4949-9128-AB5202C5C25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760F-F23A-2D4C-8033-EA252D5FC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CF9A-5941-4949-9128-AB5202C5C25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760F-F23A-2D4C-8033-EA252D5FCBB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CF9A-5941-4949-9128-AB5202C5C25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760F-F23A-2D4C-8033-EA252D5FC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CF9A-5941-4949-9128-AB5202C5C25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760F-F23A-2D4C-8033-EA252D5FC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CF9A-5941-4949-9128-AB5202C5C25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760F-F23A-2D4C-8033-EA252D5FC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CF9A-5941-4949-9128-AB5202C5C25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760F-F23A-2D4C-8033-EA252D5FC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CF9A-5941-4949-9128-AB5202C5C25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760F-F23A-2D4C-8033-EA252D5FCBB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CF9A-5941-4949-9128-AB5202C5C25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3760F-F23A-2D4C-8033-EA252D5FC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2ACCF9A-5941-4949-9128-AB5202C5C253}" type="datetimeFigureOut">
              <a:rPr lang="en-US" smtClean="0"/>
              <a:t>10/18/16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493760F-F23A-2D4C-8033-EA252D5FCB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nscc.utah.edu/~u0079358/atmos6910/Class_1" TargetMode="External"/><Relationship Id="rId3" Type="http://schemas.openxmlformats.org/officeDocument/2006/relationships/hyperlink" Target="mailto:Ryan.Bares@utah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04" y="1460501"/>
            <a:ext cx="8548239" cy="1470025"/>
          </a:xfrm>
        </p:spPr>
        <p:txBody>
          <a:bodyPr/>
          <a:lstStyle/>
          <a:p>
            <a:r>
              <a:rPr lang="en-US" dirty="0" smtClean="0"/>
              <a:t>Atmospheric Sciences 6910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8502"/>
            <a:ext cx="6400800" cy="1752600"/>
          </a:xfrm>
        </p:spPr>
        <p:txBody>
          <a:bodyPr/>
          <a:lstStyle/>
          <a:p>
            <a:r>
              <a:rPr lang="en-US" dirty="0" smtClean="0"/>
              <a:t>Programming for Environmental Sciences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12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Workflow: Pairing Additional 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310"/>
            <a:ext cx="8229600" cy="4876800"/>
          </a:xfrm>
        </p:spPr>
        <p:txBody>
          <a:bodyPr/>
          <a:lstStyle/>
          <a:p>
            <a:r>
              <a:rPr lang="en-US" dirty="0" smtClean="0"/>
              <a:t>Step 5: Pair additional datasets</a:t>
            </a:r>
          </a:p>
          <a:p>
            <a:r>
              <a:rPr lang="en-US" dirty="0" smtClean="0"/>
              <a:t>Repeat steps 1:4 and make sure to QC/QC new data before pairing!!! </a:t>
            </a:r>
          </a:p>
          <a:p>
            <a:r>
              <a:rPr lang="en-US" dirty="0" smtClean="0"/>
              <a:t>Matching variable</a:t>
            </a:r>
          </a:p>
          <a:p>
            <a:pPr lvl="1"/>
            <a:r>
              <a:rPr lang="en-US" dirty="0" smtClean="0"/>
              <a:t>Common time stamps / gridded location</a:t>
            </a:r>
          </a:p>
          <a:p>
            <a:r>
              <a:rPr lang="en-US" dirty="0" smtClean="0"/>
              <a:t>Matching data frequencies</a:t>
            </a:r>
          </a:p>
          <a:p>
            <a:r>
              <a:rPr lang="en-US" dirty="0" smtClean="0"/>
              <a:t>Double check that the matching variables line up…. </a:t>
            </a:r>
          </a:p>
          <a:p>
            <a:pPr lvl="1"/>
            <a:r>
              <a:rPr lang="en-US" dirty="0" smtClean="0"/>
              <a:t>Pay attention to time zones</a:t>
            </a:r>
            <a:endParaRPr lang="en-US" dirty="0"/>
          </a:p>
        </p:txBody>
      </p:sp>
      <p:pic>
        <p:nvPicPr>
          <p:cNvPr id="4" name="Picture 3" descr="Screen Shot 2016-10-10 at 4.47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"/>
          <a:stretch/>
        </p:blipFill>
        <p:spPr>
          <a:xfrm>
            <a:off x="1849216" y="4870908"/>
            <a:ext cx="5396731" cy="193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8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Workflow: Data </a:t>
            </a:r>
            <a:r>
              <a:rPr lang="en-US" dirty="0"/>
              <a:t>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6: Data Transformations</a:t>
            </a:r>
          </a:p>
          <a:p>
            <a:pPr lvl="1"/>
            <a:r>
              <a:rPr lang="en-US" dirty="0" smtClean="0"/>
              <a:t>Unit Conversions</a:t>
            </a:r>
          </a:p>
          <a:p>
            <a:pPr lvl="1"/>
            <a:r>
              <a:rPr lang="en-US" dirty="0" smtClean="0"/>
              <a:t>Data Type Changes </a:t>
            </a:r>
          </a:p>
          <a:p>
            <a:pPr lvl="2"/>
            <a:r>
              <a:rPr lang="en-US" dirty="0" err="1" smtClean="0"/>
              <a:t>as.numeric</a:t>
            </a:r>
            <a:r>
              <a:rPr lang="en-US" dirty="0" smtClean="0"/>
              <a:t>(), </a:t>
            </a:r>
            <a:r>
              <a:rPr lang="en-US" dirty="0" err="1" smtClean="0"/>
              <a:t>as.POSIXct</a:t>
            </a:r>
            <a:r>
              <a:rPr lang="en-US" dirty="0" smtClean="0"/>
              <a:t>(), </a:t>
            </a:r>
            <a:r>
              <a:rPr lang="en-US" dirty="0" err="1" smtClean="0"/>
              <a:t>as.boolean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Calculations</a:t>
            </a:r>
          </a:p>
          <a:p>
            <a:pPr lvl="1"/>
            <a:r>
              <a:rPr lang="en-US" dirty="0" smtClean="0"/>
              <a:t>Interpolations</a:t>
            </a:r>
          </a:p>
          <a:p>
            <a:pPr lvl="1"/>
            <a:r>
              <a:rPr lang="en-US" dirty="0" smtClean="0"/>
              <a:t>Averages</a:t>
            </a:r>
            <a:endParaRPr lang="en-US" dirty="0"/>
          </a:p>
        </p:txBody>
      </p:sp>
      <p:pic>
        <p:nvPicPr>
          <p:cNvPr id="4" name="Picture 3" descr="Screen Shot 2016-10-10 at 4.53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5" y="4473650"/>
            <a:ext cx="7343636" cy="160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8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Workflow: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7: Analysis</a:t>
            </a:r>
          </a:p>
          <a:p>
            <a:r>
              <a:rPr lang="en-US" dirty="0" smtClean="0"/>
              <a:t>Statistical</a:t>
            </a:r>
          </a:p>
          <a:p>
            <a:r>
              <a:rPr lang="en-US" dirty="0" smtClean="0"/>
              <a:t>Spatial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  <p:pic>
        <p:nvPicPr>
          <p:cNvPr id="4" name="Picture 3" descr="WB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118" y="1451501"/>
            <a:ext cx="3007682" cy="3007682"/>
          </a:xfrm>
          <a:prstGeom prst="rect">
            <a:avLst/>
          </a:prstGeom>
        </p:spPr>
      </p:pic>
      <p:pic>
        <p:nvPicPr>
          <p:cNvPr id="5" name="Picture 4" descr="Mobile CO PP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51" y="2449411"/>
            <a:ext cx="2614591" cy="2964066"/>
          </a:xfrm>
          <a:prstGeom prst="rect">
            <a:avLst/>
          </a:prstGeom>
        </p:spPr>
      </p:pic>
      <p:pic>
        <p:nvPicPr>
          <p:cNvPr id="6" name="Picture 5" descr="Fig 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0" y="3672486"/>
            <a:ext cx="2567961" cy="2878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86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Workflow: </a:t>
            </a:r>
            <a:r>
              <a:rPr lang="en-US" dirty="0"/>
              <a:t>Visualization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8: Data Visualization / Plotting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070" y="2525091"/>
            <a:ext cx="4141929" cy="31553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64" y="2518113"/>
            <a:ext cx="4326456" cy="3244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8155" y="5921414"/>
            <a:ext cx="524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=x1SgmFa0r04</a:t>
            </a:r>
          </a:p>
        </p:txBody>
      </p:sp>
    </p:spTree>
    <p:extLst>
      <p:ext uri="{BB962C8B-B14F-4D97-AF65-F5344CB8AC3E}">
        <p14:creationId xmlns:p14="http://schemas.microsoft.com/office/powerpoint/2010/main" val="3831277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Workflow: Final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9: Final Results</a:t>
            </a:r>
          </a:p>
          <a:p>
            <a:r>
              <a:rPr lang="en-US" dirty="0" smtClean="0"/>
              <a:t>Science is a never ending redefining </a:t>
            </a:r>
            <a:r>
              <a:rPr lang="en-US" dirty="0" smtClean="0"/>
              <a:t>of the knowledge we currently have. </a:t>
            </a:r>
            <a:endParaRPr lang="en-US" dirty="0" smtClean="0"/>
          </a:p>
          <a:p>
            <a:r>
              <a:rPr lang="en-US" dirty="0" smtClean="0"/>
              <a:t>A good analysis will identify more questions than it will answer.</a:t>
            </a:r>
          </a:p>
          <a:p>
            <a:r>
              <a:rPr lang="en-US" dirty="0" smtClean="0"/>
              <a:t>Repeat steps 1 – 8… </a:t>
            </a:r>
          </a:p>
          <a:p>
            <a:r>
              <a:rPr lang="en-US" dirty="0" smtClean="0"/>
              <a:t>Publish or perish!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2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Paralysis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prospect of taking on a multi-year research project can be overwhelming at times.  There are so many decisions to be made and obstacles to overcome.  </a:t>
            </a:r>
          </a:p>
          <a:p>
            <a:r>
              <a:rPr lang="en-US" dirty="0" smtClean="0"/>
              <a:t>It is easy to fall in to analysis paralysis, or a “state of over-analyzing (over-thinking) a situation so that a decision or action is never taken, in effect paralyzing the outcome”. </a:t>
            </a:r>
            <a:endParaRPr lang="en-US" dirty="0"/>
          </a:p>
        </p:txBody>
      </p:sp>
      <p:pic>
        <p:nvPicPr>
          <p:cNvPr id="4" name="Picture 3" descr="Screen Shot 2016-10-12 at 1.40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5" y="4188139"/>
            <a:ext cx="8708738" cy="17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1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Analysis Paralysis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Differentiate between big and small decisions</a:t>
            </a:r>
          </a:p>
          <a:p>
            <a:pPr lvl="1"/>
            <a:r>
              <a:rPr lang="en-US" dirty="0" smtClean="0"/>
              <a:t>Small</a:t>
            </a:r>
          </a:p>
          <a:p>
            <a:pPr lvl="1"/>
            <a:r>
              <a:rPr lang="en-US" dirty="0" smtClean="0"/>
              <a:t>Mid-level</a:t>
            </a:r>
          </a:p>
          <a:p>
            <a:pPr lvl="1"/>
            <a:r>
              <a:rPr lang="en-US" dirty="0" smtClean="0"/>
              <a:t>Big</a:t>
            </a:r>
          </a:p>
          <a:p>
            <a:r>
              <a:rPr lang="en-US" dirty="0" smtClean="0"/>
              <a:t>Identify your objectives. And remember to re-analyze your objectives as new knowledge is gained</a:t>
            </a:r>
          </a:p>
          <a:p>
            <a:r>
              <a:rPr lang="en-US" dirty="0" smtClean="0"/>
              <a:t>Perfection is not the goal.</a:t>
            </a:r>
          </a:p>
          <a:p>
            <a:pPr lvl="1"/>
            <a:r>
              <a:rPr lang="en-US" dirty="0" smtClean="0"/>
              <a:t> “Perfection is the enemy of good enough” – Jim </a:t>
            </a:r>
            <a:r>
              <a:rPr lang="en-US" dirty="0" err="1" smtClean="0"/>
              <a:t>Ehleringer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Eliminate the bad options</a:t>
            </a:r>
          </a:p>
          <a:p>
            <a:r>
              <a:rPr lang="en-US" dirty="0" smtClean="0"/>
              <a:t>Pick one and go.  Don’t second guess</a:t>
            </a:r>
          </a:p>
          <a:p>
            <a:r>
              <a:rPr lang="en-US" dirty="0" smtClean="0"/>
              <a:t>Set a hard time limit! Deadlines are the key to preventing procrastination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01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Analysis Paralysis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Delegate the decision to someone else</a:t>
            </a:r>
          </a:p>
          <a:p>
            <a:pPr lvl="1"/>
            <a:r>
              <a:rPr lang="en-US" dirty="0" smtClean="0"/>
              <a:t>Your advisors are there for a reasons… to advise you</a:t>
            </a:r>
          </a:p>
          <a:p>
            <a:r>
              <a:rPr lang="en-US" dirty="0" smtClean="0"/>
              <a:t>Get the opinion of someone you trust</a:t>
            </a:r>
          </a:p>
          <a:p>
            <a:pPr marL="457200" lvl="2"/>
            <a:r>
              <a:rPr lang="en-US" dirty="0"/>
              <a:t>Other </a:t>
            </a:r>
            <a:r>
              <a:rPr lang="en-US" dirty="0" err="1"/>
              <a:t>gradstudents</a:t>
            </a:r>
            <a:r>
              <a:rPr lang="en-US" dirty="0"/>
              <a:t> have been there before. Ask </a:t>
            </a:r>
            <a:r>
              <a:rPr lang="en-US" dirty="0" smtClean="0"/>
              <a:t>them!</a:t>
            </a:r>
          </a:p>
          <a:p>
            <a:r>
              <a:rPr lang="en-US" dirty="0" smtClean="0"/>
              <a:t>Make to do lists.  </a:t>
            </a:r>
          </a:p>
          <a:p>
            <a:pPr lvl="1"/>
            <a:r>
              <a:rPr lang="en-US" dirty="0" smtClean="0"/>
              <a:t>There is something incredibly powerful   about writing down an objective then crossing it off. </a:t>
            </a:r>
            <a:r>
              <a:rPr lang="en-US" dirty="0"/>
              <a:t> </a:t>
            </a:r>
            <a:r>
              <a:rPr lang="en-US" dirty="0" smtClean="0"/>
              <a:t>Take your larger objective and break it down into smaller, yet actionable events. </a:t>
            </a:r>
          </a:p>
          <a:p>
            <a:r>
              <a:rPr lang="en-US" dirty="0" smtClean="0"/>
              <a:t>Don’t go down the rabbit hole. “Curb your curiosity”. </a:t>
            </a:r>
          </a:p>
          <a:p>
            <a:r>
              <a:rPr lang="en-US" dirty="0" smtClean="0"/>
              <a:t>The moons will never be perfectly aligned. </a:t>
            </a:r>
          </a:p>
          <a:p>
            <a:endParaRPr lang="en-US" dirty="0" smtClean="0"/>
          </a:p>
          <a:p>
            <a:pPr marL="0" indent="-27432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94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Readings and Homework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  <a:hlinkClick r:id="rId2"/>
              </a:rPr>
              <a:t>http://</a:t>
            </a:r>
            <a:r>
              <a:rPr lang="en-US" dirty="0" err="1">
                <a:solidFill>
                  <a:srgbClr val="3366FF"/>
                </a:solidFill>
                <a:hlinkClick r:id="rId2"/>
              </a:rPr>
              <a:t>www.inscc.utah.edu</a:t>
            </a:r>
            <a:r>
              <a:rPr lang="en-US" dirty="0">
                <a:solidFill>
                  <a:srgbClr val="3366FF"/>
                </a:solidFill>
                <a:hlinkClick r:id="rId2"/>
              </a:rPr>
              <a:t>/~u0079358/atmos6910</a:t>
            </a:r>
            <a:r>
              <a:rPr lang="en-US" dirty="0" smtClean="0">
                <a:solidFill>
                  <a:srgbClr val="3366FF"/>
                </a:solidFill>
                <a:hlinkClick r:id="rId2"/>
              </a:rPr>
              <a:t>/Class_1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Homework: Download word file from class webpage.  Follow instructions and email results to </a:t>
            </a:r>
            <a:r>
              <a:rPr lang="en-US" dirty="0" smtClean="0">
                <a:solidFill>
                  <a:srgbClr val="292934"/>
                </a:solidFill>
                <a:hlinkClick r:id="rId3"/>
              </a:rPr>
              <a:t>Ryan.Bares@utah.edu</a:t>
            </a:r>
            <a:endParaRPr lang="en-US" dirty="0" smtClean="0">
              <a:solidFill>
                <a:srgbClr val="292934"/>
              </a:solidFill>
            </a:endParaRPr>
          </a:p>
          <a:p>
            <a:r>
              <a:rPr lang="en-US" dirty="0" smtClean="0">
                <a:solidFill>
                  <a:srgbClr val="292934"/>
                </a:solidFill>
              </a:rPr>
              <a:t>Readings: No formal readings for this week, but I want you to spend time thinking about the languages and environments you currently employ and explore online resources.  </a:t>
            </a:r>
          </a:p>
          <a:p>
            <a:endParaRPr lang="en-US" dirty="0" smtClean="0">
              <a:solidFill>
                <a:srgbClr val="292934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50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Tues &amp; Thurs 3:40 – 5:00 in WBB 711</a:t>
            </a:r>
          </a:p>
          <a:p>
            <a:r>
              <a:rPr lang="en-US" dirty="0" smtClean="0"/>
              <a:t>Instructors:</a:t>
            </a:r>
          </a:p>
          <a:p>
            <a:pPr lvl="1"/>
            <a:r>
              <a:rPr lang="en-US" dirty="0" smtClean="0"/>
              <a:t>Ryan Bares</a:t>
            </a:r>
          </a:p>
          <a:p>
            <a:pPr lvl="1"/>
            <a:r>
              <a:rPr lang="en-US" dirty="0" smtClean="0"/>
              <a:t>Adam Abernathy</a:t>
            </a:r>
          </a:p>
          <a:p>
            <a:pPr lvl="1"/>
            <a:r>
              <a:rPr lang="en-US" dirty="0" smtClean="0"/>
              <a:t>Sally Benson</a:t>
            </a:r>
          </a:p>
          <a:p>
            <a:pPr lvl="1"/>
            <a:r>
              <a:rPr lang="en-US" dirty="0" smtClean="0"/>
              <a:t>Chris </a:t>
            </a:r>
            <a:r>
              <a:rPr lang="en-US" dirty="0" err="1" smtClean="0"/>
              <a:t>Galli</a:t>
            </a:r>
            <a:endParaRPr lang="en-US" dirty="0" smtClean="0"/>
          </a:p>
          <a:p>
            <a:r>
              <a:rPr lang="en-US" dirty="0" smtClean="0"/>
              <a:t>First 10 minuets of class reviewing readings and homework followed by lecture.</a:t>
            </a:r>
          </a:p>
          <a:p>
            <a:r>
              <a:rPr lang="en-US" dirty="0" smtClean="0"/>
              <a:t>Homework will be available on class website by the start of class.</a:t>
            </a:r>
          </a:p>
          <a:p>
            <a:r>
              <a:rPr lang="en-US" dirty="0" smtClean="0"/>
              <a:t>To turn in homework email your answer / program to the instructor who assigned it.</a:t>
            </a:r>
          </a:p>
          <a:p>
            <a:r>
              <a:rPr lang="en-US" dirty="0"/>
              <a:t>No Class Thursday November 24</a:t>
            </a:r>
            <a:r>
              <a:rPr lang="en-US" baseline="30000" dirty="0"/>
              <a:t>th</a:t>
            </a:r>
            <a:r>
              <a:rPr lang="en-US" dirty="0"/>
              <a:t>: Thanksgiving </a:t>
            </a:r>
            <a:r>
              <a:rPr lang="en-US" dirty="0" smtClean="0"/>
              <a:t>Break</a:t>
            </a:r>
          </a:p>
          <a:p>
            <a:r>
              <a:rPr lang="en-US" dirty="0" smtClean="0"/>
              <a:t>Class HTML page at: </a:t>
            </a:r>
            <a:r>
              <a:rPr lang="en-US" dirty="0">
                <a:solidFill>
                  <a:srgbClr val="3366FF"/>
                </a:solidFill>
              </a:rPr>
              <a:t>http://</a:t>
            </a:r>
            <a:r>
              <a:rPr lang="en-US" dirty="0" err="1">
                <a:solidFill>
                  <a:srgbClr val="3366FF"/>
                </a:solidFill>
              </a:rPr>
              <a:t>www.inscc.utah.edu</a:t>
            </a:r>
            <a:r>
              <a:rPr lang="en-US" dirty="0">
                <a:solidFill>
                  <a:srgbClr val="3366FF"/>
                </a:solidFill>
              </a:rPr>
              <a:t>/~u0079358/atmos6910/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127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310"/>
            <a:ext cx="8229600" cy="4876800"/>
          </a:xfrm>
        </p:spPr>
        <p:txBody>
          <a:bodyPr/>
          <a:lstStyle/>
          <a:p>
            <a:r>
              <a:rPr lang="en-US" dirty="0" smtClean="0"/>
              <a:t>Environmental sciences is a big field encompassing many different disciplines, employing the use of an array of different analytical practices.</a:t>
            </a:r>
          </a:p>
          <a:p>
            <a:r>
              <a:rPr lang="en-US" dirty="0" smtClean="0"/>
              <a:t>Languages: R, Fortran, Python, </a:t>
            </a:r>
            <a:r>
              <a:rPr lang="en-US" dirty="0" err="1" smtClean="0"/>
              <a:t>Idl</a:t>
            </a:r>
            <a:r>
              <a:rPr lang="en-US" dirty="0" smtClean="0"/>
              <a:t>, C, </a:t>
            </a:r>
            <a:r>
              <a:rPr lang="en-US" dirty="0" err="1" smtClean="0"/>
              <a:t>ect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Data </a:t>
            </a:r>
            <a:r>
              <a:rPr lang="en-US" dirty="0" smtClean="0"/>
              <a:t>Structures: .</a:t>
            </a:r>
            <a:r>
              <a:rPr lang="en-US" dirty="0" err="1" smtClean="0"/>
              <a:t>csv</a:t>
            </a:r>
            <a:r>
              <a:rPr lang="en-US" dirty="0" smtClean="0"/>
              <a:t>, </a:t>
            </a:r>
            <a:r>
              <a:rPr lang="en-US" dirty="0" err="1" smtClean="0"/>
              <a:t>Netcdf</a:t>
            </a:r>
            <a:r>
              <a:rPr lang="en-US" dirty="0" smtClean="0"/>
              <a:t>, </a:t>
            </a:r>
            <a:r>
              <a:rPr lang="en-US" dirty="0" smtClean="0"/>
              <a:t>HDF5</a:t>
            </a:r>
            <a:endParaRPr lang="en-US" dirty="0" smtClean="0"/>
          </a:p>
          <a:p>
            <a:r>
              <a:rPr lang="en-US" dirty="0" smtClean="0"/>
              <a:t>Analytical Methods: Statistical, visual, spatial, time-series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class will be language agnostic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or neutral. We are assuming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some basic understanding of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coding.  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343" y="4031079"/>
            <a:ext cx="3050457" cy="27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0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research group will employ different data structures, methods and languages to examine their particular field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Each language has its benefits and limitations.  Some languages have strong communities built around them (R, Python).  Open source languages tend to have better communities which can be a real advantage.</a:t>
            </a:r>
          </a:p>
          <a:p>
            <a:r>
              <a:rPr lang="en-US" dirty="0" smtClean="0"/>
              <a:t>Stack Overflow! </a:t>
            </a:r>
            <a:endParaRPr lang="en-US" dirty="0"/>
          </a:p>
          <a:p>
            <a:r>
              <a:rPr lang="en-US" dirty="0" smtClean="0"/>
              <a:t>Our Goal: to provide you with a background in computer science / programming to help you answer your research objectives in the most powerful and time efficient ways while avoiding common pitfalls.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92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Regardless of which toolsets used, the general flow of each of your projects will follow a similar workflow.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 smtClean="0"/>
              <a:t>) Get data</a:t>
            </a:r>
          </a:p>
          <a:p>
            <a:pPr marL="0" indent="0">
              <a:buNone/>
            </a:pPr>
            <a:r>
              <a:rPr lang="en-US" dirty="0" smtClean="0"/>
              <a:t>2) Bring data and packages into environment</a:t>
            </a:r>
          </a:p>
          <a:p>
            <a:pPr marL="0" indent="0">
              <a:buNone/>
            </a:pPr>
            <a:r>
              <a:rPr lang="en-US" dirty="0" smtClean="0"/>
              <a:t>3) Frist look</a:t>
            </a:r>
          </a:p>
          <a:p>
            <a:pPr marL="0" indent="0">
              <a:buNone/>
            </a:pPr>
            <a:r>
              <a:rPr lang="en-US" dirty="0" smtClean="0"/>
              <a:t>4) QA/QC</a:t>
            </a:r>
          </a:p>
          <a:p>
            <a:pPr marL="0" indent="0">
              <a:buNone/>
            </a:pPr>
            <a:r>
              <a:rPr lang="en-US" dirty="0" smtClean="0"/>
              <a:t>5) Pair additional data sets</a:t>
            </a:r>
          </a:p>
          <a:p>
            <a:pPr marL="0" indent="0">
              <a:buNone/>
            </a:pPr>
            <a:r>
              <a:rPr lang="en-US" dirty="0" smtClean="0"/>
              <a:t>6) Data transformations</a:t>
            </a:r>
          </a:p>
          <a:p>
            <a:pPr marL="0" indent="0">
              <a:buNone/>
            </a:pPr>
            <a:r>
              <a:rPr lang="en-US" dirty="0" smtClean="0"/>
              <a:t>7) Sub-setting / isolating data</a:t>
            </a:r>
          </a:p>
          <a:p>
            <a:pPr marL="0" indent="0">
              <a:buNone/>
            </a:pPr>
            <a:r>
              <a:rPr lang="en-US" dirty="0" smtClean="0"/>
              <a:t>8) Analysis</a:t>
            </a:r>
          </a:p>
          <a:p>
            <a:pPr marL="0" indent="0">
              <a:buNone/>
            </a:pPr>
            <a:r>
              <a:rPr lang="en-US" dirty="0" smtClean="0"/>
              <a:t>9) Plotting / data visualization</a:t>
            </a:r>
          </a:p>
          <a:p>
            <a:pPr marL="0" indent="0">
              <a:buNone/>
            </a:pPr>
            <a:r>
              <a:rPr lang="en-US" dirty="0" smtClean="0"/>
              <a:t>10) Final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48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Workflow: Data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 1: Get your data</a:t>
            </a:r>
          </a:p>
          <a:p>
            <a:pPr lvl="1"/>
            <a:r>
              <a:rPr lang="en-US" dirty="0" smtClean="0"/>
              <a:t>Data API’s</a:t>
            </a:r>
          </a:p>
          <a:p>
            <a:pPr lvl="1"/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Laboratory Experiments</a:t>
            </a:r>
          </a:p>
          <a:p>
            <a:r>
              <a:rPr lang="en-US" dirty="0" smtClean="0"/>
              <a:t>Understand your data</a:t>
            </a:r>
          </a:p>
          <a:p>
            <a:pPr lvl="1"/>
            <a:r>
              <a:rPr lang="en-US" dirty="0" smtClean="0"/>
              <a:t>Products vs. Measurements</a:t>
            </a:r>
          </a:p>
          <a:p>
            <a:pPr lvl="1"/>
            <a:r>
              <a:rPr lang="en-US" dirty="0" smtClean="0"/>
              <a:t>Expectations (freq., sensitivity)</a:t>
            </a:r>
          </a:p>
          <a:p>
            <a:pPr lvl="1"/>
            <a:r>
              <a:rPr lang="en-US" dirty="0" smtClean="0"/>
              <a:t>Data Quality</a:t>
            </a:r>
          </a:p>
          <a:p>
            <a:pPr lvl="1"/>
            <a:r>
              <a:rPr lang="en-US" dirty="0" smtClean="0"/>
              <a:t>Accuracy and Precision</a:t>
            </a:r>
          </a:p>
          <a:p>
            <a:pPr lvl="1"/>
            <a:r>
              <a:rPr lang="en-US" dirty="0"/>
              <a:t>Data T</a:t>
            </a:r>
            <a:r>
              <a:rPr lang="en-US" dirty="0" smtClean="0"/>
              <a:t>ype</a:t>
            </a:r>
          </a:p>
          <a:p>
            <a:r>
              <a:rPr lang="en-US" dirty="0" smtClean="0"/>
              <a:t>Where to store the data?</a:t>
            </a:r>
          </a:p>
          <a:p>
            <a:pPr lvl="1"/>
            <a:r>
              <a:rPr lang="en-US" dirty="0" smtClean="0"/>
              <a:t>CHPC, personal computer,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other server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</p:txBody>
      </p:sp>
      <p:pic>
        <p:nvPicPr>
          <p:cNvPr id="4" name="Picture 3" descr="fig 3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56" y="4110267"/>
            <a:ext cx="3728952" cy="2419752"/>
          </a:xfrm>
          <a:prstGeom prst="rect">
            <a:avLst/>
          </a:prstGeom>
          <a:solidFill>
            <a:srgbClr val="7F7F7F"/>
          </a:solidFill>
        </p:spPr>
      </p:pic>
      <p:pic>
        <p:nvPicPr>
          <p:cNvPr id="5" name="Picture 4" descr="HRRR data produc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756" y="1524000"/>
            <a:ext cx="3728952" cy="23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0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Workflow: Data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2: Get the data into an environment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Load necessary packages</a:t>
            </a:r>
            <a:endParaRPr lang="en-US" dirty="0"/>
          </a:p>
        </p:txBody>
      </p:sp>
      <p:pic>
        <p:nvPicPr>
          <p:cNvPr id="4" name="Picture 3" descr="Screen Shot 2016-10-10 at 3.2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01" y="2184232"/>
            <a:ext cx="3706628" cy="2487782"/>
          </a:xfrm>
          <a:prstGeom prst="rect">
            <a:avLst/>
          </a:prstGeom>
        </p:spPr>
      </p:pic>
      <p:pic>
        <p:nvPicPr>
          <p:cNvPr id="5" name="Picture 4" descr="Screen Shot 2016-10-10 at 3.29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01" y="5155758"/>
            <a:ext cx="3754256" cy="152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1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Workflow: First 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3: First look</a:t>
            </a:r>
          </a:p>
          <a:p>
            <a:r>
              <a:rPr lang="en-US" dirty="0" smtClean="0"/>
              <a:t>Headers </a:t>
            </a:r>
          </a:p>
          <a:p>
            <a:r>
              <a:rPr lang="en-US" dirty="0" smtClean="0"/>
              <a:t>Data structure</a:t>
            </a:r>
          </a:p>
          <a:p>
            <a:r>
              <a:rPr lang="en-US" dirty="0" smtClean="0"/>
              <a:t>Variables</a:t>
            </a:r>
          </a:p>
          <a:p>
            <a:r>
              <a:rPr lang="en-US" dirty="0" smtClean="0"/>
              <a:t>Data types</a:t>
            </a:r>
          </a:p>
          <a:p>
            <a:r>
              <a:rPr lang="en-US" dirty="0" smtClean="0"/>
              <a:t>Data frequency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6-10-10 at 3.48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40548"/>
            <a:ext cx="7250029" cy="21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28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Workflow: QA/QC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4: QA/QC the data</a:t>
            </a:r>
          </a:p>
          <a:p>
            <a:r>
              <a:rPr lang="en-US" dirty="0" smtClean="0"/>
              <a:t>Visual / Interactive</a:t>
            </a:r>
          </a:p>
          <a:p>
            <a:pPr lvl="1"/>
            <a:r>
              <a:rPr lang="en-US" dirty="0" smtClean="0"/>
              <a:t>Plot the data and visually identify problematic areas</a:t>
            </a:r>
          </a:p>
          <a:p>
            <a:pPr lvl="1"/>
            <a:r>
              <a:rPr lang="en-US" dirty="0" smtClean="0"/>
              <a:t>Limited to smaller datasets and can be </a:t>
            </a:r>
            <a:r>
              <a:rPr lang="en-US" dirty="0" smtClean="0"/>
              <a:t>subjective</a:t>
            </a:r>
          </a:p>
          <a:p>
            <a:pPr lvl="1"/>
            <a:r>
              <a:rPr lang="en-US" dirty="0"/>
              <a:t>http://</a:t>
            </a:r>
            <a:r>
              <a:rPr lang="en-US" dirty="0" err="1"/>
              <a:t>www.inscc.utah.edu</a:t>
            </a:r>
            <a:r>
              <a:rPr lang="en-US" dirty="0"/>
              <a:t>/~u0079358/atmos6910/Class_1/</a:t>
            </a:r>
            <a:r>
              <a:rPr lang="en-US" dirty="0" err="1"/>
              <a:t>qaqc.html</a:t>
            </a:r>
            <a:endParaRPr lang="en-US" dirty="0" smtClean="0"/>
          </a:p>
          <a:p>
            <a:r>
              <a:rPr lang="en-US" dirty="0" smtClean="0"/>
              <a:t>Statistical </a:t>
            </a:r>
            <a:r>
              <a:rPr lang="en-US" dirty="0" smtClean="0"/>
              <a:t>/ Mathematical</a:t>
            </a:r>
          </a:p>
          <a:p>
            <a:pPr lvl="1"/>
            <a:r>
              <a:rPr lang="en-US" dirty="0" smtClean="0"/>
              <a:t>STDEV, &gt; or &lt;, y-x, smoothing, quintiles</a:t>
            </a:r>
          </a:p>
          <a:p>
            <a:pPr lvl="1"/>
            <a:r>
              <a:rPr lang="en-US" dirty="0" smtClean="0"/>
              <a:t>Great for large data sets and automated scripts but can miss complex problems and can remove valid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Pre-define data levels</a:t>
            </a:r>
          </a:p>
          <a:p>
            <a:pPr lvl="1"/>
            <a:r>
              <a:rPr lang="en-US" dirty="0" smtClean="0"/>
              <a:t>Raw, </a:t>
            </a:r>
            <a:r>
              <a:rPr lang="en-US" dirty="0" err="1" smtClean="0"/>
              <a:t>qa</a:t>
            </a:r>
            <a:r>
              <a:rPr lang="en-US" dirty="0" smtClean="0"/>
              <a:t>/qc, final</a:t>
            </a:r>
            <a:endParaRPr lang="en-US" dirty="0" smtClean="0"/>
          </a:p>
        </p:txBody>
      </p:sp>
      <p:pic>
        <p:nvPicPr>
          <p:cNvPr id="5" name="Picture 4" descr="Screen Shot 2016-10-10 at 4.20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340" y="5457091"/>
            <a:ext cx="4005460" cy="126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7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8834</TotalTime>
  <Words>981</Words>
  <Application>Microsoft Macintosh PowerPoint</Application>
  <PresentationFormat>On-screen Show (4:3)</PresentationFormat>
  <Paragraphs>141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Atmospheric Sciences 6910</vt:lpstr>
      <vt:lpstr>Syllabus</vt:lpstr>
      <vt:lpstr>Languages</vt:lpstr>
      <vt:lpstr>Languages</vt:lpstr>
      <vt:lpstr>Workflow</vt:lpstr>
      <vt:lpstr>Workflow: Data </vt:lpstr>
      <vt:lpstr>Workflow: Data In</vt:lpstr>
      <vt:lpstr>Workflow: First Look</vt:lpstr>
      <vt:lpstr>Workflow: QA/QC</vt:lpstr>
      <vt:lpstr>Workflow: Pairing Additional Data </vt:lpstr>
      <vt:lpstr>Workflow: Data Transformations</vt:lpstr>
      <vt:lpstr>Workflow: Analysis</vt:lpstr>
      <vt:lpstr>Workflow: Visualization </vt:lpstr>
      <vt:lpstr>Workflow: Final Results</vt:lpstr>
      <vt:lpstr>Analysis Paralysis</vt:lpstr>
      <vt:lpstr>Overcoming Analysis Paralysis</vt:lpstr>
      <vt:lpstr>Overcoming Analysis Paralysis</vt:lpstr>
      <vt:lpstr>Readings and Homework 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Atmospheric Sciences 6910</dc:title>
  <dc:creator>Ryan Bares</dc:creator>
  <cp:lastModifiedBy>Ryan Bares</cp:lastModifiedBy>
  <cp:revision>28</cp:revision>
  <dcterms:created xsi:type="dcterms:W3CDTF">2016-10-10T20:13:40Z</dcterms:created>
  <dcterms:modified xsi:type="dcterms:W3CDTF">2016-10-18T21:07:44Z</dcterms:modified>
</cp:coreProperties>
</file>